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7559675" cy="10691800"/>
  <p:embeddedFontLst>
    <p:embeddedFont>
      <p:font typeface="Arial Black"/>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Nl69ReJy+uPMY5cj3Zzcvwsnm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Black-regular.fnt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8b5a23e4fb_0_5: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8b5a23e4fb_0_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6" name="Google Shape;16;p2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8" name="Shape 68"/>
        <p:cNvGrpSpPr/>
        <p:nvPr/>
      </p:nvGrpSpPr>
      <p:grpSpPr>
        <a:xfrm>
          <a:off x="0" y="0"/>
          <a:ext cx="0" cy="0"/>
          <a:chOff x="0" y="0"/>
          <a:chExt cx="0" cy="0"/>
        </a:xfrm>
      </p:grpSpPr>
      <p:sp>
        <p:nvSpPr>
          <p:cNvPr id="69" name="Google Shape;69;p3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38"/>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74" name="Google Shape;74;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5" name="Shape 75"/>
        <p:cNvGrpSpPr/>
        <p:nvPr/>
      </p:nvGrpSpPr>
      <p:grpSpPr>
        <a:xfrm>
          <a:off x="0" y="0"/>
          <a:ext cx="0" cy="0"/>
          <a:chOff x="0" y="0"/>
          <a:chExt cx="0" cy="0"/>
        </a:xfrm>
      </p:grpSpPr>
      <p:sp>
        <p:nvSpPr>
          <p:cNvPr id="76" name="Google Shape;76;p3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3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39"/>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39"/>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9"/>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83" name="Google Shape;83;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4" name="Shape 84"/>
        <p:cNvGrpSpPr/>
        <p:nvPr/>
      </p:nvGrpSpPr>
      <p:grpSpPr>
        <a:xfrm>
          <a:off x="0" y="0"/>
          <a:ext cx="0" cy="0"/>
          <a:chOff x="0" y="0"/>
          <a:chExt cx="0" cy="0"/>
        </a:xfrm>
      </p:grpSpPr>
      <p:sp>
        <p:nvSpPr>
          <p:cNvPr id="85" name="Google Shape;85;p4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0"/>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40"/>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40"/>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40"/>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40"/>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40"/>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94" name="Google Shape;94;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1" name="Shape 101"/>
        <p:cNvGrpSpPr/>
        <p:nvPr/>
      </p:nvGrpSpPr>
      <p:grpSpPr>
        <a:xfrm>
          <a:off x="0" y="0"/>
          <a:ext cx="0" cy="0"/>
          <a:chOff x="0" y="0"/>
          <a:chExt cx="0" cy="0"/>
        </a:xfrm>
      </p:grpSpPr>
      <p:sp>
        <p:nvSpPr>
          <p:cNvPr id="102" name="Google Shape;102;p2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9"/>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04" name="Google Shape;104;p2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05" name="Shape 105"/>
        <p:cNvGrpSpPr/>
        <p:nvPr/>
      </p:nvGrpSpPr>
      <p:grpSpPr>
        <a:xfrm>
          <a:off x="0" y="0"/>
          <a:ext cx="0" cy="0"/>
          <a:chOff x="0" y="0"/>
          <a:chExt cx="0" cy="0"/>
        </a:xfrm>
      </p:grpSpPr>
      <p:sp>
        <p:nvSpPr>
          <p:cNvPr id="106" name="Google Shape;106;p4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1"/>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10" name="Google Shape;110;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1" name="Shape 111"/>
        <p:cNvGrpSpPr/>
        <p:nvPr/>
      </p:nvGrpSpPr>
      <p:grpSpPr>
        <a:xfrm>
          <a:off x="0" y="0"/>
          <a:ext cx="0" cy="0"/>
          <a:chOff x="0" y="0"/>
          <a:chExt cx="0" cy="0"/>
        </a:xfrm>
      </p:grpSpPr>
      <p:sp>
        <p:nvSpPr>
          <p:cNvPr id="112" name="Google Shape;112;p4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2"/>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4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2"/>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16" name="Google Shape;116;p4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17" name="Shape 117"/>
        <p:cNvGrpSpPr/>
        <p:nvPr/>
      </p:nvGrpSpPr>
      <p:grpSpPr>
        <a:xfrm>
          <a:off x="0" y="0"/>
          <a:ext cx="0" cy="0"/>
          <a:chOff x="0" y="0"/>
          <a:chExt cx="0" cy="0"/>
        </a:xfrm>
      </p:grpSpPr>
      <p:sp>
        <p:nvSpPr>
          <p:cNvPr id="118" name="Google Shape;118;p4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0" name="Google Shape;120;p43"/>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1" name="Google Shape;121;p4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3"/>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23" name="Google Shape;123;p4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4"/>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28" name="Google Shape;128;p4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29" name="Shape 129"/>
        <p:cNvGrpSpPr/>
        <p:nvPr/>
      </p:nvGrpSpPr>
      <p:grpSpPr>
        <a:xfrm>
          <a:off x="0" y="0"/>
          <a:ext cx="0" cy="0"/>
          <a:chOff x="0" y="0"/>
          <a:chExt cx="0" cy="0"/>
        </a:xfrm>
      </p:grpSpPr>
      <p:sp>
        <p:nvSpPr>
          <p:cNvPr id="130" name="Google Shape;130;p45"/>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5"/>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33" name="Google Shape;133;p4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4" name="Shape 134"/>
        <p:cNvGrpSpPr/>
        <p:nvPr/>
      </p:nvGrpSpPr>
      <p:grpSpPr>
        <a:xfrm>
          <a:off x="0" y="0"/>
          <a:ext cx="0" cy="0"/>
          <a:chOff x="0" y="0"/>
          <a:chExt cx="0" cy="0"/>
        </a:xfrm>
      </p:grpSpPr>
      <p:sp>
        <p:nvSpPr>
          <p:cNvPr id="135" name="Google Shape;135;p4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7" name="Google Shape;137;p46"/>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8" name="Google Shape;138;p4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9" name="Google Shape;139;p4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6"/>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41" name="Google Shape;141;p4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
        <p:nvSpPr>
          <p:cNvPr id="18" name="Google Shape;18;p3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20" name="Google Shape;20;p3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2" name="Shape 142"/>
        <p:cNvGrpSpPr/>
        <p:nvPr/>
      </p:nvGrpSpPr>
      <p:grpSpPr>
        <a:xfrm>
          <a:off x="0" y="0"/>
          <a:ext cx="0" cy="0"/>
          <a:chOff x="0" y="0"/>
          <a:chExt cx="0" cy="0"/>
        </a:xfrm>
      </p:grpSpPr>
      <p:sp>
        <p:nvSpPr>
          <p:cNvPr id="143" name="Google Shape;143;p4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7"/>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5" name="Google Shape;145;p4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6" name="Google Shape;146;p47"/>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4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49" name="Google Shape;149;p4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0" name="Shape 150"/>
        <p:cNvGrpSpPr/>
        <p:nvPr/>
      </p:nvGrpSpPr>
      <p:grpSpPr>
        <a:xfrm>
          <a:off x="0" y="0"/>
          <a:ext cx="0" cy="0"/>
          <a:chOff x="0" y="0"/>
          <a:chExt cx="0" cy="0"/>
        </a:xfrm>
      </p:grpSpPr>
      <p:sp>
        <p:nvSpPr>
          <p:cNvPr id="151" name="Google Shape;151;p4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4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4" name="Google Shape;154;p48"/>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5" name="Google Shape;155;p4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57" name="Google Shape;157;p4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8" name="Shape 158"/>
        <p:cNvGrpSpPr/>
        <p:nvPr/>
      </p:nvGrpSpPr>
      <p:grpSpPr>
        <a:xfrm>
          <a:off x="0" y="0"/>
          <a:ext cx="0" cy="0"/>
          <a:chOff x="0" y="0"/>
          <a:chExt cx="0" cy="0"/>
        </a:xfrm>
      </p:grpSpPr>
      <p:sp>
        <p:nvSpPr>
          <p:cNvPr id="159" name="Google Shape;159;p4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49"/>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1" name="Google Shape;161;p49"/>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4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9"/>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64" name="Google Shape;164;p4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65" name="Shape 165"/>
        <p:cNvGrpSpPr/>
        <p:nvPr/>
      </p:nvGrpSpPr>
      <p:grpSpPr>
        <a:xfrm>
          <a:off x="0" y="0"/>
          <a:ext cx="0" cy="0"/>
          <a:chOff x="0" y="0"/>
          <a:chExt cx="0" cy="0"/>
        </a:xfrm>
      </p:grpSpPr>
      <p:sp>
        <p:nvSpPr>
          <p:cNvPr id="166" name="Google Shape;166;p5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5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5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5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50"/>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1" name="Google Shape;171;p5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73" name="Google Shape;173;p5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4" name="Shape 174"/>
        <p:cNvGrpSpPr/>
        <p:nvPr/>
      </p:nvGrpSpPr>
      <p:grpSpPr>
        <a:xfrm>
          <a:off x="0" y="0"/>
          <a:ext cx="0" cy="0"/>
          <a:chOff x="0" y="0"/>
          <a:chExt cx="0" cy="0"/>
        </a:xfrm>
      </p:grpSpPr>
      <p:sp>
        <p:nvSpPr>
          <p:cNvPr id="175" name="Google Shape;175;p5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1"/>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7" name="Google Shape;177;p51"/>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8" name="Google Shape;178;p51"/>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9" name="Google Shape;179;p51"/>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0" name="Google Shape;180;p51"/>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1" name="Google Shape;181;p51"/>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2" name="Google Shape;182;p5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184" name="Google Shape;184;p5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3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26" name="Google Shape;26;p3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7" name="Shape 27"/>
        <p:cNvGrpSpPr/>
        <p:nvPr/>
      </p:nvGrpSpPr>
      <p:grpSpPr>
        <a:xfrm>
          <a:off x="0" y="0"/>
          <a:ext cx="0" cy="0"/>
          <a:chOff x="0" y="0"/>
          <a:chExt cx="0" cy="0"/>
        </a:xfrm>
      </p:grpSpPr>
      <p:sp>
        <p:nvSpPr>
          <p:cNvPr id="28" name="Google Shape;28;p3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3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3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33" name="Google Shape;33;p3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3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3"/>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38" name="Google Shape;38;p3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9" name="Shape 39"/>
        <p:cNvGrpSpPr/>
        <p:nvPr/>
      </p:nvGrpSpPr>
      <p:grpSpPr>
        <a:xfrm>
          <a:off x="0" y="0"/>
          <a:ext cx="0" cy="0"/>
          <a:chOff x="0" y="0"/>
          <a:chExt cx="0" cy="0"/>
        </a:xfrm>
      </p:grpSpPr>
      <p:sp>
        <p:nvSpPr>
          <p:cNvPr id="40" name="Google Shape;40;p34"/>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4"/>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43" name="Google Shape;43;p3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4" name="Shape 44"/>
        <p:cNvGrpSpPr/>
        <p:nvPr/>
      </p:nvGrpSpPr>
      <p:grpSpPr>
        <a:xfrm>
          <a:off x="0" y="0"/>
          <a:ext cx="0" cy="0"/>
          <a:chOff x="0" y="0"/>
          <a:chExt cx="0" cy="0"/>
        </a:xfrm>
      </p:grpSpPr>
      <p:sp>
        <p:nvSpPr>
          <p:cNvPr id="45" name="Google Shape;45;p3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7" name="Google Shape;47;p3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5"/>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51" name="Google Shape;51;p3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2" name="Shape 52"/>
        <p:cNvGrpSpPr/>
        <p:nvPr/>
      </p:nvGrpSpPr>
      <p:grpSpPr>
        <a:xfrm>
          <a:off x="0" y="0"/>
          <a:ext cx="0" cy="0"/>
          <a:chOff x="0" y="0"/>
          <a:chExt cx="0" cy="0"/>
        </a:xfrm>
      </p:grpSpPr>
      <p:sp>
        <p:nvSpPr>
          <p:cNvPr id="53" name="Google Shape;53;p3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6"/>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3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36"/>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3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59" name="Google Shape;59;p3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0" name="Shape 60"/>
        <p:cNvGrpSpPr/>
        <p:nvPr/>
      </p:nvGrpSpPr>
      <p:grpSpPr>
        <a:xfrm>
          <a:off x="0" y="0"/>
          <a:ext cx="0" cy="0"/>
          <a:chOff x="0" y="0"/>
          <a:chExt cx="0" cy="0"/>
        </a:xfrm>
      </p:grpSpPr>
      <p:sp>
        <p:nvSpPr>
          <p:cNvPr id="61" name="Google Shape;61;p3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3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37"/>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3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7"/>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
        <p:nvSpPr>
          <p:cNvPr id="67" name="Google Shape;67;p3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2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2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26"/>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solidFill>
                <a:srgbClr val="000000"/>
              </a:solidFill>
              <a:latin typeface="Times New Roman"/>
              <a:ea typeface="Times New Roman"/>
              <a:cs typeface="Times New Roman"/>
              <a:sym typeface="Times New Roman"/>
            </a:endParaRPr>
          </a:p>
        </p:txBody>
      </p:sp>
      <p:sp>
        <p:nvSpPr>
          <p:cNvPr id="10" name="Google Shape;10;p26"/>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sp>
        <p:nvSpPr>
          <p:cNvPr id="96" name="Google Shape;96;p28"/>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7" name="Google Shape;97;p28"/>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8" name="Google Shape;98;p2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9" name="Google Shape;99;p2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0" name="Google Shape;100;p2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34.png"/><Relationship Id="rId6"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9.png"/><Relationship Id="rId4" Type="http://schemas.openxmlformats.org/officeDocument/2006/relationships/hyperlink" Target="mailto:sergioavila@gmail.com" TargetMode="External"/><Relationship Id="rId5" Type="http://schemas.openxmlformats.org/officeDocument/2006/relationships/hyperlink" Target="http://www.registrodeimoveis.org.br/orientacoes" TargetMode="External"/><Relationship Id="rId6" Type="http://schemas.openxmlformats.org/officeDocument/2006/relationships/image" Target="../media/image33.png"/><Relationship Id="rId7"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8.png"/><Relationship Id="rId4" Type="http://schemas.openxmlformats.org/officeDocument/2006/relationships/image" Target="../media/image1.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1"/>
          <p:cNvSpPr/>
          <p:nvPr/>
        </p:nvSpPr>
        <p:spPr>
          <a:xfrm>
            <a:off x="559800" y="1800000"/>
            <a:ext cx="6460200" cy="16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pt-BR" sz="5000" u="none" cap="none" strike="noStrike">
                <a:solidFill>
                  <a:srgbClr val="34596C"/>
                </a:solidFill>
                <a:latin typeface="Arial Black"/>
                <a:ea typeface="Arial Black"/>
                <a:cs typeface="Arial Black"/>
                <a:sym typeface="Arial Black"/>
              </a:rPr>
              <a:t>Futuros possíveis para o Registro Imobiliário</a:t>
            </a:r>
            <a:endParaRPr b="0" i="0" sz="5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5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9"/>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86" name="Google Shape;286;p9"/>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87" name="Google Shape;287;p9"/>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88" name="Google Shape;288;p9"/>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Mapa do Registro de Imóveis do Brasil</a:t>
            </a:r>
            <a:endParaRPr b="0" sz="1800" strike="noStrike">
              <a:solidFill>
                <a:srgbClr val="000000"/>
              </a:solidFill>
              <a:latin typeface="Arial"/>
              <a:ea typeface="Arial"/>
              <a:cs typeface="Arial"/>
              <a:sym typeface="Arial"/>
            </a:endParaRPr>
          </a:p>
        </p:txBody>
      </p:sp>
      <p:sp>
        <p:nvSpPr>
          <p:cNvPr id="289" name="Google Shape;289;p9"/>
          <p:cNvSpPr txBox="1"/>
          <p:nvPr/>
        </p:nvSpPr>
        <p:spPr>
          <a:xfrm>
            <a:off x="4320000" y="180000"/>
            <a:ext cx="7560000" cy="6233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Futuro integrado com o ONR: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 Visualização de matrículas e o pedido de certidão integrados ao mapa do registro de imóveis do Brasil.</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 Consulta de preços dos imóveis, remunerada ao respectivo registrador</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pt-BR" sz="1800" strike="noStrike">
                <a:solidFill>
                  <a:srgbClr val="000000"/>
                </a:solidFill>
                <a:latin typeface="Arial"/>
                <a:ea typeface="Arial"/>
                <a:cs typeface="Arial"/>
                <a:sym typeface="Arial"/>
              </a:rPr>
              <a:t>Vídeo do Mapa do Registro de Imóveis do Brasil</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90" name="Google Shape;290;p9"/>
          <p:cNvPicPr preferRelativeResize="0"/>
          <p:nvPr/>
        </p:nvPicPr>
        <p:blipFill rotWithShape="1">
          <a:blip r:embed="rId5">
            <a:alphaModFix/>
          </a:blip>
          <a:srcRect b="0" l="0" r="0" t="0"/>
          <a:stretch/>
        </p:blipFill>
        <p:spPr>
          <a:xfrm>
            <a:off x="540720" y="2426400"/>
            <a:ext cx="3419280" cy="3333600"/>
          </a:xfrm>
          <a:prstGeom prst="rect">
            <a:avLst/>
          </a:prstGeom>
          <a:noFill/>
          <a:ln>
            <a:noFill/>
          </a:ln>
        </p:spPr>
      </p:pic>
      <p:sp>
        <p:nvSpPr>
          <p:cNvPr id="291" name="Google Shape;291;p9"/>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sz="2976" strike="noStrike">
              <a:solidFill>
                <a:srgbClr val="000000"/>
              </a:solidFill>
              <a:latin typeface="Arial"/>
              <a:ea typeface="Arial"/>
              <a:cs typeface="Arial"/>
              <a:sym typeface="Arial"/>
            </a:endParaRPr>
          </a:p>
        </p:txBody>
      </p:sp>
      <p:sp>
        <p:nvSpPr>
          <p:cNvPr id="292" name="Google Shape;292;p9"/>
          <p:cNvSpPr txBox="1"/>
          <p:nvPr/>
        </p:nvSpPr>
        <p:spPr>
          <a:xfrm>
            <a:off x="4320000" y="803213"/>
            <a:ext cx="6120000" cy="2518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Estatísticas importantes sobre o estatuto jurídico território nacional, podendo-se saber qual a área exata do país e de cada unidade federativa sujeita a regimes especiais e visualizá-las graficamente.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Competência registral de todos o cartórios do país, a engenharia de dados cria os polígonos que correspondam às circunscrições que abrangem vários municípios (</a:t>
            </a:r>
            <a:r>
              <a:rPr lang="pt-BR" sz="1800"/>
              <a:t>á</a:t>
            </a:r>
            <a:r>
              <a:rPr b="0" lang="pt-BR" sz="1800" strike="noStrike">
                <a:solidFill>
                  <a:srgbClr val="000000"/>
                </a:solidFill>
                <a:latin typeface="Arial"/>
                <a:ea typeface="Arial"/>
                <a:cs typeface="Arial"/>
                <a:sym typeface="Arial"/>
              </a:rPr>
              <a:t>l</a:t>
            </a:r>
            <a:r>
              <a:rPr lang="pt-BR" sz="1800"/>
              <a:t>gebra de poligonos)</a:t>
            </a:r>
            <a:r>
              <a:rPr b="0" lang="pt-BR" sz="18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sp>
        <p:nvSpPr>
          <p:cNvPr id="297" name="Google Shape;297;p10"/>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98" name="Google Shape;298;p10"/>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99" name="Google Shape;299;p10"/>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00" name="Google Shape;300;p10"/>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01" name="Google Shape;301;p10"/>
          <p:cNvSpPr/>
          <p:nvPr/>
        </p:nvSpPr>
        <p:spPr>
          <a:xfrm>
            <a:off x="347760" y="1743480"/>
            <a:ext cx="2885400" cy="9126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Sistema de Informações Geográficas (SIG-RI)</a:t>
            </a:r>
            <a:endParaRPr b="0" sz="1800" strike="noStrike">
              <a:solidFill>
                <a:srgbClr val="000000"/>
              </a:solidFill>
              <a:latin typeface="Arial"/>
              <a:ea typeface="Arial"/>
              <a:cs typeface="Arial"/>
              <a:sym typeface="Arial"/>
            </a:endParaRPr>
          </a:p>
        </p:txBody>
      </p:sp>
      <p:sp>
        <p:nvSpPr>
          <p:cNvPr id="302" name="Google Shape;302;p10"/>
          <p:cNvSpPr txBox="1"/>
          <p:nvPr/>
        </p:nvSpPr>
        <p:spPr>
          <a:xfrm>
            <a:off x="4320000" y="-72725"/>
            <a:ext cx="7872000" cy="4953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SIG-RI: Sistema de Informações Geográficas (SIG) é capaz de coletar, armazenar, gerenciar e analisar </a:t>
            </a:r>
            <a:r>
              <a:rPr b="1" lang="pt-BR" sz="1800" strike="noStrike">
                <a:solidFill>
                  <a:srgbClr val="000000"/>
                </a:solidFill>
              </a:rPr>
              <a:t>dados espacialmente referenciados </a:t>
            </a:r>
            <a:r>
              <a:rPr b="0" lang="pt-BR" sz="1800" strike="noStrike">
                <a:solidFill>
                  <a:srgbClr val="000000"/>
                </a:solidFill>
                <a:latin typeface="Arial"/>
                <a:ea typeface="Arial"/>
                <a:cs typeface="Arial"/>
                <a:sym typeface="Arial"/>
              </a:rPr>
              <a:t>e </a:t>
            </a:r>
            <a:r>
              <a:rPr b="1" lang="pt-BR" sz="1800" strike="noStrike">
                <a:solidFill>
                  <a:srgbClr val="000000"/>
                </a:solidFill>
              </a:rPr>
              <a:t>associar a cada objeto</a:t>
            </a:r>
            <a:r>
              <a:rPr b="0" lang="pt-BR" sz="1800" strike="noStrike">
                <a:solidFill>
                  <a:srgbClr val="000000"/>
                </a:solidFill>
                <a:latin typeface="Arial"/>
                <a:ea typeface="Arial"/>
                <a:cs typeface="Arial"/>
                <a:sym typeface="Arial"/>
              </a:rPr>
              <a:t> uma lista de atributos alfanuméricos, organizada em </a:t>
            </a:r>
            <a:r>
              <a:rPr b="1" lang="pt-BR" sz="1800" strike="noStrike">
                <a:solidFill>
                  <a:srgbClr val="000000"/>
                </a:solidFill>
              </a:rPr>
              <a:t>banco de dados</a:t>
            </a:r>
            <a:r>
              <a:rPr b="0" lang="pt-BR" sz="1800" strike="noStrike">
                <a:solidFill>
                  <a:srgbClr val="000000"/>
                </a:solidFill>
                <a:latin typeface="Arial"/>
                <a:ea typeface="Arial"/>
                <a:cs typeface="Arial"/>
                <a:sym typeface="Arial"/>
              </a:rPr>
              <a:t>, bem como  agrupar em uma mesma </a:t>
            </a:r>
            <a:r>
              <a:rPr b="1" lang="pt-BR" sz="1800" strike="noStrike">
                <a:solidFill>
                  <a:srgbClr val="000000"/>
                </a:solidFill>
              </a:rPr>
              <a:t>camada </a:t>
            </a:r>
            <a:r>
              <a:rPr b="0" lang="pt-BR" sz="1800" strike="noStrike">
                <a:solidFill>
                  <a:srgbClr val="000000"/>
                </a:solidFill>
                <a:latin typeface="Arial"/>
                <a:ea typeface="Arial"/>
                <a:cs typeface="Arial"/>
                <a:sym typeface="Arial"/>
              </a:rPr>
              <a:t>objetos de um mesmo tipo,  permitindo que se faça uma </a:t>
            </a:r>
            <a:r>
              <a:rPr b="1" lang="pt-BR" sz="1800" strike="noStrike">
                <a:solidFill>
                  <a:srgbClr val="000000"/>
                </a:solidFill>
              </a:rPr>
              <a:t>análise geográfica </a:t>
            </a:r>
            <a:r>
              <a:rPr b="0" lang="pt-BR" sz="1800" strike="noStrike">
                <a:solidFill>
                  <a:srgbClr val="000000"/>
                </a:solidFill>
                <a:latin typeface="Arial"/>
                <a:ea typeface="Arial"/>
                <a:cs typeface="Arial"/>
                <a:sym typeface="Arial"/>
              </a:rPr>
              <a:t>ao se observar a disposição espacial dos diferentes objetos, presentes nos diferentes planos de informação de cada mapa (</a:t>
            </a:r>
            <a:r>
              <a:rPr b="1" lang="pt-BR" sz="1800" strike="noStrike">
                <a:solidFill>
                  <a:srgbClr val="000000"/>
                </a:solidFill>
              </a:rPr>
              <a:t>Corregedoria Nacional de Justiça, Recomendação Nº 14 de 02/07/2014, SREI Parte 5 D4 - Alternativas para organização do SIG</a:t>
            </a:r>
            <a:r>
              <a:rPr b="0" lang="pt-BR" sz="18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N</a:t>
            </a:r>
            <a:r>
              <a:rPr lang="pt-BR" sz="1800"/>
              <a:t>a </a:t>
            </a:r>
            <a:r>
              <a:rPr b="0" i="1" lang="pt-BR" sz="1800" strike="noStrike">
                <a:solidFill>
                  <a:srgbClr val="000000"/>
                </a:solidFill>
                <a:latin typeface="Arial"/>
                <a:ea typeface="Arial"/>
                <a:cs typeface="Arial"/>
                <a:sym typeface="Arial"/>
              </a:rPr>
              <a:t>intranet</a:t>
            </a:r>
            <a:r>
              <a:rPr b="0" lang="pt-BR" sz="1800" strike="noStrike">
                <a:solidFill>
                  <a:srgbClr val="000000"/>
                </a:solidFill>
                <a:latin typeface="Arial"/>
                <a:ea typeface="Arial"/>
                <a:cs typeface="Arial"/>
                <a:sym typeface="Arial"/>
              </a:rPr>
              <a:t>, o Oficia</a:t>
            </a:r>
            <a:r>
              <a:rPr lang="pt-BR" sz="1800"/>
              <a:t>l</a:t>
            </a:r>
            <a:r>
              <a:rPr b="0" lang="pt-BR" sz="1800" strike="noStrike">
                <a:solidFill>
                  <a:srgbClr val="000000"/>
                </a:solidFill>
                <a:latin typeface="Arial"/>
                <a:ea typeface="Arial"/>
                <a:cs typeface="Arial"/>
                <a:sym typeface="Arial"/>
              </a:rPr>
              <a:t> ou o </a:t>
            </a:r>
            <a:r>
              <a:rPr b="1" lang="pt-BR" sz="1800" strike="noStrike">
                <a:solidFill>
                  <a:srgbClr val="000000"/>
                </a:solidFill>
              </a:rPr>
              <a:t>profissional competente pode</a:t>
            </a:r>
            <a:r>
              <a:rPr b="1" lang="pt-BR" sz="1800"/>
              <a:t> </a:t>
            </a:r>
            <a:r>
              <a:rPr b="1" lang="pt-BR" sz="1800" strike="noStrike">
                <a:solidFill>
                  <a:srgbClr val="000000"/>
                </a:solidFill>
              </a:rPr>
              <a:t>enviar o memorial descritivo</a:t>
            </a:r>
            <a:r>
              <a:rPr b="0" lang="pt-BR" sz="1800" strike="noStrike">
                <a:solidFill>
                  <a:srgbClr val="000000"/>
                </a:solidFill>
                <a:latin typeface="Arial"/>
                <a:ea typeface="Arial"/>
                <a:cs typeface="Arial"/>
                <a:sym typeface="Arial"/>
              </a:rPr>
              <a:t>, </a:t>
            </a:r>
            <a:r>
              <a:rPr lang="pt-BR" sz="1800"/>
              <a:t>que</a:t>
            </a:r>
            <a:r>
              <a:rPr b="0" lang="pt-BR" sz="1800" strike="noStrike">
                <a:solidFill>
                  <a:srgbClr val="000000"/>
                </a:solidFill>
                <a:latin typeface="Arial"/>
                <a:ea typeface="Arial"/>
                <a:cs typeface="Arial"/>
                <a:sym typeface="Arial"/>
              </a:rPr>
              <a:t> pass</a:t>
            </a:r>
            <a:r>
              <a:rPr lang="pt-BR" sz="1800"/>
              <a:t>a</a:t>
            </a:r>
            <a:r>
              <a:rPr b="0" lang="pt-BR" sz="1800" strike="noStrike">
                <a:solidFill>
                  <a:srgbClr val="000000"/>
                </a:solidFill>
                <a:latin typeface="Arial"/>
                <a:ea typeface="Arial"/>
                <a:cs typeface="Arial"/>
                <a:sym typeface="Arial"/>
              </a:rPr>
              <a:t> a integrar o repositório eletrônico do respectivo registro de imóveis. Agregando-se à qualificação registral a informação geográfica, </a:t>
            </a:r>
            <a:r>
              <a:rPr b="0" lang="pt-BR" sz="1800" strike="noStrike">
                <a:solidFill>
                  <a:srgbClr val="000000"/>
                </a:solidFill>
                <a:latin typeface="Arial"/>
                <a:ea typeface="Arial"/>
                <a:cs typeface="Arial"/>
                <a:sym typeface="Arial"/>
              </a:rPr>
              <a:t>o Oficial controla a publicidade das informações georreferenciadas em três níveis</a:t>
            </a:r>
            <a:r>
              <a:rPr lang="pt-BR" sz="1800"/>
              <a:t>:</a:t>
            </a:r>
            <a:r>
              <a:rPr b="0" lang="pt-BR" sz="1800" strike="noStrike">
                <a:solidFill>
                  <a:srgbClr val="000000"/>
                </a:solidFill>
                <a:latin typeface="Arial"/>
                <a:ea typeface="Arial"/>
                <a:cs typeface="Arial"/>
                <a:sym typeface="Arial"/>
              </a:rPr>
              <a:t> serventia, para qualificação registral e estudos</a:t>
            </a:r>
            <a:r>
              <a:rPr lang="pt-BR" sz="1800"/>
              <a:t>;</a:t>
            </a:r>
            <a:r>
              <a:rPr b="0" lang="pt-BR" sz="1800" strike="noStrike">
                <a:solidFill>
                  <a:srgbClr val="000000"/>
                </a:solidFill>
                <a:latin typeface="Arial"/>
                <a:ea typeface="Arial"/>
                <a:cs typeface="Arial"/>
                <a:sym typeface="Arial"/>
              </a:rPr>
              <a:t> intranet, disponível aos demais oficiais</a:t>
            </a:r>
            <a:r>
              <a:rPr lang="pt-BR" sz="1800"/>
              <a:t>;</a:t>
            </a:r>
            <a:r>
              <a:rPr b="0" lang="pt-BR" sz="1800" strike="noStrike">
                <a:solidFill>
                  <a:srgbClr val="000000"/>
                </a:solidFill>
                <a:latin typeface="Arial"/>
                <a:ea typeface="Arial"/>
                <a:cs typeface="Arial"/>
                <a:sym typeface="Arial"/>
              </a:rPr>
              <a:t> ou público, após o registro, para visualização por todos os cidadãos. </a:t>
            </a:r>
            <a:endParaRPr b="0" sz="1800" strike="noStrike">
              <a:solidFill>
                <a:srgbClr val="000000"/>
              </a:solidFill>
              <a:latin typeface="Arial"/>
              <a:ea typeface="Arial"/>
              <a:cs typeface="Arial"/>
              <a:sym typeface="Arial"/>
            </a:endParaRPr>
          </a:p>
        </p:txBody>
      </p:sp>
      <p:pic>
        <p:nvPicPr>
          <p:cNvPr id="303" name="Google Shape;303;p10"/>
          <p:cNvPicPr preferRelativeResize="0"/>
          <p:nvPr/>
        </p:nvPicPr>
        <p:blipFill rotWithShape="1">
          <a:blip r:embed="rId5">
            <a:alphaModFix/>
          </a:blip>
          <a:srcRect b="0" l="0" r="0" t="0"/>
          <a:stretch/>
        </p:blipFill>
        <p:spPr>
          <a:xfrm>
            <a:off x="360000" y="2991600"/>
            <a:ext cx="3420000" cy="2408400"/>
          </a:xfrm>
          <a:prstGeom prst="rect">
            <a:avLst/>
          </a:prstGeom>
          <a:noFill/>
          <a:ln>
            <a:noFill/>
          </a:ln>
        </p:spPr>
      </p:pic>
      <p:pic>
        <p:nvPicPr>
          <p:cNvPr id="304" name="Google Shape;304;p10"/>
          <p:cNvPicPr preferRelativeResize="0"/>
          <p:nvPr/>
        </p:nvPicPr>
        <p:blipFill rotWithShape="1">
          <a:blip r:embed="rId6">
            <a:alphaModFix/>
          </a:blip>
          <a:srcRect b="0" l="0" r="0" t="0"/>
          <a:stretch/>
        </p:blipFill>
        <p:spPr>
          <a:xfrm>
            <a:off x="7920000" y="4880880"/>
            <a:ext cx="3676680" cy="1418760"/>
          </a:xfrm>
          <a:prstGeom prst="rect">
            <a:avLst/>
          </a:prstGeom>
          <a:noFill/>
          <a:ln>
            <a:noFill/>
          </a:ln>
        </p:spPr>
      </p:pic>
      <p:pic>
        <p:nvPicPr>
          <p:cNvPr id="305" name="Google Shape;305;p10"/>
          <p:cNvPicPr preferRelativeResize="0"/>
          <p:nvPr/>
        </p:nvPicPr>
        <p:blipFill rotWithShape="1">
          <a:blip r:embed="rId7">
            <a:alphaModFix/>
          </a:blip>
          <a:srcRect b="0" l="0" r="0" t="0"/>
          <a:stretch/>
        </p:blipFill>
        <p:spPr>
          <a:xfrm>
            <a:off x="3960000" y="4880880"/>
            <a:ext cx="1904760" cy="1533240"/>
          </a:xfrm>
          <a:prstGeom prst="rect">
            <a:avLst/>
          </a:prstGeom>
          <a:noFill/>
          <a:ln>
            <a:noFill/>
          </a:ln>
        </p:spPr>
      </p:pic>
      <p:pic>
        <p:nvPicPr>
          <p:cNvPr id="306" name="Google Shape;306;p10"/>
          <p:cNvPicPr preferRelativeResize="0"/>
          <p:nvPr/>
        </p:nvPicPr>
        <p:blipFill rotWithShape="1">
          <a:blip r:embed="rId8">
            <a:alphaModFix/>
          </a:blip>
          <a:srcRect b="0" l="0" r="0" t="0"/>
          <a:stretch/>
        </p:blipFill>
        <p:spPr>
          <a:xfrm>
            <a:off x="5864760" y="5023800"/>
            <a:ext cx="1780920" cy="13903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0" name="Shape 310"/>
        <p:cNvGrpSpPr/>
        <p:nvPr/>
      </p:nvGrpSpPr>
      <p:grpSpPr>
        <a:xfrm>
          <a:off x="0" y="0"/>
          <a:ext cx="0" cy="0"/>
          <a:chOff x="0" y="0"/>
          <a:chExt cx="0" cy="0"/>
        </a:xfrm>
      </p:grpSpPr>
      <p:sp>
        <p:nvSpPr>
          <p:cNvPr id="311" name="Google Shape;311;p11"/>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12" name="Google Shape;312;p11"/>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13" name="Google Shape;313;p11"/>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14" name="Google Shape;314;p11"/>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15" name="Google Shape;315;p11"/>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Portal de Assinaturas e Digitalização</a:t>
            </a:r>
            <a:endParaRPr b="0" sz="1800" strike="noStrike">
              <a:solidFill>
                <a:srgbClr val="000000"/>
              </a:solidFill>
              <a:latin typeface="Arial"/>
              <a:ea typeface="Arial"/>
              <a:cs typeface="Arial"/>
              <a:sym typeface="Arial"/>
            </a:endParaRPr>
          </a:p>
        </p:txBody>
      </p:sp>
      <p:sp>
        <p:nvSpPr>
          <p:cNvPr id="316" name="Google Shape;316;p11"/>
          <p:cNvSpPr txBox="1"/>
          <p:nvPr/>
        </p:nvSpPr>
        <p:spPr>
          <a:xfrm>
            <a:off x="4320000" y="1620000"/>
            <a:ext cx="7740000" cy="469764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Portal de assinaturas inteiramente gratuito desenvolvido pelos registradores e disponibilizado à sociedade.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Solução que unifica as marcações visuais com a assinatura digital propriamente dita em um único arquivo, com a marca do Registro de Imóveis do Brasil, o que facilita o manuseio pelos usuários externos e internos.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Única ferramenta disponível para digitalização segundo os critérios e com os efeitos determinados pela Lei da Liberdade Econômica.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4.846.682 documentos assinados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415.646 documentos digitalizados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317" name="Google Shape;317;p11"/>
          <p:cNvPicPr preferRelativeResize="0"/>
          <p:nvPr/>
        </p:nvPicPr>
        <p:blipFill rotWithShape="1">
          <a:blip r:embed="rId5">
            <a:alphaModFix/>
          </a:blip>
          <a:srcRect b="0" l="0" r="0" t="0"/>
          <a:stretch/>
        </p:blipFill>
        <p:spPr>
          <a:xfrm>
            <a:off x="398520" y="2520000"/>
            <a:ext cx="3381480" cy="32954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12"/>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23" name="Google Shape;323;p12"/>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24" name="Google Shape;324;p12"/>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25" name="Google Shape;325;p12"/>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26" name="Google Shape;326;p12"/>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Guichê de Certidões</a:t>
            </a:r>
            <a:endParaRPr b="0" sz="1800" strike="noStrike">
              <a:solidFill>
                <a:srgbClr val="000000"/>
              </a:solidFill>
              <a:latin typeface="Arial"/>
              <a:ea typeface="Arial"/>
              <a:cs typeface="Arial"/>
              <a:sym typeface="Arial"/>
            </a:endParaRPr>
          </a:p>
        </p:txBody>
      </p:sp>
      <p:sp>
        <p:nvSpPr>
          <p:cNvPr id="327" name="Google Shape;327;p12"/>
          <p:cNvSpPr txBox="1"/>
          <p:nvPr/>
        </p:nvSpPr>
        <p:spPr>
          <a:xfrm>
            <a:off x="4320000" y="1620000"/>
            <a:ext cx="7740000" cy="457272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Robô que percorria dezenas de sítios na internet e retirava as certidões listadas no relatório Doing Business, entregando-as a partir de solicitação única no portal do registro de imóveis do brasil (</a:t>
            </a:r>
            <a:r>
              <a:rPr b="0" i="1" lang="pt-BR" sz="1800" strike="noStrike">
                <a:solidFill>
                  <a:srgbClr val="000000"/>
                </a:solidFill>
                <a:latin typeface="Arial"/>
                <a:ea typeface="Arial"/>
                <a:cs typeface="Arial"/>
                <a:sym typeface="Arial"/>
              </a:rPr>
              <a:t>single window counter</a:t>
            </a:r>
            <a:r>
              <a:rPr b="0" lang="pt-BR" sz="18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Reconhecida pelo Doing Business do Banco Mundial como reforma que representou melhoria do ambiente de negócios brasileiro e elevou a nota de nosso país na avaliação internacional.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Descontinuada com a interrupção da avaliação internacional.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pt-BR" sz="1800" strike="noStrike">
                <a:solidFill>
                  <a:srgbClr val="000000"/>
                </a:solidFill>
                <a:latin typeface="Arial"/>
                <a:ea typeface="Arial"/>
                <a:cs typeface="Arial"/>
                <a:sym typeface="Arial"/>
              </a:rPr>
              <a:t>Atenção: nova avaliação em formatação. BEE – Business Enabling Environment</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pt-BR" sz="1800" strike="noStrike">
                <a:solidFill>
                  <a:srgbClr val="000000"/>
                </a:solidFill>
                <a:latin typeface="Arial"/>
                <a:ea typeface="Arial"/>
                <a:cs typeface="Arial"/>
                <a:sym typeface="Arial"/>
              </a:rPr>
              <a:t>Queremos ser o melhor Registro de Propriedades do mundo!</a:t>
            </a:r>
            <a:endParaRPr b="0" sz="1800" strike="noStrike">
              <a:solidFill>
                <a:srgbClr val="000000"/>
              </a:solidFill>
              <a:latin typeface="Arial"/>
              <a:ea typeface="Arial"/>
              <a:cs typeface="Arial"/>
              <a:sym typeface="Arial"/>
            </a:endParaRPr>
          </a:p>
        </p:txBody>
      </p:sp>
      <p:pic>
        <p:nvPicPr>
          <p:cNvPr id="328" name="Google Shape;328;p12"/>
          <p:cNvPicPr preferRelativeResize="0"/>
          <p:nvPr/>
        </p:nvPicPr>
        <p:blipFill rotWithShape="1">
          <a:blip r:embed="rId5">
            <a:alphaModFix/>
          </a:blip>
          <a:srcRect b="0" l="0" r="0" t="0"/>
          <a:stretch/>
        </p:blipFill>
        <p:spPr>
          <a:xfrm>
            <a:off x="5580000" y="540000"/>
            <a:ext cx="4705560" cy="752040"/>
          </a:xfrm>
          <a:prstGeom prst="rect">
            <a:avLst/>
          </a:prstGeom>
          <a:noFill/>
          <a:ln>
            <a:noFill/>
          </a:ln>
        </p:spPr>
      </p:pic>
      <p:pic>
        <p:nvPicPr>
          <p:cNvPr id="329" name="Google Shape;329;p12"/>
          <p:cNvPicPr preferRelativeResize="0"/>
          <p:nvPr/>
        </p:nvPicPr>
        <p:blipFill rotWithShape="1">
          <a:blip r:embed="rId6">
            <a:alphaModFix/>
          </a:blip>
          <a:srcRect b="0" l="0" r="0" t="0"/>
          <a:stretch/>
        </p:blipFill>
        <p:spPr>
          <a:xfrm>
            <a:off x="114120" y="2520000"/>
            <a:ext cx="4025880" cy="252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3" name="Shape 333"/>
        <p:cNvGrpSpPr/>
        <p:nvPr/>
      </p:nvGrpSpPr>
      <p:grpSpPr>
        <a:xfrm>
          <a:off x="0" y="0"/>
          <a:ext cx="0" cy="0"/>
          <a:chOff x="0" y="0"/>
          <a:chExt cx="0" cy="0"/>
        </a:xfrm>
      </p:grpSpPr>
      <p:sp>
        <p:nvSpPr>
          <p:cNvPr id="334" name="Google Shape;334;p13"/>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35" name="Google Shape;335;p13"/>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36" name="Google Shape;336;p13"/>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37" name="Google Shape;337;p13"/>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38" name="Google Shape;338;p13"/>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FIC-SREI</a:t>
            </a:r>
            <a:endParaRPr b="0" sz="1800" strike="noStrike">
              <a:solidFill>
                <a:srgbClr val="000000"/>
              </a:solidFill>
              <a:latin typeface="Arial"/>
              <a:ea typeface="Arial"/>
              <a:cs typeface="Arial"/>
              <a:sym typeface="Arial"/>
            </a:endParaRPr>
          </a:p>
        </p:txBody>
      </p:sp>
      <p:pic>
        <p:nvPicPr>
          <p:cNvPr id="339" name="Google Shape;339;p13"/>
          <p:cNvPicPr preferRelativeResize="0"/>
          <p:nvPr/>
        </p:nvPicPr>
        <p:blipFill rotWithShape="1">
          <a:blip r:embed="rId5">
            <a:alphaModFix/>
          </a:blip>
          <a:srcRect b="0" l="0" r="0" t="0"/>
          <a:stretch/>
        </p:blipFill>
        <p:spPr>
          <a:xfrm>
            <a:off x="171720" y="2880000"/>
            <a:ext cx="3788280" cy="1803600"/>
          </a:xfrm>
          <a:prstGeom prst="rect">
            <a:avLst/>
          </a:prstGeom>
          <a:noFill/>
          <a:ln>
            <a:noFill/>
          </a:ln>
        </p:spPr>
      </p:pic>
      <p:pic>
        <p:nvPicPr>
          <p:cNvPr id="340" name="Google Shape;340;p13"/>
          <p:cNvPicPr preferRelativeResize="0"/>
          <p:nvPr/>
        </p:nvPicPr>
        <p:blipFill rotWithShape="1">
          <a:blip r:embed="rId6">
            <a:alphaModFix/>
          </a:blip>
          <a:srcRect b="0" l="0" r="0" t="0"/>
          <a:stretch/>
        </p:blipFill>
        <p:spPr>
          <a:xfrm>
            <a:off x="6546960" y="336960"/>
            <a:ext cx="5153040" cy="2543040"/>
          </a:xfrm>
          <a:prstGeom prst="rect">
            <a:avLst/>
          </a:prstGeom>
          <a:noFill/>
          <a:ln>
            <a:noFill/>
          </a:ln>
        </p:spPr>
      </p:pic>
      <p:pic>
        <p:nvPicPr>
          <p:cNvPr id="341" name="Google Shape;341;p13"/>
          <p:cNvPicPr preferRelativeResize="0"/>
          <p:nvPr/>
        </p:nvPicPr>
        <p:blipFill rotWithShape="1">
          <a:blip r:embed="rId7">
            <a:alphaModFix/>
          </a:blip>
          <a:srcRect b="0" l="0" r="0" t="0"/>
          <a:stretch/>
        </p:blipFill>
        <p:spPr>
          <a:xfrm>
            <a:off x="7110720" y="4140000"/>
            <a:ext cx="4229280" cy="2238120"/>
          </a:xfrm>
          <a:prstGeom prst="rect">
            <a:avLst/>
          </a:prstGeom>
          <a:noFill/>
          <a:ln>
            <a:noFill/>
          </a:ln>
        </p:spPr>
      </p:pic>
      <p:pic>
        <p:nvPicPr>
          <p:cNvPr id="342" name="Google Shape;342;p13"/>
          <p:cNvPicPr preferRelativeResize="0"/>
          <p:nvPr/>
        </p:nvPicPr>
        <p:blipFill rotWithShape="1">
          <a:blip r:embed="rId8">
            <a:alphaModFix/>
          </a:blip>
          <a:srcRect b="0" l="0" r="0" t="0"/>
          <a:stretch/>
        </p:blipFill>
        <p:spPr>
          <a:xfrm>
            <a:off x="4419000" y="2336040"/>
            <a:ext cx="6201000" cy="25239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14"/>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48" name="Google Shape;348;p14"/>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49" name="Google Shape;349;p14"/>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50" name="Google Shape;350;p14"/>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51" name="Google Shape;351;p14"/>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Mecanismo de Reclamações</a:t>
            </a:r>
            <a:endParaRPr b="0" sz="1800" strike="noStrike">
              <a:solidFill>
                <a:srgbClr val="000000"/>
              </a:solidFill>
              <a:latin typeface="Arial"/>
              <a:ea typeface="Arial"/>
              <a:cs typeface="Arial"/>
              <a:sym typeface="Arial"/>
            </a:endParaRPr>
          </a:p>
        </p:txBody>
      </p:sp>
      <p:pic>
        <p:nvPicPr>
          <p:cNvPr id="352" name="Google Shape;352;p14"/>
          <p:cNvPicPr preferRelativeResize="0"/>
          <p:nvPr/>
        </p:nvPicPr>
        <p:blipFill rotWithShape="1">
          <a:blip r:embed="rId5">
            <a:alphaModFix/>
          </a:blip>
          <a:srcRect b="0" l="0" r="0" t="0"/>
          <a:stretch/>
        </p:blipFill>
        <p:spPr>
          <a:xfrm>
            <a:off x="3609720" y="1716480"/>
            <a:ext cx="8270280" cy="4528080"/>
          </a:xfrm>
          <a:prstGeom prst="rect">
            <a:avLst/>
          </a:prstGeom>
          <a:noFill/>
          <a:ln>
            <a:noFill/>
          </a:ln>
        </p:spPr>
      </p:pic>
      <p:sp>
        <p:nvSpPr>
          <p:cNvPr id="353" name="Google Shape;353;p14"/>
          <p:cNvSpPr txBox="1"/>
          <p:nvPr/>
        </p:nvSpPr>
        <p:spPr>
          <a:xfrm>
            <a:off x="334575" y="2830625"/>
            <a:ext cx="2680800" cy="25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pt-BR"/>
              <a:t>Doing Business</a:t>
            </a:r>
            <a:endParaRPr i="1"/>
          </a:p>
          <a:p>
            <a:pPr indent="0" lvl="0" marL="0" rtl="0" algn="l">
              <a:spcBef>
                <a:spcPts val="0"/>
              </a:spcBef>
              <a:spcAft>
                <a:spcPts val="0"/>
              </a:spcAft>
              <a:buNone/>
            </a:pPr>
            <a:r>
              <a:t/>
            </a:r>
            <a:endParaRPr/>
          </a:p>
          <a:p>
            <a:pPr indent="0" lvl="0" marL="0" rtl="0" algn="l">
              <a:spcBef>
                <a:spcPts val="0"/>
              </a:spcBef>
              <a:spcAft>
                <a:spcPts val="0"/>
              </a:spcAft>
              <a:buNone/>
            </a:pPr>
            <a:r>
              <a:rPr lang="pt-BR"/>
              <a:t>Vamos evitar processos correicionais desnecessários!</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Coloquem no site.</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Mari Carrara do 2º RI de Ribeirão Preto publicou artigo no jornal local alertando da possibilidade de reclamação.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15"/>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59" name="Google Shape;359;p1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60" name="Google Shape;360;p1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61" name="Google Shape;361;p15"/>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62" name="Google Shape;362;p15"/>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LGPD</a:t>
            </a:r>
            <a:endParaRPr b="0" sz="1800" strike="noStrike">
              <a:solidFill>
                <a:srgbClr val="000000"/>
              </a:solidFill>
              <a:latin typeface="Arial"/>
              <a:ea typeface="Arial"/>
              <a:cs typeface="Arial"/>
              <a:sym typeface="Arial"/>
            </a:endParaRPr>
          </a:p>
        </p:txBody>
      </p:sp>
      <p:pic>
        <p:nvPicPr>
          <p:cNvPr id="363" name="Google Shape;363;p15"/>
          <p:cNvPicPr preferRelativeResize="0"/>
          <p:nvPr/>
        </p:nvPicPr>
        <p:blipFill rotWithShape="1">
          <a:blip r:embed="rId5">
            <a:alphaModFix/>
          </a:blip>
          <a:srcRect b="0" l="0" r="0" t="0"/>
          <a:stretch/>
        </p:blipFill>
        <p:spPr>
          <a:xfrm>
            <a:off x="4132440" y="1620000"/>
            <a:ext cx="7927560" cy="4483440"/>
          </a:xfrm>
          <a:prstGeom prst="rect">
            <a:avLst/>
          </a:prstGeom>
          <a:noFill/>
          <a:ln>
            <a:noFill/>
          </a:ln>
        </p:spPr>
      </p:pic>
      <p:sp>
        <p:nvSpPr>
          <p:cNvPr id="364" name="Google Shape;364;p15"/>
          <p:cNvSpPr txBox="1"/>
          <p:nvPr/>
        </p:nvSpPr>
        <p:spPr>
          <a:xfrm>
            <a:off x="396925" y="2415000"/>
            <a:ext cx="2992500" cy="28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t>LGPD institucional e gratuito.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8" name="Shape 368"/>
        <p:cNvGrpSpPr/>
        <p:nvPr/>
      </p:nvGrpSpPr>
      <p:grpSpPr>
        <a:xfrm>
          <a:off x="0" y="0"/>
          <a:ext cx="0" cy="0"/>
          <a:chOff x="0" y="0"/>
          <a:chExt cx="0" cy="0"/>
        </a:xfrm>
      </p:grpSpPr>
      <p:sp>
        <p:nvSpPr>
          <p:cNvPr id="369" name="Google Shape;369;p16"/>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70" name="Google Shape;370;p16"/>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71" name="Google Shape;371;p16"/>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72" name="Google Shape;372;p16"/>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73" name="Google Shape;373;p16"/>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COAF</a:t>
            </a:r>
            <a:endParaRPr b="0" sz="1800" strike="noStrike">
              <a:solidFill>
                <a:srgbClr val="000000"/>
              </a:solidFill>
              <a:latin typeface="Arial"/>
              <a:ea typeface="Arial"/>
              <a:cs typeface="Arial"/>
              <a:sym typeface="Arial"/>
            </a:endParaRPr>
          </a:p>
        </p:txBody>
      </p:sp>
      <p:pic>
        <p:nvPicPr>
          <p:cNvPr id="374" name="Google Shape;374;p16"/>
          <p:cNvPicPr preferRelativeResize="0"/>
          <p:nvPr/>
        </p:nvPicPr>
        <p:blipFill rotWithShape="1">
          <a:blip r:embed="rId5">
            <a:alphaModFix/>
          </a:blip>
          <a:srcRect b="0" l="0" r="0" t="0"/>
          <a:stretch/>
        </p:blipFill>
        <p:spPr>
          <a:xfrm>
            <a:off x="4582080" y="1372320"/>
            <a:ext cx="7288200" cy="468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Google Shape;379;p17"/>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80" name="Google Shape;380;p17"/>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81" name="Google Shape;381;p17"/>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82" name="Google Shape;382;p17"/>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83" name="Google Shape;383;p17"/>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Pagamentos (SIPE)</a:t>
            </a:r>
            <a:endParaRPr b="0" sz="1800" strike="noStrike">
              <a:solidFill>
                <a:srgbClr val="000000"/>
              </a:solidFill>
              <a:latin typeface="Arial"/>
              <a:ea typeface="Arial"/>
              <a:cs typeface="Arial"/>
              <a:sym typeface="Arial"/>
            </a:endParaRPr>
          </a:p>
        </p:txBody>
      </p:sp>
      <p:pic>
        <p:nvPicPr>
          <p:cNvPr id="384" name="Google Shape;384;p17"/>
          <p:cNvPicPr preferRelativeResize="0"/>
          <p:nvPr/>
        </p:nvPicPr>
        <p:blipFill rotWithShape="1">
          <a:blip r:embed="rId5">
            <a:alphaModFix/>
          </a:blip>
          <a:srcRect b="0" l="0" r="0" t="0"/>
          <a:stretch/>
        </p:blipFill>
        <p:spPr>
          <a:xfrm>
            <a:off x="3785040" y="1474560"/>
            <a:ext cx="8385480" cy="45694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8" name="Shape 388"/>
        <p:cNvGrpSpPr/>
        <p:nvPr/>
      </p:nvGrpSpPr>
      <p:grpSpPr>
        <a:xfrm>
          <a:off x="0" y="0"/>
          <a:ext cx="0" cy="0"/>
          <a:chOff x="0" y="0"/>
          <a:chExt cx="0" cy="0"/>
        </a:xfrm>
      </p:grpSpPr>
      <p:sp>
        <p:nvSpPr>
          <p:cNvPr id="389" name="Google Shape;389;p18"/>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390" name="Google Shape;390;p18"/>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391" name="Google Shape;391;p18"/>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392" name="Google Shape;392;p18"/>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393" name="Google Shape;393;p18"/>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Baixa de Garantias</a:t>
            </a:r>
            <a:endParaRPr b="0" sz="1800" strike="noStrike">
              <a:solidFill>
                <a:srgbClr val="000000"/>
              </a:solidFill>
              <a:latin typeface="Arial"/>
              <a:ea typeface="Arial"/>
              <a:cs typeface="Arial"/>
              <a:sym typeface="Arial"/>
            </a:endParaRPr>
          </a:p>
        </p:txBody>
      </p:sp>
      <p:sp>
        <p:nvSpPr>
          <p:cNvPr id="394" name="Google Shape;394;p18"/>
          <p:cNvSpPr txBox="1"/>
          <p:nvPr/>
        </p:nvSpPr>
        <p:spPr>
          <a:xfrm>
            <a:off x="4860000" y="1980000"/>
            <a:ext cx="6840000" cy="34178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Similar à baixa eletrônica do protesto.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Matriz de cadastro de poderes para que as instituições financeiras acessar a intranet e cadastrar seus prepostos, bem como os créditos já adimplidos.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Devedor pode procurar diretamente o Registro de Imóveis competente sem se preocupar com documentação, bastando pagar os emolumentos para que seja averbado o cancelamento da garantia, mediante consulta à central de baixa de garantias.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Pronto desde 2000 e pendente de integração com o ONR.</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2"/>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95" name="Google Shape;195;p2"/>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196" name="Google Shape;196;p2"/>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2976" u="none" cap="none" strike="noStrike">
              <a:solidFill>
                <a:srgbClr val="000000"/>
              </a:solidFill>
              <a:latin typeface="Arial"/>
              <a:ea typeface="Arial"/>
              <a:cs typeface="Arial"/>
              <a:sym typeface="Arial"/>
            </a:endParaRPr>
          </a:p>
        </p:txBody>
      </p:sp>
      <p:sp>
        <p:nvSpPr>
          <p:cNvPr id="197" name="Google Shape;197;p2"/>
          <p:cNvSpPr/>
          <p:nvPr/>
        </p:nvSpPr>
        <p:spPr>
          <a:xfrm>
            <a:off x="347748" y="1743475"/>
            <a:ext cx="3353400" cy="11868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2400">
                <a:solidFill>
                  <a:srgbClr val="335A6D"/>
                </a:solidFill>
                <a:latin typeface="Arial Black"/>
                <a:ea typeface="Arial Black"/>
                <a:cs typeface="Arial Black"/>
                <a:sym typeface="Arial Black"/>
              </a:rPr>
              <a:t>Princípios de Governança em TI</a:t>
            </a:r>
            <a:endParaRPr b="0" i="0" sz="2400" u="none" cap="none" strike="noStrike">
              <a:solidFill>
                <a:srgbClr val="000000"/>
              </a:solidFill>
              <a:latin typeface="Arial"/>
              <a:ea typeface="Arial"/>
              <a:cs typeface="Arial"/>
              <a:sym typeface="Arial"/>
            </a:endParaRPr>
          </a:p>
        </p:txBody>
      </p:sp>
      <p:pic>
        <p:nvPicPr>
          <p:cNvPr id="198" name="Google Shape;198;p2"/>
          <p:cNvPicPr preferRelativeResize="0"/>
          <p:nvPr/>
        </p:nvPicPr>
        <p:blipFill rotWithShape="1">
          <a:blip r:embed="rId5">
            <a:alphaModFix/>
          </a:blip>
          <a:srcRect b="0" l="0" r="0" t="0"/>
          <a:stretch/>
        </p:blipFill>
        <p:spPr>
          <a:xfrm>
            <a:off x="900000" y="3420000"/>
            <a:ext cx="2285640" cy="1933200"/>
          </a:xfrm>
          <a:prstGeom prst="rect">
            <a:avLst/>
          </a:prstGeom>
          <a:noFill/>
          <a:ln>
            <a:noFill/>
          </a:ln>
        </p:spPr>
      </p:pic>
      <p:sp>
        <p:nvSpPr>
          <p:cNvPr id="199" name="Google Shape;199;p2"/>
          <p:cNvSpPr/>
          <p:nvPr/>
        </p:nvSpPr>
        <p:spPr>
          <a:xfrm>
            <a:off x="4781875" y="1743475"/>
            <a:ext cx="6338400" cy="3609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t/>
            </a:r>
            <a:endParaRPr b="1" sz="24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2400">
                <a:solidFill>
                  <a:srgbClr val="335A6D"/>
                </a:solidFill>
                <a:latin typeface="Arial Black"/>
                <a:ea typeface="Arial Black"/>
                <a:cs typeface="Arial Black"/>
                <a:sym typeface="Arial Black"/>
              </a:rPr>
              <a:t>Propriedade comum</a:t>
            </a:r>
            <a:endParaRPr b="1" sz="24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24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2400">
                <a:solidFill>
                  <a:srgbClr val="335A6D"/>
                </a:solidFill>
                <a:latin typeface="Arial Black"/>
                <a:ea typeface="Arial Black"/>
                <a:cs typeface="Arial Black"/>
                <a:sym typeface="Arial Black"/>
              </a:rPr>
              <a:t>Proveito econômico descentralizado</a:t>
            </a:r>
            <a:endParaRPr b="1" sz="24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24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2400">
                <a:solidFill>
                  <a:srgbClr val="335A6D"/>
                </a:solidFill>
                <a:latin typeface="Arial Black"/>
                <a:ea typeface="Arial Black"/>
                <a:cs typeface="Arial Black"/>
                <a:sym typeface="Arial Black"/>
              </a:rPr>
              <a:t>Não mercantilização das atividades </a:t>
            </a:r>
            <a:endParaRPr b="1" sz="24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24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2400">
                <a:solidFill>
                  <a:srgbClr val="335A6D"/>
                </a:solidFill>
                <a:latin typeface="Arial Black"/>
                <a:ea typeface="Arial Black"/>
                <a:cs typeface="Arial Black"/>
                <a:sym typeface="Arial Black"/>
              </a:rPr>
              <a:t>Desenvolvimento compartilhado</a:t>
            </a:r>
            <a:endParaRPr b="1" sz="2400">
              <a:solidFill>
                <a:srgbClr val="335A6D"/>
              </a:solidFill>
              <a:latin typeface="Arial Black"/>
              <a:ea typeface="Arial Black"/>
              <a:cs typeface="Arial Black"/>
              <a:sym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sp>
        <p:nvSpPr>
          <p:cNvPr id="399" name="Google Shape;399;p20"/>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400" name="Google Shape;400;p20"/>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401" name="Google Shape;401;p20"/>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402" name="Google Shape;402;p20"/>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403" name="Google Shape;403;p20"/>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Site institucional </a:t>
            </a:r>
            <a:endParaRPr b="0" sz="1800" strike="noStrike">
              <a:solidFill>
                <a:srgbClr val="000000"/>
              </a:solidFill>
              <a:latin typeface="Arial"/>
              <a:ea typeface="Arial"/>
              <a:cs typeface="Arial"/>
              <a:sym typeface="Arial"/>
            </a:endParaRPr>
          </a:p>
        </p:txBody>
      </p:sp>
      <p:pic>
        <p:nvPicPr>
          <p:cNvPr id="404" name="Google Shape;404;p20"/>
          <p:cNvPicPr preferRelativeResize="0"/>
          <p:nvPr/>
        </p:nvPicPr>
        <p:blipFill rotWithShape="1">
          <a:blip r:embed="rId5">
            <a:alphaModFix/>
          </a:blip>
          <a:srcRect b="0" l="0" r="0" t="0"/>
          <a:stretch/>
        </p:blipFill>
        <p:spPr>
          <a:xfrm>
            <a:off x="4134600" y="1541160"/>
            <a:ext cx="7968960" cy="4619160"/>
          </a:xfrm>
          <a:prstGeom prst="rect">
            <a:avLst/>
          </a:prstGeom>
          <a:noFill/>
          <a:ln>
            <a:noFill/>
          </a:ln>
        </p:spPr>
      </p:pic>
      <p:sp>
        <p:nvSpPr>
          <p:cNvPr id="405" name="Google Shape;405;p20"/>
          <p:cNvSpPr txBox="1"/>
          <p:nvPr/>
        </p:nvSpPr>
        <p:spPr>
          <a:xfrm>
            <a:off x="5400" y="2160000"/>
            <a:ext cx="3954600" cy="44418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Publicado site institucional para os mais de 3.700 registros de imóveis do país.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Customizado no ambiente intranet pela serventia, sem conhecimento de programação.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Integrado </a:t>
            </a:r>
            <a:r>
              <a:rPr lang="pt-BR" sz="1800"/>
              <a:t>a </a:t>
            </a:r>
            <a:r>
              <a:rPr b="0" lang="pt-BR" sz="1800" strike="noStrike">
                <a:solidFill>
                  <a:srgbClr val="000000"/>
                </a:solidFill>
                <a:latin typeface="Arial"/>
                <a:ea typeface="Arial"/>
                <a:cs typeface="Arial"/>
                <a:sym typeface="Arial"/>
              </a:rPr>
              <a:t>novo acompanhamento registral, em que se pode pagar, acompanhar, visualizar o título e adicionar documentos de exigências (processo eletrônico).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06" name="Google Shape;406;p20"/>
          <p:cNvSpPr txBox="1"/>
          <p:nvPr/>
        </p:nvSpPr>
        <p:spPr>
          <a:xfrm>
            <a:off x="4860000" y="180000"/>
            <a:ext cx="6300000" cy="60228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Também há um modelo para Associações de registradores que já está em uso pela ARIRJ e pela ARIPAR</a:t>
            </a:r>
            <a:endParaRPr b="0" sz="1800"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0" name="Shape 410"/>
        <p:cNvGrpSpPr/>
        <p:nvPr/>
      </p:nvGrpSpPr>
      <p:grpSpPr>
        <a:xfrm>
          <a:off x="0" y="0"/>
          <a:ext cx="0" cy="0"/>
          <a:chOff x="0" y="0"/>
          <a:chExt cx="0" cy="0"/>
        </a:xfrm>
      </p:grpSpPr>
      <p:sp>
        <p:nvSpPr>
          <p:cNvPr id="411" name="Google Shape;411;p21"/>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412" name="Google Shape;412;p21"/>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413" name="Google Shape;413;p21"/>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414" name="Google Shape;414;p21"/>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415" name="Google Shape;415;p21"/>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Contratos Estruturados</a:t>
            </a:r>
            <a:endParaRPr b="0" sz="1800" strike="noStrike">
              <a:solidFill>
                <a:srgbClr val="000000"/>
              </a:solidFill>
              <a:latin typeface="Arial"/>
              <a:ea typeface="Arial"/>
              <a:cs typeface="Arial"/>
              <a:sym typeface="Arial"/>
            </a:endParaRPr>
          </a:p>
        </p:txBody>
      </p:sp>
      <p:pic>
        <p:nvPicPr>
          <p:cNvPr id="416" name="Google Shape;416;p21"/>
          <p:cNvPicPr preferRelativeResize="0"/>
          <p:nvPr/>
        </p:nvPicPr>
        <p:blipFill rotWithShape="1">
          <a:blip r:embed="rId5">
            <a:alphaModFix/>
          </a:blip>
          <a:srcRect b="0" l="0" r="0" t="0"/>
          <a:stretch/>
        </p:blipFill>
        <p:spPr>
          <a:xfrm>
            <a:off x="4473000" y="1620000"/>
            <a:ext cx="3267000" cy="2743200"/>
          </a:xfrm>
          <a:prstGeom prst="rect">
            <a:avLst/>
          </a:prstGeom>
          <a:noFill/>
          <a:ln>
            <a:noFill/>
          </a:ln>
        </p:spPr>
      </p:pic>
      <p:pic>
        <p:nvPicPr>
          <p:cNvPr id="417" name="Google Shape;417;p21"/>
          <p:cNvPicPr preferRelativeResize="0"/>
          <p:nvPr/>
        </p:nvPicPr>
        <p:blipFill rotWithShape="1">
          <a:blip r:embed="rId6">
            <a:alphaModFix/>
          </a:blip>
          <a:srcRect b="0" l="0" r="0" t="0"/>
          <a:stretch/>
        </p:blipFill>
        <p:spPr>
          <a:xfrm>
            <a:off x="7920000" y="1620000"/>
            <a:ext cx="3990960" cy="2590560"/>
          </a:xfrm>
          <a:prstGeom prst="rect">
            <a:avLst/>
          </a:prstGeom>
          <a:noFill/>
          <a:ln>
            <a:noFill/>
          </a:ln>
        </p:spPr>
      </p:pic>
      <p:sp>
        <p:nvSpPr>
          <p:cNvPr id="418" name="Google Shape;418;p21"/>
          <p:cNvSpPr txBox="1"/>
          <p:nvPr/>
        </p:nvSpPr>
        <p:spPr>
          <a:xfrm>
            <a:off x="180000" y="2700000"/>
            <a:ext cx="4140000" cy="2394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Novo Modelo de Contrato Estruturado</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Mais de 100 mil contratos registrados em dois anos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Prêmio PQTA Inovação ANOREG (2018)</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2" name="Shape 422"/>
        <p:cNvGrpSpPr/>
        <p:nvPr/>
      </p:nvGrpSpPr>
      <p:grpSpPr>
        <a:xfrm>
          <a:off x="0" y="0"/>
          <a:ext cx="0" cy="0"/>
          <a:chOff x="0" y="0"/>
          <a:chExt cx="0" cy="0"/>
        </a:xfrm>
      </p:grpSpPr>
      <p:sp>
        <p:nvSpPr>
          <p:cNvPr id="423" name="Google Shape;423;p22"/>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424" name="Google Shape;424;p22"/>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425" name="Google Shape;425;p22"/>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426" name="Google Shape;426;p22"/>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427" name="Google Shape;427;p22"/>
          <p:cNvSpPr/>
          <p:nvPr/>
        </p:nvSpPr>
        <p:spPr>
          <a:xfrm>
            <a:off x="347760" y="174348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Votações</a:t>
            </a:r>
            <a:endParaRPr b="0" sz="1800" strike="noStrike">
              <a:solidFill>
                <a:srgbClr val="000000"/>
              </a:solidFill>
              <a:latin typeface="Arial"/>
              <a:ea typeface="Arial"/>
              <a:cs typeface="Arial"/>
              <a:sym typeface="Arial"/>
            </a:endParaRPr>
          </a:p>
        </p:txBody>
      </p:sp>
      <p:sp>
        <p:nvSpPr>
          <p:cNvPr id="428" name="Google Shape;428;p22"/>
          <p:cNvSpPr txBox="1"/>
          <p:nvPr/>
        </p:nvSpPr>
        <p:spPr>
          <a:xfrm>
            <a:off x="180000" y="2700000"/>
            <a:ext cx="4140000" cy="16261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Eleição da Primeira Composição do ONR</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Disponível para as associações membro realizarem suas assembléias.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
        <p:nvSpPr>
          <p:cNvPr id="429" name="Google Shape;429;p22"/>
          <p:cNvSpPr/>
          <p:nvPr/>
        </p:nvSpPr>
        <p:spPr>
          <a:xfrm>
            <a:off x="6294600" y="1620000"/>
            <a:ext cx="2885400" cy="3646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Certidões Bahia</a:t>
            </a:r>
            <a:endParaRPr b="0" sz="1800" strike="noStrike">
              <a:solidFill>
                <a:srgbClr val="000000"/>
              </a:solidFill>
              <a:latin typeface="Arial"/>
              <a:ea typeface="Arial"/>
              <a:cs typeface="Arial"/>
              <a:sym typeface="Arial"/>
            </a:endParaRPr>
          </a:p>
        </p:txBody>
      </p:sp>
      <p:sp>
        <p:nvSpPr>
          <p:cNvPr id="430" name="Google Shape;430;p22"/>
          <p:cNvSpPr txBox="1"/>
          <p:nvPr/>
        </p:nvSpPr>
        <p:spPr>
          <a:xfrm>
            <a:off x="5940000" y="2700000"/>
            <a:ext cx="4140000" cy="2394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Sistema de emissão de certidões utilizado pela Bahia no ambiente e com a marca do RIB.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Utilizado de 2019 a 2023.</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700.000 certidões.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4" name="Shape 434"/>
        <p:cNvGrpSpPr/>
        <p:nvPr/>
      </p:nvGrpSpPr>
      <p:grpSpPr>
        <a:xfrm>
          <a:off x="0" y="0"/>
          <a:ext cx="0" cy="0"/>
          <a:chOff x="0" y="0"/>
          <a:chExt cx="0" cy="0"/>
        </a:xfrm>
      </p:grpSpPr>
      <p:sp>
        <p:nvSpPr>
          <p:cNvPr id="435" name="Google Shape;435;p23"/>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436" name="Google Shape;436;p23"/>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437" name="Google Shape;437;p23"/>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438" name="Google Shape;438;p23"/>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439" name="Google Shape;439;p23"/>
          <p:cNvSpPr/>
          <p:nvPr/>
        </p:nvSpPr>
        <p:spPr>
          <a:xfrm>
            <a:off x="347760" y="1743480"/>
            <a:ext cx="2885400" cy="3381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Conclusões:</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Sistema Integrado (SC – Rec. 14)</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ONR - Avenida aberta para o futuro</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ONR - Prestador de Serviços ao Registro de Imóveis e à Sociedade</a:t>
            </a:r>
            <a:endParaRPr b="0" sz="1800" strike="noStrike">
              <a:solidFill>
                <a:srgbClr val="000000"/>
              </a:solidFill>
              <a:latin typeface="Arial"/>
              <a:ea typeface="Arial"/>
              <a:cs typeface="Arial"/>
              <a:sym typeface="Arial"/>
            </a:endParaRPr>
          </a:p>
        </p:txBody>
      </p:sp>
      <p:sp>
        <p:nvSpPr>
          <p:cNvPr id="440" name="Google Shape;440;p23"/>
          <p:cNvSpPr txBox="1"/>
          <p:nvPr/>
        </p:nvSpPr>
        <p:spPr>
          <a:xfrm>
            <a:off x="5040000" y="1080000"/>
            <a:ext cx="6300000" cy="486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1) Pratica de para atos;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2) Atendimento público;</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3) Processo eletrônico (acompanhamento, cumprimento de exigências, visualização dos protocolos);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4) Pagamentos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5) Informação geográfica;</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6) Gestão da equipe</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7)  Gestão financeira;</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8)  Regularização fundiária;</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9)  Comunicação com o ONR-SAEC e FIC SREI;</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10) Comunicação com Judiciário;</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11) Comunicação com Municípios;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12) Comunicação com órgãos públicos.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Tudo em um só local</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p24"/>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446" name="Google Shape;446;p24"/>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447" name="Google Shape;447;p24"/>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448" name="Google Shape;448;p24"/>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p:txBody>
      </p:sp>
      <p:sp>
        <p:nvSpPr>
          <p:cNvPr id="449" name="Google Shape;449;p24"/>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Reflexão sobre o futuro</a:t>
            </a:r>
            <a:endParaRPr b="1" sz="1800" strike="noStrike">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1800">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1800">
                <a:solidFill>
                  <a:srgbClr val="FF0000"/>
                </a:solidFill>
                <a:latin typeface="Arial Black"/>
                <a:ea typeface="Arial Black"/>
                <a:cs typeface="Arial Black"/>
                <a:sym typeface="Arial Black"/>
              </a:rPr>
              <a:t>Angústia</a:t>
            </a:r>
            <a:endParaRPr b="1" sz="1800">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1800">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1800">
                <a:solidFill>
                  <a:srgbClr val="FF0000"/>
                </a:solidFill>
                <a:latin typeface="Arial Black"/>
                <a:ea typeface="Arial Black"/>
                <a:cs typeface="Arial Black"/>
                <a:sym typeface="Arial Black"/>
              </a:rPr>
              <a:t>Insegurança</a:t>
            </a:r>
            <a:endParaRPr b="1" sz="1800">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1800">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1800">
                <a:solidFill>
                  <a:srgbClr val="FF0000"/>
                </a:solidFill>
                <a:latin typeface="Arial Black"/>
                <a:ea typeface="Arial Black"/>
                <a:cs typeface="Arial Black"/>
                <a:sym typeface="Arial Black"/>
              </a:rPr>
              <a:t>Paralisia</a:t>
            </a:r>
            <a:endParaRPr b="1" sz="1800">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1800">
              <a:solidFill>
                <a:srgbClr val="335A6D"/>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1800">
                <a:solidFill>
                  <a:srgbClr val="00FF00"/>
                </a:solidFill>
                <a:latin typeface="Arial Black"/>
                <a:ea typeface="Arial Black"/>
                <a:cs typeface="Arial Black"/>
                <a:sym typeface="Arial Black"/>
              </a:rPr>
              <a:t>Fortalecimento das nossas instituições</a:t>
            </a:r>
            <a:endParaRPr b="1" sz="1800">
              <a:solidFill>
                <a:srgbClr val="00FF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1800">
              <a:solidFill>
                <a:srgbClr val="00FF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b="1" lang="pt-BR" sz="1800">
                <a:solidFill>
                  <a:srgbClr val="00FF00"/>
                </a:solidFill>
                <a:latin typeface="Arial Black"/>
                <a:ea typeface="Arial Black"/>
                <a:cs typeface="Arial Black"/>
                <a:sym typeface="Arial Black"/>
              </a:rPr>
              <a:t>Governança</a:t>
            </a:r>
            <a:endParaRPr b="1" sz="1800">
              <a:solidFill>
                <a:srgbClr val="00FF00"/>
              </a:solidFill>
              <a:latin typeface="Arial Black"/>
              <a:ea typeface="Arial Black"/>
              <a:cs typeface="Arial Black"/>
              <a:sym typeface="Arial Black"/>
            </a:endParaRPr>
          </a:p>
        </p:txBody>
      </p:sp>
      <p:pic>
        <p:nvPicPr>
          <p:cNvPr id="450" name="Google Shape;450;p24"/>
          <p:cNvPicPr preferRelativeResize="0"/>
          <p:nvPr/>
        </p:nvPicPr>
        <p:blipFill rotWithShape="1">
          <a:blip r:embed="rId5">
            <a:alphaModFix/>
          </a:blip>
          <a:srcRect b="0" l="0" r="0" t="0"/>
          <a:stretch/>
        </p:blipFill>
        <p:spPr>
          <a:xfrm>
            <a:off x="4680000" y="1476360"/>
            <a:ext cx="6752880" cy="42836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4" name="Shape 454"/>
        <p:cNvGrpSpPr/>
        <p:nvPr/>
      </p:nvGrpSpPr>
      <p:grpSpPr>
        <a:xfrm>
          <a:off x="0" y="0"/>
          <a:ext cx="0" cy="0"/>
          <a:chOff x="0" y="0"/>
          <a:chExt cx="0" cy="0"/>
        </a:xfrm>
      </p:grpSpPr>
      <p:sp>
        <p:nvSpPr>
          <p:cNvPr id="455" name="Google Shape;455;p25"/>
          <p:cNvSpPr/>
          <p:nvPr/>
        </p:nvSpPr>
        <p:spPr>
          <a:xfrm>
            <a:off x="0" y="2475000"/>
            <a:ext cx="5496480" cy="92412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t/>
            </a:r>
            <a:endParaRPr b="0" sz="1800" strike="noStrike">
              <a:solidFill>
                <a:schemeClr val="lt1"/>
              </a:solidFill>
              <a:latin typeface="Calibri"/>
              <a:ea typeface="Calibri"/>
              <a:cs typeface="Calibri"/>
              <a:sym typeface="Calibri"/>
            </a:endParaRPr>
          </a:p>
        </p:txBody>
      </p:sp>
      <p:sp>
        <p:nvSpPr>
          <p:cNvPr id="456" name="Google Shape;456;p25"/>
          <p:cNvSpPr/>
          <p:nvPr/>
        </p:nvSpPr>
        <p:spPr>
          <a:xfrm>
            <a:off x="738720" y="3477600"/>
            <a:ext cx="5048640" cy="48168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pt-BR" sz="2300" strike="noStrike">
                <a:solidFill>
                  <a:srgbClr val="335A6D"/>
                </a:solidFill>
                <a:latin typeface="Arial Black"/>
                <a:ea typeface="Arial Black"/>
                <a:cs typeface="Arial Black"/>
                <a:sym typeface="Arial Black"/>
              </a:rPr>
              <a:t>Sergio Ávila</a:t>
            </a:r>
            <a:endParaRPr b="0" sz="2300" strike="noStrike">
              <a:solidFill>
                <a:srgbClr val="000000"/>
              </a:solidFill>
              <a:latin typeface="Arial"/>
              <a:ea typeface="Arial"/>
              <a:cs typeface="Arial"/>
              <a:sym typeface="Arial"/>
            </a:endParaRPr>
          </a:p>
        </p:txBody>
      </p:sp>
      <p:sp>
        <p:nvSpPr>
          <p:cNvPr id="457" name="Google Shape;457;p25"/>
          <p:cNvSpPr/>
          <p:nvPr/>
        </p:nvSpPr>
        <p:spPr>
          <a:xfrm>
            <a:off x="738720" y="3959280"/>
            <a:ext cx="5048640" cy="7207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0" lang="pt-BR" sz="1424" strike="noStrike">
                <a:solidFill>
                  <a:srgbClr val="335A6D"/>
                </a:solidFill>
                <a:latin typeface="Arial"/>
                <a:ea typeface="Arial"/>
                <a:cs typeface="Arial"/>
                <a:sym typeface="Arial"/>
              </a:rPr>
              <a:t>(21) 99205-8546</a:t>
            </a:r>
            <a:endParaRPr b="0" sz="1424"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424" u="sng" strike="noStrike">
                <a:solidFill>
                  <a:srgbClr val="335A6D"/>
                </a:solidFill>
                <a:latin typeface="Arial"/>
                <a:ea typeface="Arial"/>
                <a:cs typeface="Arial"/>
                <a:sym typeface="Arial"/>
                <a:hlinkClick r:id="rId4">
                  <a:extLst>
                    <a:ext uri="{A12FA001-AC4F-418D-AE19-62706E023703}">
                      <ahyp:hlinkClr val="tx"/>
                    </a:ext>
                  </a:extLst>
                </a:hlinkClick>
              </a:rPr>
              <a:t>sergioavila@gmail.com</a:t>
            </a:r>
            <a:endParaRPr b="0" sz="1424"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pt-BR" sz="1424" u="sng" strike="noStrike">
                <a:solidFill>
                  <a:srgbClr val="335A6D"/>
                </a:solidFill>
                <a:hlinkClick r:id="rId5">
                  <a:extLst>
                    <a:ext uri="{A12FA001-AC4F-418D-AE19-62706E023703}">
                      <ahyp:hlinkClr val="tx"/>
                    </a:ext>
                  </a:extLst>
                </a:hlinkClick>
              </a:rPr>
              <a:t>www.registrodeimoveis.org.br/orientacoes</a:t>
            </a:r>
            <a:endParaRPr b="1" sz="1424" strike="noStrike">
              <a:solidFill>
                <a:srgbClr val="000000"/>
              </a:solidFill>
            </a:endParaRPr>
          </a:p>
          <a:p>
            <a:pPr indent="0" lvl="0" marL="0" marR="0" rtl="0" algn="l">
              <a:lnSpc>
                <a:spcPct val="100000"/>
              </a:lnSpc>
              <a:spcBef>
                <a:spcPts val="0"/>
              </a:spcBef>
              <a:spcAft>
                <a:spcPts val="0"/>
              </a:spcAft>
              <a:buNone/>
            </a:pPr>
            <a:r>
              <a:t/>
            </a:r>
            <a:endParaRPr b="0" sz="1424" strike="noStrike">
              <a:solidFill>
                <a:srgbClr val="000000"/>
              </a:solidFill>
              <a:latin typeface="Arial"/>
              <a:ea typeface="Arial"/>
              <a:cs typeface="Arial"/>
              <a:sym typeface="Arial"/>
            </a:endParaRPr>
          </a:p>
        </p:txBody>
      </p:sp>
      <p:sp>
        <p:nvSpPr>
          <p:cNvPr id="458" name="Google Shape;458;p25"/>
          <p:cNvSpPr/>
          <p:nvPr/>
        </p:nvSpPr>
        <p:spPr>
          <a:xfrm>
            <a:off x="659520" y="2650680"/>
            <a:ext cx="4876200" cy="685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lang="pt-BR" sz="6000" strike="noStrike">
                <a:solidFill>
                  <a:srgbClr val="FFFFFF"/>
                </a:solidFill>
                <a:latin typeface="Arial Black"/>
                <a:ea typeface="Arial Black"/>
                <a:cs typeface="Arial Black"/>
                <a:sym typeface="Arial Black"/>
              </a:rPr>
              <a:t>OBRIGADO</a:t>
            </a:r>
            <a:endParaRPr b="0" sz="6000" strike="noStrike">
              <a:solidFill>
                <a:srgbClr val="000000"/>
              </a:solidFill>
              <a:latin typeface="Arial"/>
              <a:ea typeface="Arial"/>
              <a:cs typeface="Arial"/>
              <a:sym typeface="Arial"/>
            </a:endParaRPr>
          </a:p>
        </p:txBody>
      </p:sp>
      <p:pic>
        <p:nvPicPr>
          <p:cNvPr id="459" name="Google Shape;459;p25"/>
          <p:cNvPicPr preferRelativeResize="0"/>
          <p:nvPr/>
        </p:nvPicPr>
        <p:blipFill rotWithShape="1">
          <a:blip r:embed="rId6">
            <a:alphaModFix/>
          </a:blip>
          <a:srcRect b="0" l="0" r="0" t="0"/>
          <a:stretch/>
        </p:blipFill>
        <p:spPr>
          <a:xfrm rot="-8400">
            <a:off x="7348355" y="556255"/>
            <a:ext cx="2374200" cy="2382480"/>
          </a:xfrm>
          <a:prstGeom prst="rect">
            <a:avLst/>
          </a:prstGeom>
          <a:noFill/>
          <a:ln>
            <a:noFill/>
          </a:ln>
        </p:spPr>
      </p:pic>
      <p:pic>
        <p:nvPicPr>
          <p:cNvPr id="460" name="Google Shape;460;p25"/>
          <p:cNvPicPr preferRelativeResize="0"/>
          <p:nvPr/>
        </p:nvPicPr>
        <p:blipFill>
          <a:blip r:embed="rId7">
            <a:alphaModFix/>
          </a:blip>
          <a:stretch>
            <a:fillRect/>
          </a:stretch>
        </p:blipFill>
        <p:spPr>
          <a:xfrm>
            <a:off x="4530004" y="3477590"/>
            <a:ext cx="2379999" cy="2379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g28b5a23e4fb_0_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05" name="Google Shape;205;g28b5a23e4fb_0_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06" name="Google Shape;206;g28b5a23e4fb_0_5"/>
          <p:cNvSpPr/>
          <p:nvPr/>
        </p:nvSpPr>
        <p:spPr>
          <a:xfrm>
            <a:off x="258480" y="862920"/>
            <a:ext cx="3701400" cy="85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pt-BR" sz="2976" u="none" cap="none" strike="noStrike">
                <a:solidFill>
                  <a:srgbClr val="FFFFFF"/>
                </a:solidFill>
                <a:latin typeface="Arial Black"/>
                <a:ea typeface="Arial Black"/>
                <a:cs typeface="Arial Black"/>
                <a:sym typeface="Arial Black"/>
              </a:rPr>
              <a:t>Presente-Futuro</a:t>
            </a:r>
            <a:endParaRPr b="0" i="0" sz="2976"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2976" u="none" cap="none" strike="noStrike">
              <a:solidFill>
                <a:srgbClr val="000000"/>
              </a:solidFill>
              <a:latin typeface="Arial"/>
              <a:ea typeface="Arial"/>
              <a:cs typeface="Arial"/>
              <a:sym typeface="Arial"/>
            </a:endParaRPr>
          </a:p>
        </p:txBody>
      </p:sp>
      <p:sp>
        <p:nvSpPr>
          <p:cNvPr id="207" name="Google Shape;207;g28b5a23e4fb_0_5"/>
          <p:cNvSpPr/>
          <p:nvPr/>
        </p:nvSpPr>
        <p:spPr>
          <a:xfrm>
            <a:off x="347760" y="1743480"/>
            <a:ext cx="2885400" cy="1186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1" i="0" lang="pt-BR" sz="2400" u="none" cap="none" strike="noStrike">
                <a:solidFill>
                  <a:srgbClr val="335A6D"/>
                </a:solidFill>
                <a:latin typeface="Arial Black"/>
                <a:ea typeface="Arial Black"/>
                <a:cs typeface="Arial Black"/>
                <a:sym typeface="Arial Black"/>
              </a:rPr>
              <a:t>Portal Registro de Imóveis do Brasil</a:t>
            </a:r>
            <a:endParaRPr b="0" i="0" sz="2400" u="none" cap="none" strike="noStrike">
              <a:solidFill>
                <a:srgbClr val="000000"/>
              </a:solidFill>
              <a:latin typeface="Arial"/>
              <a:ea typeface="Arial"/>
              <a:cs typeface="Arial"/>
              <a:sym typeface="Arial"/>
            </a:endParaRPr>
          </a:p>
        </p:txBody>
      </p:sp>
      <p:pic>
        <p:nvPicPr>
          <p:cNvPr id="208" name="Google Shape;208;g28b5a23e4fb_0_5"/>
          <p:cNvPicPr preferRelativeResize="0"/>
          <p:nvPr/>
        </p:nvPicPr>
        <p:blipFill rotWithShape="1">
          <a:blip r:embed="rId5">
            <a:alphaModFix/>
          </a:blip>
          <a:srcRect b="0" l="0" r="0" t="0"/>
          <a:stretch/>
        </p:blipFill>
        <p:spPr>
          <a:xfrm>
            <a:off x="900000" y="3420000"/>
            <a:ext cx="2285640" cy="1933200"/>
          </a:xfrm>
          <a:prstGeom prst="rect">
            <a:avLst/>
          </a:prstGeom>
          <a:noFill/>
          <a:ln>
            <a:noFill/>
          </a:ln>
        </p:spPr>
      </p:pic>
      <p:pic>
        <p:nvPicPr>
          <p:cNvPr id="209" name="Google Shape;209;g28b5a23e4fb_0_5"/>
          <p:cNvPicPr preferRelativeResize="0"/>
          <p:nvPr/>
        </p:nvPicPr>
        <p:blipFill rotWithShape="1">
          <a:blip r:embed="rId6">
            <a:alphaModFix/>
          </a:blip>
          <a:srcRect b="0" l="0" r="0" t="0"/>
          <a:stretch/>
        </p:blipFill>
        <p:spPr>
          <a:xfrm>
            <a:off x="6095520" y="360000"/>
            <a:ext cx="4524480" cy="6048719"/>
          </a:xfrm>
          <a:prstGeom prst="rect">
            <a:avLst/>
          </a:prstGeom>
          <a:noFill/>
          <a:ln>
            <a:noFill/>
          </a:ln>
        </p:spPr>
      </p:pic>
      <p:sp>
        <p:nvSpPr>
          <p:cNvPr id="210" name="Google Shape;210;g28b5a23e4fb_0_5"/>
          <p:cNvSpPr txBox="1"/>
          <p:nvPr/>
        </p:nvSpPr>
        <p:spPr>
          <a:xfrm>
            <a:off x="3773800" y="2878800"/>
            <a:ext cx="1781100" cy="31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t>Coordenação </a:t>
            </a:r>
            <a:r>
              <a:rPr lang="pt-BR"/>
              <a:t>ARISP</a:t>
            </a:r>
            <a:endParaRPr/>
          </a:p>
          <a:p>
            <a:pPr indent="0" lvl="0" marL="0" rtl="0" algn="l">
              <a:spcBef>
                <a:spcPts val="0"/>
              </a:spcBef>
              <a:spcAft>
                <a:spcPts val="0"/>
              </a:spcAft>
              <a:buNone/>
            </a:pPr>
            <a:r>
              <a:rPr lang="pt-BR"/>
              <a:t>CORI-MG</a:t>
            </a:r>
            <a:endParaRPr/>
          </a:p>
          <a:p>
            <a:pPr indent="0" lvl="0" marL="0" rtl="0" algn="l">
              <a:spcBef>
                <a:spcPts val="0"/>
              </a:spcBef>
              <a:spcAft>
                <a:spcPts val="0"/>
              </a:spcAft>
              <a:buNone/>
            </a:pPr>
            <a:r>
              <a:rPr lang="pt-BR"/>
              <a:t>ARIRJ e outras</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SAEC, ONR, SERP = “Meu SAEC”. Confusão de nomenclatura regulatória com marca</a:t>
            </a:r>
            <a:endParaRPr/>
          </a:p>
          <a:p>
            <a:pPr indent="0" lvl="0" marL="0" rtl="0" algn="l">
              <a:spcBef>
                <a:spcPts val="0"/>
              </a:spcBef>
              <a:spcAft>
                <a:spcPts val="0"/>
              </a:spcAft>
              <a:buNone/>
            </a:pPr>
            <a:r>
              <a:t/>
            </a:r>
            <a:endParaRPr/>
          </a:p>
          <a:p>
            <a:pPr indent="0" lvl="0" marL="0" rtl="0" algn="l">
              <a:spcBef>
                <a:spcPts val="0"/>
              </a:spcBef>
              <a:spcAft>
                <a:spcPts val="0"/>
              </a:spcAft>
              <a:buNone/>
            </a:pPr>
            <a:r>
              <a:rPr lang="pt-BR"/>
              <a:t>O Registro de Imóveis é uno.</a:t>
            </a:r>
            <a:endParaRPr/>
          </a:p>
        </p:txBody>
      </p:sp>
      <p:pic>
        <p:nvPicPr>
          <p:cNvPr id="211" name="Google Shape;211;g28b5a23e4fb_0_5"/>
          <p:cNvPicPr preferRelativeResize="0"/>
          <p:nvPr/>
        </p:nvPicPr>
        <p:blipFill>
          <a:blip r:embed="rId7">
            <a:alphaModFix/>
          </a:blip>
          <a:stretch>
            <a:fillRect/>
          </a:stretch>
        </p:blipFill>
        <p:spPr>
          <a:xfrm>
            <a:off x="4288225" y="912600"/>
            <a:ext cx="1653686" cy="803875"/>
          </a:xfrm>
          <a:prstGeom prst="rect">
            <a:avLst/>
          </a:prstGeom>
          <a:noFill/>
          <a:ln>
            <a:noFill/>
          </a:ln>
        </p:spPr>
      </p:pic>
      <p:pic>
        <p:nvPicPr>
          <p:cNvPr id="212" name="Google Shape;212;g28b5a23e4fb_0_5"/>
          <p:cNvPicPr preferRelativeResize="0"/>
          <p:nvPr/>
        </p:nvPicPr>
        <p:blipFill>
          <a:blip r:embed="rId8">
            <a:alphaModFix/>
          </a:blip>
          <a:stretch>
            <a:fillRect/>
          </a:stretch>
        </p:blipFill>
        <p:spPr>
          <a:xfrm>
            <a:off x="4324475" y="1970213"/>
            <a:ext cx="1581150" cy="73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18" name="Google Shape;218;p3"/>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19" name="Google Shape;219;p3"/>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20" name="Google Shape;220;p3"/>
          <p:cNvSpPr/>
          <p:nvPr/>
        </p:nvSpPr>
        <p:spPr>
          <a:xfrm>
            <a:off x="347760" y="1743480"/>
            <a:ext cx="2885400" cy="4561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2400" strike="noStrike">
                <a:solidFill>
                  <a:srgbClr val="335A6D"/>
                </a:solidFill>
                <a:latin typeface="Arial Black"/>
                <a:ea typeface="Arial Black"/>
                <a:cs typeface="Arial Black"/>
                <a:sym typeface="Arial Black"/>
              </a:rPr>
              <a:t>E-Intimação</a:t>
            </a:r>
            <a:endParaRPr b="0" sz="2400" strike="noStrike">
              <a:solidFill>
                <a:srgbClr val="000000"/>
              </a:solidFill>
              <a:latin typeface="Arial"/>
              <a:ea typeface="Arial"/>
              <a:cs typeface="Arial"/>
              <a:sym typeface="Arial"/>
            </a:endParaRPr>
          </a:p>
        </p:txBody>
      </p:sp>
      <p:pic>
        <p:nvPicPr>
          <p:cNvPr id="221" name="Google Shape;221;p3"/>
          <p:cNvPicPr preferRelativeResize="0"/>
          <p:nvPr/>
        </p:nvPicPr>
        <p:blipFill rotWithShape="1">
          <a:blip r:embed="rId5">
            <a:alphaModFix/>
          </a:blip>
          <a:srcRect b="0" l="0" r="0" t="0"/>
          <a:stretch/>
        </p:blipFill>
        <p:spPr>
          <a:xfrm>
            <a:off x="720000" y="2340000"/>
            <a:ext cx="3429000" cy="3381480"/>
          </a:xfrm>
          <a:prstGeom prst="rect">
            <a:avLst/>
          </a:prstGeom>
          <a:noFill/>
          <a:ln>
            <a:noFill/>
          </a:ln>
        </p:spPr>
      </p:pic>
      <p:sp>
        <p:nvSpPr>
          <p:cNvPr id="222" name="Google Shape;222;p3"/>
          <p:cNvSpPr txBox="1"/>
          <p:nvPr/>
        </p:nvSpPr>
        <p:spPr>
          <a:xfrm>
            <a:off x="4860000" y="1336320"/>
            <a:ext cx="6840000" cy="41857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Sistema nacional de execução dos créditos garantidos por alienação fiduciária.</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Desenvolvido a partir do código cedido pelo CORI-SC.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Integração ao sistema de editais e à central nacional de RTDPJ (API).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Implantado, com adaptações requeridas pelas respectivas associações, em 8 estados: Santa Catarina, Rio de Janeiro, Rio Grande do Sul, Ceará, Pernambuco, Pará, Bahia e Minas Gerais.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Mais de 300 mil execuções extrajudiciais</a:t>
            </a:r>
            <a:r>
              <a:rPr lang="pt-BR" sz="1800"/>
              <a:t>.</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Doze bilhões em créditos.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23" name="Google Shape;223;p3"/>
          <p:cNvPicPr preferRelativeResize="0"/>
          <p:nvPr/>
        </p:nvPicPr>
        <p:blipFill rotWithShape="1">
          <a:blip r:embed="rId6">
            <a:alphaModFix/>
          </a:blip>
          <a:srcRect b="0" l="0" r="0" t="0"/>
          <a:stretch/>
        </p:blipFill>
        <p:spPr>
          <a:xfrm>
            <a:off x="10490400" y="2068920"/>
            <a:ext cx="360000" cy="360000"/>
          </a:xfrm>
          <a:prstGeom prst="rect">
            <a:avLst/>
          </a:prstGeom>
          <a:noFill/>
          <a:ln>
            <a:noFill/>
          </a:ln>
        </p:spPr>
      </p:pic>
      <p:sp>
        <p:nvSpPr>
          <p:cNvPr id="224" name="Google Shape;224;p3"/>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sz="2976"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4"/>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30" name="Google Shape;230;p4"/>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31" name="Google Shape;231;p4"/>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32" name="Google Shape;232;p4"/>
          <p:cNvSpPr/>
          <p:nvPr/>
        </p:nvSpPr>
        <p:spPr>
          <a:xfrm>
            <a:off x="347760" y="1743480"/>
            <a:ext cx="4152240" cy="4561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2400" strike="noStrike">
                <a:solidFill>
                  <a:srgbClr val="335A6D"/>
                </a:solidFill>
                <a:latin typeface="Arial Black"/>
                <a:ea typeface="Arial Black"/>
                <a:cs typeface="Arial Black"/>
                <a:sym typeface="Arial Black"/>
              </a:rPr>
              <a:t>Atendimento Eletrônico</a:t>
            </a:r>
            <a:endParaRPr b="0" sz="2400" strike="noStrike">
              <a:solidFill>
                <a:srgbClr val="000000"/>
              </a:solidFill>
              <a:latin typeface="Arial"/>
              <a:ea typeface="Arial"/>
              <a:cs typeface="Arial"/>
              <a:sym typeface="Arial"/>
            </a:endParaRPr>
          </a:p>
        </p:txBody>
      </p:sp>
      <p:sp>
        <p:nvSpPr>
          <p:cNvPr id="233" name="Google Shape;233;p4"/>
          <p:cNvSpPr txBox="1"/>
          <p:nvPr/>
        </p:nvSpPr>
        <p:spPr>
          <a:xfrm>
            <a:off x="360000" y="2199600"/>
            <a:ext cx="4500000" cy="39297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Sistema de atendimento remoto desenvolvido durante a pandemia.</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Atendimento ao Provimento CNJ 94/2020.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165.173 atendimentos pelos cartórios, com destaques para o Paraná (65.447), São Paulo (29.691) e Bahia (22.563).</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Atende gratuidades de forma eletrônica, sem restrições, em plataforma separada</a:t>
            </a:r>
            <a:r>
              <a:rPr lang="pt-BR" sz="1800"/>
              <a:t>.</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Esboço de um atendimento nacional ao usuário em um sistema integrado.</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34" name="Google Shape;234;p4"/>
          <p:cNvPicPr preferRelativeResize="0"/>
          <p:nvPr/>
        </p:nvPicPr>
        <p:blipFill rotWithShape="1">
          <a:blip r:embed="rId5">
            <a:alphaModFix/>
          </a:blip>
          <a:srcRect b="0" l="0" r="0" t="0"/>
          <a:stretch/>
        </p:blipFill>
        <p:spPr>
          <a:xfrm>
            <a:off x="5103720" y="1440000"/>
            <a:ext cx="6776280" cy="4483800"/>
          </a:xfrm>
          <a:prstGeom prst="rect">
            <a:avLst/>
          </a:prstGeom>
          <a:noFill/>
          <a:ln>
            <a:noFill/>
          </a:ln>
        </p:spPr>
      </p:pic>
      <p:sp>
        <p:nvSpPr>
          <p:cNvPr id="235" name="Google Shape;235;p4"/>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sz="2976"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5"/>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41" name="Google Shape;241;p5"/>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42" name="Google Shape;242;p5"/>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43" name="Google Shape;243;p5"/>
          <p:cNvSpPr/>
          <p:nvPr/>
        </p:nvSpPr>
        <p:spPr>
          <a:xfrm>
            <a:off x="347760" y="1743480"/>
            <a:ext cx="2885400" cy="4561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2400" strike="noStrike">
                <a:solidFill>
                  <a:srgbClr val="335A6D"/>
                </a:solidFill>
                <a:latin typeface="Arial Black"/>
                <a:ea typeface="Arial Black"/>
                <a:cs typeface="Arial Black"/>
                <a:sym typeface="Arial Black"/>
              </a:rPr>
              <a:t>Editais Online</a:t>
            </a:r>
            <a:endParaRPr b="0" sz="2400" strike="noStrike">
              <a:solidFill>
                <a:srgbClr val="000000"/>
              </a:solidFill>
              <a:latin typeface="Arial"/>
              <a:ea typeface="Arial"/>
              <a:cs typeface="Arial"/>
              <a:sym typeface="Arial"/>
            </a:endParaRPr>
          </a:p>
        </p:txBody>
      </p:sp>
      <p:sp>
        <p:nvSpPr>
          <p:cNvPr id="244" name="Google Shape;244;p5"/>
          <p:cNvSpPr txBox="1"/>
          <p:nvPr/>
        </p:nvSpPr>
        <p:spPr>
          <a:xfrm>
            <a:off x="4500000" y="4493880"/>
            <a:ext cx="6840000" cy="18820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12 milhões de reais para as nossas entidades associativas.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RIB:Tecnologia, Comunicação, Relações Institucionais, Assessorias Política e Jurídica.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IRIB. Associações estaduais.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45" name="Google Shape;245;p5"/>
          <p:cNvPicPr preferRelativeResize="0"/>
          <p:nvPr/>
        </p:nvPicPr>
        <p:blipFill rotWithShape="1">
          <a:blip r:embed="rId5">
            <a:alphaModFix/>
          </a:blip>
          <a:srcRect b="0" l="0" r="0" t="0"/>
          <a:stretch/>
        </p:blipFill>
        <p:spPr>
          <a:xfrm>
            <a:off x="4443480" y="1080000"/>
            <a:ext cx="6896520" cy="3343320"/>
          </a:xfrm>
          <a:prstGeom prst="rect">
            <a:avLst/>
          </a:prstGeom>
          <a:noFill/>
          <a:ln>
            <a:noFill/>
          </a:ln>
        </p:spPr>
      </p:pic>
      <p:pic>
        <p:nvPicPr>
          <p:cNvPr id="246" name="Google Shape;246;p5"/>
          <p:cNvPicPr preferRelativeResize="0"/>
          <p:nvPr/>
        </p:nvPicPr>
        <p:blipFill rotWithShape="1">
          <a:blip r:embed="rId6">
            <a:alphaModFix/>
          </a:blip>
          <a:srcRect b="0" l="0" r="0" t="0"/>
          <a:stretch/>
        </p:blipFill>
        <p:spPr>
          <a:xfrm>
            <a:off x="1932480" y="2340000"/>
            <a:ext cx="1847520" cy="3390840"/>
          </a:xfrm>
          <a:prstGeom prst="rect">
            <a:avLst/>
          </a:prstGeom>
          <a:noFill/>
          <a:ln>
            <a:noFill/>
          </a:ln>
        </p:spPr>
      </p:pic>
      <p:sp>
        <p:nvSpPr>
          <p:cNvPr id="247" name="Google Shape;247;p5"/>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sz="2976"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6"/>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53" name="Google Shape;253;p6"/>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54" name="Google Shape;254;p6"/>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55" name="Google Shape;255;p6"/>
          <p:cNvSpPr/>
          <p:nvPr/>
        </p:nvSpPr>
        <p:spPr>
          <a:xfrm>
            <a:off x="347760" y="1743480"/>
            <a:ext cx="2885400" cy="8218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2400" strike="noStrike">
                <a:solidFill>
                  <a:srgbClr val="335A6D"/>
                </a:solidFill>
                <a:latin typeface="Arial Black"/>
                <a:ea typeface="Arial Black"/>
                <a:cs typeface="Arial Black"/>
                <a:sym typeface="Arial Black"/>
              </a:rPr>
              <a:t>Calculadora de Emolumentos</a:t>
            </a:r>
            <a:endParaRPr b="0" sz="2400" strike="noStrike">
              <a:solidFill>
                <a:srgbClr val="000000"/>
              </a:solidFill>
              <a:latin typeface="Arial"/>
              <a:ea typeface="Arial"/>
              <a:cs typeface="Arial"/>
              <a:sym typeface="Arial"/>
            </a:endParaRPr>
          </a:p>
        </p:txBody>
      </p:sp>
      <p:sp>
        <p:nvSpPr>
          <p:cNvPr id="256" name="Google Shape;256;p6"/>
          <p:cNvSpPr txBox="1"/>
          <p:nvPr/>
        </p:nvSpPr>
        <p:spPr>
          <a:xfrm>
            <a:off x="180000" y="2565350"/>
            <a:ext cx="4500000" cy="33825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Reconhecida pelo </a:t>
            </a:r>
            <a:r>
              <a:rPr b="0" i="1" lang="pt-BR" sz="1800" strike="noStrike">
                <a:solidFill>
                  <a:srgbClr val="000000"/>
                </a:solidFill>
                <a:latin typeface="Arial"/>
                <a:ea typeface="Arial"/>
                <a:cs typeface="Arial"/>
                <a:sym typeface="Arial"/>
              </a:rPr>
              <a:t>Doing Business</a:t>
            </a:r>
            <a:r>
              <a:rPr b="0" lang="pt-BR" sz="1800" strike="noStrike">
                <a:solidFill>
                  <a:srgbClr val="000000"/>
                </a:solidFill>
                <a:latin typeface="Arial"/>
                <a:ea typeface="Arial"/>
                <a:cs typeface="Arial"/>
                <a:sym typeface="Arial"/>
              </a:rPr>
              <a:t> do Banco Mundial melhora do ambiente de negócios brasileiro.</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1.684.628 de visitantes.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373.165 cálculos realizados. Destaques para São Paulo (283.164), Rio de Janeiro (36.468) e Minas Gerais (21.943).</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Útil para estimar o valor a ser pago, na nova sistemática da Lei 14.382</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57" name="Google Shape;257;p6"/>
          <p:cNvPicPr preferRelativeResize="0"/>
          <p:nvPr/>
        </p:nvPicPr>
        <p:blipFill rotWithShape="1">
          <a:blip r:embed="rId5">
            <a:alphaModFix/>
          </a:blip>
          <a:srcRect b="0" l="0" r="0" t="0"/>
          <a:stretch/>
        </p:blipFill>
        <p:spPr>
          <a:xfrm>
            <a:off x="4677480" y="1440000"/>
            <a:ext cx="7022520" cy="4140000"/>
          </a:xfrm>
          <a:prstGeom prst="rect">
            <a:avLst/>
          </a:prstGeom>
          <a:noFill/>
          <a:ln>
            <a:noFill/>
          </a:ln>
        </p:spPr>
      </p:pic>
      <p:sp>
        <p:nvSpPr>
          <p:cNvPr id="258" name="Google Shape;258;p6"/>
          <p:cNvSpPr/>
          <p:nvPr/>
        </p:nvSpPr>
        <p:spPr>
          <a:xfrm>
            <a:off x="433192" y="889545"/>
            <a:ext cx="3701400" cy="853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sz="2976"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7"/>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64" name="Google Shape;264;p7"/>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65" name="Google Shape;265;p7"/>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66" name="Google Shape;266;p7"/>
          <p:cNvSpPr/>
          <p:nvPr/>
        </p:nvSpPr>
        <p:spPr>
          <a:xfrm>
            <a:off x="347760" y="1743480"/>
            <a:ext cx="2885400" cy="6390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Portal Estatístico Registral</a:t>
            </a:r>
            <a:endParaRPr b="0" sz="1800" strike="noStrike">
              <a:solidFill>
                <a:srgbClr val="000000"/>
              </a:solidFill>
              <a:latin typeface="Arial"/>
              <a:ea typeface="Arial"/>
              <a:cs typeface="Arial"/>
              <a:sym typeface="Arial"/>
            </a:endParaRPr>
          </a:p>
        </p:txBody>
      </p:sp>
      <p:sp>
        <p:nvSpPr>
          <p:cNvPr id="267" name="Google Shape;267;p7"/>
          <p:cNvSpPr txBox="1"/>
          <p:nvPr/>
        </p:nvSpPr>
        <p:spPr>
          <a:xfrm>
            <a:off x="5580000" y="2340000"/>
            <a:ext cx="5760000" cy="360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Reconhecida pelo </a:t>
            </a:r>
            <a:r>
              <a:rPr b="0" i="1" lang="pt-BR" sz="1800" strike="noStrike">
                <a:solidFill>
                  <a:srgbClr val="000000"/>
                </a:solidFill>
                <a:latin typeface="Arial"/>
                <a:ea typeface="Arial"/>
                <a:cs typeface="Arial"/>
                <a:sym typeface="Arial"/>
              </a:rPr>
              <a:t>Doing Business</a:t>
            </a:r>
            <a:r>
              <a:rPr b="0" lang="pt-BR" sz="1800" strike="noStrike">
                <a:solidFill>
                  <a:srgbClr val="000000"/>
                </a:solidFill>
                <a:latin typeface="Arial"/>
                <a:ea typeface="Arial"/>
                <a:cs typeface="Arial"/>
                <a:sym typeface="Arial"/>
              </a:rPr>
              <a:t> do Banco Mundial melhora do ambiente de negócios brasileiro.</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O Registro de Imóveis do Brasil processa de forma anonimizada informações dos cartórios que, em parceria com a FIPE, subsidiam estatísticas do mercado imobiliário.</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68" name="Google Shape;268;p7"/>
          <p:cNvPicPr preferRelativeResize="0"/>
          <p:nvPr/>
        </p:nvPicPr>
        <p:blipFill rotWithShape="1">
          <a:blip r:embed="rId5">
            <a:alphaModFix/>
          </a:blip>
          <a:srcRect b="0" l="0" r="0" t="0"/>
          <a:stretch/>
        </p:blipFill>
        <p:spPr>
          <a:xfrm>
            <a:off x="720000" y="2397600"/>
            <a:ext cx="3409920" cy="3362400"/>
          </a:xfrm>
          <a:prstGeom prst="rect">
            <a:avLst/>
          </a:prstGeom>
          <a:noFill/>
          <a:ln>
            <a:noFill/>
          </a:ln>
        </p:spPr>
      </p:pic>
      <p:sp>
        <p:nvSpPr>
          <p:cNvPr id="269" name="Google Shape;269;p7"/>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sz="2976"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8"/>
          <p:cNvSpPr/>
          <p:nvPr/>
        </p:nvSpPr>
        <p:spPr>
          <a:xfrm>
            <a:off x="4582080" y="850680"/>
            <a:ext cx="6920280" cy="5201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800" strike="noStrike">
              <a:solidFill>
                <a:srgbClr val="000000"/>
              </a:solidFill>
              <a:latin typeface="Arial"/>
              <a:ea typeface="Arial"/>
              <a:cs typeface="Arial"/>
              <a:sym typeface="Arial"/>
            </a:endParaRPr>
          </a:p>
        </p:txBody>
      </p:sp>
      <p:sp>
        <p:nvSpPr>
          <p:cNvPr id="275" name="Google Shape;275;p8"/>
          <p:cNvSpPr/>
          <p:nvPr/>
        </p:nvSpPr>
        <p:spPr>
          <a:xfrm>
            <a:off x="180000" y="889560"/>
            <a:ext cx="3954600" cy="685800"/>
          </a:xfrm>
          <a:prstGeom prst="rect">
            <a:avLst/>
          </a:prstGeom>
          <a:solidFill>
            <a:srgbClr val="335A6D"/>
          </a:solidFill>
          <a:ln>
            <a:noFill/>
          </a:ln>
        </p:spPr>
        <p:txBody>
          <a:bodyPr anchorCtr="0" anchor="ctr" bIns="45000" lIns="90000" spcFirstLastPara="1" rIns="90000" wrap="square" tIns="45000">
            <a:noAutofit/>
          </a:bodyPr>
          <a:lstStyle/>
          <a:p>
            <a:pPr indent="0" lvl="0" marL="0" marR="0" rtl="0" algn="l">
              <a:spcBef>
                <a:spcPts val="0"/>
              </a:spcBef>
              <a:spcAft>
                <a:spcPts val="0"/>
              </a:spcAft>
              <a:buNone/>
            </a:pPr>
            <a:r>
              <a:t/>
            </a:r>
            <a:endParaRPr b="0" sz="1800" strike="noStrike">
              <a:solidFill>
                <a:schemeClr val="lt1"/>
              </a:solidFill>
              <a:latin typeface="Calibri"/>
              <a:ea typeface="Calibri"/>
              <a:cs typeface="Calibri"/>
              <a:sym typeface="Calibri"/>
            </a:endParaRPr>
          </a:p>
        </p:txBody>
      </p:sp>
      <p:pic>
        <p:nvPicPr>
          <p:cNvPr id="276" name="Google Shape;276;p8"/>
          <p:cNvPicPr preferRelativeResize="0"/>
          <p:nvPr/>
        </p:nvPicPr>
        <p:blipFill rotWithShape="1">
          <a:blip r:embed="rId4">
            <a:alphaModFix/>
          </a:blip>
          <a:srcRect b="0" l="0" r="0" t="0"/>
          <a:stretch/>
        </p:blipFill>
        <p:spPr>
          <a:xfrm>
            <a:off x="2181600" y="121680"/>
            <a:ext cx="1956240" cy="803880"/>
          </a:xfrm>
          <a:prstGeom prst="rect">
            <a:avLst/>
          </a:prstGeom>
          <a:noFill/>
          <a:ln>
            <a:noFill/>
          </a:ln>
        </p:spPr>
      </p:pic>
      <p:sp>
        <p:nvSpPr>
          <p:cNvPr id="277" name="Google Shape;277;p8"/>
          <p:cNvSpPr/>
          <p:nvPr/>
        </p:nvSpPr>
        <p:spPr>
          <a:xfrm>
            <a:off x="347760" y="1743480"/>
            <a:ext cx="288540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pt-BR" sz="1800" strike="noStrike">
                <a:solidFill>
                  <a:srgbClr val="335A6D"/>
                </a:solidFill>
                <a:latin typeface="Arial Black"/>
                <a:ea typeface="Arial Black"/>
                <a:cs typeface="Arial Black"/>
                <a:sym typeface="Arial Black"/>
              </a:rPr>
              <a:t>Mapa do Registro de Imóveis do Brasil</a:t>
            </a:r>
            <a:endParaRPr b="0" sz="1800" strike="noStrike">
              <a:solidFill>
                <a:srgbClr val="000000"/>
              </a:solidFill>
              <a:latin typeface="Arial"/>
              <a:ea typeface="Arial"/>
              <a:cs typeface="Arial"/>
              <a:sym typeface="Arial"/>
            </a:endParaRPr>
          </a:p>
        </p:txBody>
      </p:sp>
      <p:sp>
        <p:nvSpPr>
          <p:cNvPr id="278" name="Google Shape;278;p8"/>
          <p:cNvSpPr txBox="1"/>
          <p:nvPr/>
        </p:nvSpPr>
        <p:spPr>
          <a:xfrm>
            <a:off x="4320000" y="720000"/>
            <a:ext cx="7872120" cy="6025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Vencedor do Prêmio Solo Seguro, do Conselho Nacional de Justiça.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1" lang="pt-BR" sz="1800" strike="noStrike">
                <a:solidFill>
                  <a:srgbClr val="000000"/>
                </a:solidFill>
                <a:latin typeface="Arial"/>
                <a:ea typeface="Arial"/>
                <a:cs typeface="Arial"/>
                <a:sym typeface="Arial"/>
              </a:rPr>
              <a:t>A publicidade do futuro é estruturada e georreferenciada.</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Registros georreferenciados por </a:t>
            </a:r>
            <a:r>
              <a:rPr b="0" i="1" lang="pt-BR" sz="1800" strike="noStrike">
                <a:solidFill>
                  <a:srgbClr val="000000"/>
                </a:solidFill>
                <a:latin typeface="Arial"/>
                <a:ea typeface="Arial"/>
                <a:cs typeface="Arial"/>
                <a:sym typeface="Arial"/>
              </a:rPr>
              <a:t>Geocoding:</a:t>
            </a:r>
            <a:r>
              <a:rPr b="0" lang="pt-BR" sz="1800" strike="noStrike">
                <a:solidFill>
                  <a:srgbClr val="000000"/>
                </a:solidFill>
                <a:latin typeface="Arial"/>
                <a:ea typeface="Arial"/>
                <a:cs typeface="Arial"/>
                <a:sym typeface="Arial"/>
              </a:rPr>
              <a:t> Inteligência artificial interpreta endereços em texto, corrige quando viciados ou incompletos, estrutura em campos pertinentes e atribui coordenadas geográficas.</a:t>
            </a:r>
            <a:r>
              <a:rPr lang="pt-BR" sz="1800" strike="noStrike">
                <a:solidFill>
                  <a:srgbClr val="000000"/>
                </a:solidFill>
              </a:rPr>
              <a:t> Possibilidade de baixar o ind</a:t>
            </a:r>
            <a:r>
              <a:rPr lang="pt-BR" sz="1800"/>
              <a:t>icador real corrigido.</a:t>
            </a:r>
            <a:endParaRPr sz="1800" strike="noStrike">
              <a:solidFill>
                <a:srgbClr val="000000"/>
              </a:solidFill>
            </a:endParaRPr>
          </a:p>
          <a:p>
            <a:pPr indent="0" lvl="0" marL="0" marR="0" rtl="0" algn="l">
              <a:lnSpc>
                <a:spcPct val="100000"/>
              </a:lnSpc>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pt-BR" sz="1800" strike="noStrike">
                <a:solidFill>
                  <a:srgbClr val="000000"/>
                </a:solidFill>
                <a:latin typeface="Arial"/>
                <a:ea typeface="Arial"/>
                <a:cs typeface="Arial"/>
                <a:sym typeface="Arial"/>
              </a:rPr>
              <a:t>Sobreposição em um mapa de 90 camadas registrais e cadastrais. 60 milhões de informações georreferenciadas.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Reservas indígenas, unidades de conservação, comunidades quilombolas, assentamentos de reforma agrária, áreas com embargo ambiental, imóveis federais cadastrados na SPU, sítios arqueológicos, assim como todos os imóveis privados cadastrados no SIGEF, SNCI e CAR - Cadastro Ambiental Rural, em todo o país</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rPr b="0" lang="pt-BR" sz="1800" strike="noStrike">
                <a:solidFill>
                  <a:srgbClr val="000000"/>
                </a:solidFill>
                <a:latin typeface="Arial"/>
                <a:ea typeface="Arial"/>
                <a:cs typeface="Arial"/>
                <a:sym typeface="Arial"/>
              </a:rPr>
              <a:t>Localizar a matrícula e o cartório competente através da navegação direta no mapa, para os imóveis urbanos e rurais. Buscas por endereço ou números dos diversos cadastros.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800" strike="noStrike">
              <a:solidFill>
                <a:srgbClr val="000000"/>
              </a:solidFill>
              <a:latin typeface="Arial"/>
              <a:ea typeface="Arial"/>
              <a:cs typeface="Arial"/>
              <a:sym typeface="Arial"/>
            </a:endParaRPr>
          </a:p>
        </p:txBody>
      </p:sp>
      <p:pic>
        <p:nvPicPr>
          <p:cNvPr id="279" name="Google Shape;279;p8"/>
          <p:cNvPicPr preferRelativeResize="0"/>
          <p:nvPr/>
        </p:nvPicPr>
        <p:blipFill rotWithShape="1">
          <a:blip r:embed="rId5">
            <a:alphaModFix/>
          </a:blip>
          <a:srcRect b="0" l="0" r="0" t="0"/>
          <a:stretch/>
        </p:blipFill>
        <p:spPr>
          <a:xfrm>
            <a:off x="540720" y="2426400"/>
            <a:ext cx="3419280" cy="3333600"/>
          </a:xfrm>
          <a:prstGeom prst="rect">
            <a:avLst/>
          </a:prstGeom>
          <a:noFill/>
          <a:ln>
            <a:noFill/>
          </a:ln>
        </p:spPr>
      </p:pic>
      <p:sp>
        <p:nvSpPr>
          <p:cNvPr id="280" name="Google Shape;280;p8"/>
          <p:cNvSpPr/>
          <p:nvPr/>
        </p:nvSpPr>
        <p:spPr>
          <a:xfrm>
            <a:off x="258480" y="862920"/>
            <a:ext cx="3701520" cy="8535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lang="pt-BR" sz="2976" strike="noStrike">
                <a:solidFill>
                  <a:srgbClr val="FFFFFF"/>
                </a:solidFill>
                <a:latin typeface="Arial Black"/>
                <a:ea typeface="Arial Black"/>
                <a:cs typeface="Arial Black"/>
                <a:sym typeface="Arial Black"/>
              </a:rPr>
              <a:t>Presente-Futuro</a:t>
            </a:r>
            <a:endParaRPr b="0" sz="2976"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sz="2976"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2023-08-24T17:53:21Z</dcterms:created>
  <dc:creator>REBECA  ZOCRATTO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6</vt:i4>
  </property>
</Properties>
</file>