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7559675" cy="10691800"/>
  <p:embeddedFontLs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0DbVDm19wA/GUJJVsWvcFSFFS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ArialBlack-regular.fntdata"/><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be45a65c2_0_15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28be45a65c2_0_15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be45a65c2_0_16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28be45a65c2_0_16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be45a65c2_0_17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g28be45a65c2_0_17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8be45a65c2_0_18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28be45a65c2_0_18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8be45a65c2_0_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g28be45a65c2_0_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be45a65c2_0_11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g28be45a65c2_0_11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be45a65c2_0_12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g28be45a65c2_0_12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8be45a65c2_0_2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g28be45a65c2_0_2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8be45a65c2_0_3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g28be45a65c2_0_3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4: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2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5: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p2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8be45a65c2_0_6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28be45a65c2_0_6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8be45a65c2_0_7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28be45a65c2_0_7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be45a65c2_0_9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g28be45a65c2_0_9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be45a65c2_0_10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28be45a65c2_0_10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be45a65c2_0_14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28be45a65c2_0_14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6" name="Google Shape;16;p2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8" name="Shape 68"/>
        <p:cNvGrpSpPr/>
        <p:nvPr/>
      </p:nvGrpSpPr>
      <p:grpSpPr>
        <a:xfrm>
          <a:off x="0" y="0"/>
          <a:ext cx="0" cy="0"/>
          <a:chOff x="0" y="0"/>
          <a:chExt cx="0" cy="0"/>
        </a:xfrm>
      </p:grpSpPr>
      <p:sp>
        <p:nvSpPr>
          <p:cNvPr id="69" name="Google Shape;69;p3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 name="Google Shape;71;p38"/>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2" name="Google Shape;72;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74" name="Google Shape;74;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5" name="Shape 75"/>
        <p:cNvGrpSpPr/>
        <p:nvPr/>
      </p:nvGrpSpPr>
      <p:grpSpPr>
        <a:xfrm>
          <a:off x="0" y="0"/>
          <a:ext cx="0" cy="0"/>
          <a:chOff x="0" y="0"/>
          <a:chExt cx="0" cy="0"/>
        </a:xfrm>
      </p:grpSpPr>
      <p:sp>
        <p:nvSpPr>
          <p:cNvPr id="76" name="Google Shape;76;p3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8" name="Google Shape;78;p3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9" name="Google Shape;79;p3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0" name="Google Shape;80;p39"/>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1" name="Google Shape;81;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83" name="Google Shape;83;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4" name="Shape 84"/>
        <p:cNvGrpSpPr/>
        <p:nvPr/>
      </p:nvGrpSpPr>
      <p:grpSpPr>
        <a:xfrm>
          <a:off x="0" y="0"/>
          <a:ext cx="0" cy="0"/>
          <a:chOff x="0" y="0"/>
          <a:chExt cx="0" cy="0"/>
        </a:xfrm>
      </p:grpSpPr>
      <p:sp>
        <p:nvSpPr>
          <p:cNvPr id="85" name="Google Shape;85;p4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0"/>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7" name="Google Shape;87;p40"/>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8" name="Google Shape;88;p40"/>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9" name="Google Shape;89;p40"/>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p40"/>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40"/>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2" name="Google Shape;92;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94" name="Google Shape;94;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1" name="Shape 101"/>
        <p:cNvGrpSpPr/>
        <p:nvPr/>
      </p:nvGrpSpPr>
      <p:grpSpPr>
        <a:xfrm>
          <a:off x="0" y="0"/>
          <a:ext cx="0" cy="0"/>
          <a:chOff x="0" y="0"/>
          <a:chExt cx="0" cy="0"/>
        </a:xfrm>
      </p:grpSpPr>
      <p:sp>
        <p:nvSpPr>
          <p:cNvPr id="102" name="Google Shape;102;p2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04" name="Google Shape;104;p2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05" name="Shape 105"/>
        <p:cNvGrpSpPr/>
        <p:nvPr/>
      </p:nvGrpSpPr>
      <p:grpSpPr>
        <a:xfrm>
          <a:off x="0" y="0"/>
          <a:ext cx="0" cy="0"/>
          <a:chOff x="0" y="0"/>
          <a:chExt cx="0" cy="0"/>
        </a:xfrm>
      </p:grpSpPr>
      <p:sp>
        <p:nvSpPr>
          <p:cNvPr id="106" name="Google Shape;106;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1"/>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10" name="Google Shape;110;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1" name="Shape 111"/>
        <p:cNvGrpSpPr/>
        <p:nvPr/>
      </p:nvGrpSpPr>
      <p:grpSpPr>
        <a:xfrm>
          <a:off x="0" y="0"/>
          <a:ext cx="0" cy="0"/>
          <a:chOff x="0" y="0"/>
          <a:chExt cx="0" cy="0"/>
        </a:xfrm>
      </p:grpSpPr>
      <p:sp>
        <p:nvSpPr>
          <p:cNvPr id="112" name="Google Shape;112;p4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 name="Google Shape;114;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2"/>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16" name="Google Shape;116;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17" name="Shape 117"/>
        <p:cNvGrpSpPr/>
        <p:nvPr/>
      </p:nvGrpSpPr>
      <p:grpSpPr>
        <a:xfrm>
          <a:off x="0" y="0"/>
          <a:ext cx="0" cy="0"/>
          <a:chOff x="0" y="0"/>
          <a:chExt cx="0" cy="0"/>
        </a:xfrm>
      </p:grpSpPr>
      <p:sp>
        <p:nvSpPr>
          <p:cNvPr id="118" name="Google Shape;118;p4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0" name="Google Shape;120;p4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1" name="Google Shape;121;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43"/>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23" name="Google Shape;123;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4"/>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28" name="Google Shape;128;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9" name="Shape 129"/>
        <p:cNvGrpSpPr/>
        <p:nvPr/>
      </p:nvGrpSpPr>
      <p:grpSpPr>
        <a:xfrm>
          <a:off x="0" y="0"/>
          <a:ext cx="0" cy="0"/>
          <a:chOff x="0" y="0"/>
          <a:chExt cx="0" cy="0"/>
        </a:xfrm>
      </p:grpSpPr>
      <p:sp>
        <p:nvSpPr>
          <p:cNvPr id="130" name="Google Shape;130;p45"/>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5"/>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33" name="Google Shape;133;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4" name="Shape 134"/>
        <p:cNvGrpSpPr/>
        <p:nvPr/>
      </p:nvGrpSpPr>
      <p:grpSpPr>
        <a:xfrm>
          <a:off x="0" y="0"/>
          <a:ext cx="0" cy="0"/>
          <a:chOff x="0" y="0"/>
          <a:chExt cx="0" cy="0"/>
        </a:xfrm>
      </p:grpSpPr>
      <p:sp>
        <p:nvSpPr>
          <p:cNvPr id="135" name="Google Shape;135;p4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7" name="Google Shape;137;p4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8" name="Google Shape;138;p4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9" name="Google Shape;139;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41" name="Google Shape;141;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
        <p:nvSpPr>
          <p:cNvPr id="18" name="Google Shape;18;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0" name="Google Shape;20;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2" name="Shape 142"/>
        <p:cNvGrpSpPr/>
        <p:nvPr/>
      </p:nvGrpSpPr>
      <p:grpSpPr>
        <a:xfrm>
          <a:off x="0" y="0"/>
          <a:ext cx="0" cy="0"/>
          <a:chOff x="0" y="0"/>
          <a:chExt cx="0" cy="0"/>
        </a:xfrm>
      </p:grpSpPr>
      <p:sp>
        <p:nvSpPr>
          <p:cNvPr id="143" name="Google Shape;143;p4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5" name="Google Shape;145;p4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6" name="Google Shape;146;p47"/>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7" name="Google Shape;147;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49" name="Google Shape;149;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0" name="Shape 150"/>
        <p:cNvGrpSpPr/>
        <p:nvPr/>
      </p:nvGrpSpPr>
      <p:grpSpPr>
        <a:xfrm>
          <a:off x="0" y="0"/>
          <a:ext cx="0" cy="0"/>
          <a:chOff x="0" y="0"/>
          <a:chExt cx="0" cy="0"/>
        </a:xfrm>
      </p:grpSpPr>
      <p:sp>
        <p:nvSpPr>
          <p:cNvPr id="151" name="Google Shape;151;p4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3" name="Google Shape;153;p4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4" name="Google Shape;154;p48"/>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5" name="Google Shape;155;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57" name="Google Shape;157;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8" name="Shape 158"/>
        <p:cNvGrpSpPr/>
        <p:nvPr/>
      </p:nvGrpSpPr>
      <p:grpSpPr>
        <a:xfrm>
          <a:off x="0" y="0"/>
          <a:ext cx="0" cy="0"/>
          <a:chOff x="0" y="0"/>
          <a:chExt cx="0" cy="0"/>
        </a:xfrm>
      </p:grpSpPr>
      <p:sp>
        <p:nvSpPr>
          <p:cNvPr id="159" name="Google Shape;159;p4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9"/>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1" name="Google Shape;161;p49"/>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2" name="Google Shape;162;p4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64" name="Google Shape;164;p4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5" name="Shape 165"/>
        <p:cNvGrpSpPr/>
        <p:nvPr/>
      </p:nvGrpSpPr>
      <p:grpSpPr>
        <a:xfrm>
          <a:off x="0" y="0"/>
          <a:ext cx="0" cy="0"/>
          <a:chOff x="0" y="0"/>
          <a:chExt cx="0" cy="0"/>
        </a:xfrm>
      </p:grpSpPr>
      <p:sp>
        <p:nvSpPr>
          <p:cNvPr id="166" name="Google Shape;166;p5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5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8" name="Google Shape;168;p5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9" name="Google Shape;169;p5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0" name="Google Shape;170;p50"/>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1" name="Google Shape;171;p5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5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73" name="Google Shape;173;p5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4" name="Shape 174"/>
        <p:cNvGrpSpPr/>
        <p:nvPr/>
      </p:nvGrpSpPr>
      <p:grpSpPr>
        <a:xfrm>
          <a:off x="0" y="0"/>
          <a:ext cx="0" cy="0"/>
          <a:chOff x="0" y="0"/>
          <a:chExt cx="0" cy="0"/>
        </a:xfrm>
      </p:grpSpPr>
      <p:sp>
        <p:nvSpPr>
          <p:cNvPr id="175" name="Google Shape;175;p5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51"/>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7" name="Google Shape;177;p51"/>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8" name="Google Shape;178;p51"/>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9" name="Google Shape;179;p51"/>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0" name="Google Shape;180;p51"/>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1" name="Google Shape;181;p51"/>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2" name="Google Shape;182;p5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5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84" name="Google Shape;184;p5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3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6" name="Google Shape;26;p3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7" name="Shape 27"/>
        <p:cNvGrpSpPr/>
        <p:nvPr/>
      </p:nvGrpSpPr>
      <p:grpSpPr>
        <a:xfrm>
          <a:off x="0" y="0"/>
          <a:ext cx="0" cy="0"/>
          <a:chOff x="0" y="0"/>
          <a:chExt cx="0" cy="0"/>
        </a:xfrm>
      </p:grpSpPr>
      <p:sp>
        <p:nvSpPr>
          <p:cNvPr id="28" name="Google Shape;28;p3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3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3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33" name="Google Shape;33;p3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3"/>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38" name="Google Shape;38;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9" name="Shape 39"/>
        <p:cNvGrpSpPr/>
        <p:nvPr/>
      </p:nvGrpSpPr>
      <p:grpSpPr>
        <a:xfrm>
          <a:off x="0" y="0"/>
          <a:ext cx="0" cy="0"/>
          <a:chOff x="0" y="0"/>
          <a:chExt cx="0" cy="0"/>
        </a:xfrm>
      </p:grpSpPr>
      <p:sp>
        <p:nvSpPr>
          <p:cNvPr id="40" name="Google Shape;40;p34"/>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4"/>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43" name="Google Shape;43;p3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4" name="Shape 44"/>
        <p:cNvGrpSpPr/>
        <p:nvPr/>
      </p:nvGrpSpPr>
      <p:grpSpPr>
        <a:xfrm>
          <a:off x="0" y="0"/>
          <a:ext cx="0" cy="0"/>
          <a:chOff x="0" y="0"/>
          <a:chExt cx="0" cy="0"/>
        </a:xfrm>
      </p:grpSpPr>
      <p:sp>
        <p:nvSpPr>
          <p:cNvPr id="45" name="Google Shape;45;p3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7" name="Google Shape;47;p3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3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51" name="Google Shape;51;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2" name="Shape 52"/>
        <p:cNvGrpSpPr/>
        <p:nvPr/>
      </p:nvGrpSpPr>
      <p:grpSpPr>
        <a:xfrm>
          <a:off x="0" y="0"/>
          <a:ext cx="0" cy="0"/>
          <a:chOff x="0" y="0"/>
          <a:chExt cx="0" cy="0"/>
        </a:xfrm>
      </p:grpSpPr>
      <p:sp>
        <p:nvSpPr>
          <p:cNvPr id="53" name="Google Shape;53;p3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6"/>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36"/>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59" name="Google Shape;59;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0" name="Shape 60"/>
        <p:cNvGrpSpPr/>
        <p:nvPr/>
      </p:nvGrpSpPr>
      <p:grpSpPr>
        <a:xfrm>
          <a:off x="0" y="0"/>
          <a:ext cx="0" cy="0"/>
          <a:chOff x="0" y="0"/>
          <a:chExt cx="0" cy="0"/>
        </a:xfrm>
      </p:grpSpPr>
      <p:sp>
        <p:nvSpPr>
          <p:cNvPr id="61" name="Google Shape;61;p3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3" name="Google Shape;63;p3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4" name="Google Shape;64;p37"/>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5" name="Google Shape;65;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67" name="Google Shape;67;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solidFill>
                <a:srgbClr val="000000"/>
              </a:solidFill>
              <a:latin typeface="Times New Roman"/>
              <a:ea typeface="Times New Roman"/>
              <a:cs typeface="Times New Roman"/>
              <a:sym typeface="Times New Roman"/>
            </a:endParaRPr>
          </a:p>
        </p:txBody>
      </p:sp>
      <p:sp>
        <p:nvSpPr>
          <p:cNvPr id="10" name="Google Shape;10;p26"/>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28"/>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28"/>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2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 name="Google Shape;99;p2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2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7.png"/><Relationship Id="rId7"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hyperlink" Target="https://drive.google.com/file/d/12ogFqUf5s_j1VIDUSb0p3wqjt0cJW4G_/view?usp=sharing" TargetMode="External"/><Relationship Id="rId6" Type="http://schemas.openxmlformats.org/officeDocument/2006/relationships/image" Target="../media/image19.png"/><Relationship Id="rId7"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mailto:sergioavila@gmail.com" TargetMode="External"/><Relationship Id="rId5" Type="http://schemas.openxmlformats.org/officeDocument/2006/relationships/hyperlink" Target="http://www.registrodeimoveis.org.br/orientacoes" TargetMode="External"/><Relationship Id="rId6" Type="http://schemas.openxmlformats.org/officeDocument/2006/relationships/image" Target="../media/image26.png"/><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2.png"/><Relationship Id="rId7" Type="http://schemas.openxmlformats.org/officeDocument/2006/relationships/image" Target="../media/image30.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
          <p:cNvSpPr/>
          <p:nvPr/>
        </p:nvSpPr>
        <p:spPr>
          <a:xfrm>
            <a:off x="559800" y="1800000"/>
            <a:ext cx="6460200" cy="16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200"/>
              <a:buFont typeface="Arial"/>
              <a:buNone/>
            </a:pPr>
            <a:r>
              <a:rPr b="0" i="0" lang="pt-BR" sz="3200" u="none" cap="none" strike="noStrike">
                <a:solidFill>
                  <a:srgbClr val="34596C"/>
                </a:solidFill>
                <a:latin typeface="Arial Black"/>
                <a:ea typeface="Arial Black"/>
                <a:cs typeface="Arial Black"/>
                <a:sym typeface="Arial Black"/>
              </a:rPr>
              <a:t>Sistema de Informações Geográficas do Registro de Imóveis do Brasil (SIG-RI)</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pt-BR" sz="2000" u="none" cap="none" strike="noStrike">
                <a:solidFill>
                  <a:srgbClr val="000000"/>
                </a:solidFill>
                <a:latin typeface="Arial"/>
                <a:ea typeface="Arial"/>
                <a:cs typeface="Arial"/>
                <a:sym typeface="Arial"/>
              </a:rPr>
              <a:t>Sergio Ávila</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g28be45a65c2_0_15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8" name="Google Shape;288;g28be45a65c2_0_15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89" name="Google Shape;289;g28be45a65c2_0_155"/>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90" name="Google Shape;290;g28be45a65c2_0_155"/>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pic>
        <p:nvPicPr>
          <p:cNvPr id="291" name="Google Shape;291;g28be45a65c2_0_155"/>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292" name="Google Shape;292;g28be45a65c2_0_155"/>
          <p:cNvPicPr preferRelativeResize="0"/>
          <p:nvPr/>
        </p:nvPicPr>
        <p:blipFill rotWithShape="1">
          <a:blip r:embed="rId6">
            <a:alphaModFix/>
          </a:blip>
          <a:srcRect b="0" l="0" r="0" t="0"/>
          <a:stretch/>
        </p:blipFill>
        <p:spPr>
          <a:xfrm>
            <a:off x="5863350" y="478175"/>
            <a:ext cx="5183675" cy="5895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sp>
        <p:nvSpPr>
          <p:cNvPr id="297" name="Google Shape;297;g28be45a65c2_0_16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g28be45a65c2_0_16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99" name="Google Shape;299;g28be45a65c2_0_165"/>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00" name="Google Shape;300;g28be45a65c2_0_165"/>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pic>
        <p:nvPicPr>
          <p:cNvPr id="301" name="Google Shape;301;g28be45a65c2_0_165"/>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02" name="Google Shape;302;g28be45a65c2_0_165"/>
          <p:cNvPicPr preferRelativeResize="0"/>
          <p:nvPr/>
        </p:nvPicPr>
        <p:blipFill rotWithShape="1">
          <a:blip r:embed="rId6">
            <a:alphaModFix/>
          </a:blip>
          <a:srcRect b="0" l="0" r="0" t="0"/>
          <a:stretch/>
        </p:blipFill>
        <p:spPr>
          <a:xfrm>
            <a:off x="5174005" y="121675"/>
            <a:ext cx="5890700" cy="6565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g28be45a65c2_0_17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g28be45a65c2_0_17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09" name="Google Shape;309;g28be45a65c2_0_175"/>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10" name="Google Shape;310;g28be45a65c2_0_175"/>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pic>
        <p:nvPicPr>
          <p:cNvPr id="311" name="Google Shape;311;g28be45a65c2_0_175"/>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12" name="Google Shape;312;g28be45a65c2_0_175"/>
          <p:cNvPicPr preferRelativeResize="0"/>
          <p:nvPr/>
        </p:nvPicPr>
        <p:blipFill rotWithShape="1">
          <a:blip r:embed="rId6">
            <a:alphaModFix/>
          </a:blip>
          <a:srcRect b="0" l="0" r="0" t="0"/>
          <a:stretch/>
        </p:blipFill>
        <p:spPr>
          <a:xfrm>
            <a:off x="4891205" y="174650"/>
            <a:ext cx="6102800" cy="650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sp>
        <p:nvSpPr>
          <p:cNvPr id="317" name="Google Shape;317;g28be45a65c2_0_18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8" name="Google Shape;318;g28be45a65c2_0_18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19" name="Google Shape;319;g28be45a65c2_0_185"/>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20" name="Google Shape;320;g28be45a65c2_0_185"/>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pic>
        <p:nvPicPr>
          <p:cNvPr id="321" name="Google Shape;321;g28be45a65c2_0_185"/>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22" name="Google Shape;322;g28be45a65c2_0_185"/>
          <p:cNvPicPr preferRelativeResize="0"/>
          <p:nvPr/>
        </p:nvPicPr>
        <p:blipFill rotWithShape="1">
          <a:blip r:embed="rId6">
            <a:alphaModFix/>
          </a:blip>
          <a:srcRect b="0" l="0" r="0" t="0"/>
          <a:stretch/>
        </p:blipFill>
        <p:spPr>
          <a:xfrm>
            <a:off x="5244704" y="121675"/>
            <a:ext cx="5395800" cy="6387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6" name="Shape 326"/>
        <p:cNvGrpSpPr/>
        <p:nvPr/>
      </p:nvGrpSpPr>
      <p:grpSpPr>
        <a:xfrm>
          <a:off x="0" y="0"/>
          <a:ext cx="0" cy="0"/>
          <a:chOff x="0" y="0"/>
          <a:chExt cx="0" cy="0"/>
        </a:xfrm>
      </p:grpSpPr>
      <p:sp>
        <p:nvSpPr>
          <p:cNvPr id="327" name="Google Shape;327;g28be45a65c2_0_3"/>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28" name="Google Shape;328;g28be45a65c2_0_3"/>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9" name="Google Shape;329;g28be45a65c2_0_3"/>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30" name="Google Shape;330;g28be45a65c2_0_3"/>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31" name="Google Shape;331;g28be45a65c2_0_3"/>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sp>
        <p:nvSpPr>
          <p:cNvPr id="332" name="Google Shape;332;g28be45a65c2_0_3"/>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33" name="Google Shape;333;g28be45a65c2_0_3"/>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34" name="Google Shape;334;g28be45a65c2_0_3"/>
          <p:cNvPicPr preferRelativeResize="0"/>
          <p:nvPr/>
        </p:nvPicPr>
        <p:blipFill rotWithShape="1">
          <a:blip r:embed="rId6">
            <a:alphaModFix/>
          </a:blip>
          <a:srcRect b="0" l="0" r="0" t="0"/>
          <a:stretch/>
        </p:blipFill>
        <p:spPr>
          <a:xfrm>
            <a:off x="4137850" y="1575350"/>
            <a:ext cx="7965898" cy="4151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g28be45a65c2_0_115"/>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40" name="Google Shape;340;g28be45a65c2_0_11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1" name="Google Shape;341;g28be45a65c2_0_11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42" name="Google Shape;342;g28be45a65c2_0_115"/>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43" name="Google Shape;343;g28be45a65c2_0_115"/>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sp>
        <p:nvSpPr>
          <p:cNvPr id="344" name="Google Shape;344;g28be45a65c2_0_115"/>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45" name="Google Shape;345;g28be45a65c2_0_115"/>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46" name="Google Shape;346;g28be45a65c2_0_115"/>
          <p:cNvPicPr preferRelativeResize="0"/>
          <p:nvPr/>
        </p:nvPicPr>
        <p:blipFill rotWithShape="1">
          <a:blip r:embed="rId6">
            <a:alphaModFix/>
          </a:blip>
          <a:srcRect b="0" l="0" r="0" t="0"/>
          <a:stretch/>
        </p:blipFill>
        <p:spPr>
          <a:xfrm>
            <a:off x="5005601" y="1575350"/>
            <a:ext cx="5705599" cy="437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0" name="Shape 350"/>
        <p:cNvGrpSpPr/>
        <p:nvPr/>
      </p:nvGrpSpPr>
      <p:grpSpPr>
        <a:xfrm>
          <a:off x="0" y="0"/>
          <a:ext cx="0" cy="0"/>
          <a:chOff x="0" y="0"/>
          <a:chExt cx="0" cy="0"/>
        </a:xfrm>
      </p:grpSpPr>
      <p:sp>
        <p:nvSpPr>
          <p:cNvPr id="351" name="Google Shape;351;g28be45a65c2_0_127"/>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52" name="Google Shape;352;g28be45a65c2_0_127"/>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3" name="Google Shape;353;g28be45a65c2_0_127"/>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54" name="Google Shape;354;g28be45a65c2_0_127"/>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55" name="Google Shape;355;g28be45a65c2_0_127"/>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sp>
        <p:nvSpPr>
          <p:cNvPr id="356" name="Google Shape;356;g28be45a65c2_0_127"/>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57" name="Google Shape;357;g28be45a65c2_0_127"/>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58" name="Google Shape;358;g28be45a65c2_0_127"/>
          <p:cNvPicPr preferRelativeResize="0"/>
          <p:nvPr/>
        </p:nvPicPr>
        <p:blipFill rotWithShape="1">
          <a:blip r:embed="rId6">
            <a:alphaModFix/>
          </a:blip>
          <a:srcRect b="0" l="0" r="0" t="0"/>
          <a:stretch/>
        </p:blipFill>
        <p:spPr>
          <a:xfrm>
            <a:off x="5435388" y="121675"/>
            <a:ext cx="4714875" cy="3105150"/>
          </a:xfrm>
          <a:prstGeom prst="rect">
            <a:avLst/>
          </a:prstGeom>
          <a:noFill/>
          <a:ln>
            <a:noFill/>
          </a:ln>
        </p:spPr>
      </p:pic>
      <p:pic>
        <p:nvPicPr>
          <p:cNvPr id="359" name="Google Shape;359;g28be45a65c2_0_127"/>
          <p:cNvPicPr preferRelativeResize="0"/>
          <p:nvPr/>
        </p:nvPicPr>
        <p:blipFill rotWithShape="1">
          <a:blip r:embed="rId7">
            <a:alphaModFix/>
          </a:blip>
          <a:srcRect b="0" l="0" r="0" t="0"/>
          <a:stretch/>
        </p:blipFill>
        <p:spPr>
          <a:xfrm>
            <a:off x="5897363" y="3373125"/>
            <a:ext cx="3790950" cy="3257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3" name="Shape 363"/>
        <p:cNvGrpSpPr/>
        <p:nvPr/>
      </p:nvGrpSpPr>
      <p:grpSpPr>
        <a:xfrm>
          <a:off x="0" y="0"/>
          <a:ext cx="0" cy="0"/>
          <a:chOff x="0" y="0"/>
          <a:chExt cx="0" cy="0"/>
        </a:xfrm>
      </p:grpSpPr>
      <p:sp>
        <p:nvSpPr>
          <p:cNvPr id="364" name="Google Shape;364;g28be45a65c2_0_21"/>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65" name="Google Shape;365;g28be45a65c2_0_21"/>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6" name="Google Shape;366;g28be45a65c2_0_21"/>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67" name="Google Shape;367;g28be45a65c2_0_21"/>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68" name="Google Shape;368;g28be45a65c2_0_21"/>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sp>
        <p:nvSpPr>
          <p:cNvPr id="369" name="Google Shape;369;g28be45a65c2_0_21"/>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70" name="Google Shape;370;g28be45a65c2_0_21"/>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71" name="Google Shape;371;g28be45a65c2_0_21"/>
          <p:cNvPicPr preferRelativeResize="0"/>
          <p:nvPr/>
        </p:nvPicPr>
        <p:blipFill rotWithShape="1">
          <a:blip r:embed="rId6">
            <a:alphaModFix/>
          </a:blip>
          <a:srcRect b="0" l="0" r="0" t="0"/>
          <a:stretch/>
        </p:blipFill>
        <p:spPr>
          <a:xfrm>
            <a:off x="4106275" y="1915450"/>
            <a:ext cx="7872000" cy="34845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g28be45a65c2_0_33"/>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77" name="Google Shape;377;g28be45a65c2_0_33"/>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8" name="Google Shape;378;g28be45a65c2_0_33"/>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79" name="Google Shape;379;g28be45a65c2_0_33"/>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80" name="Google Shape;380;g28be45a65c2_0_33"/>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sp>
        <p:nvSpPr>
          <p:cNvPr id="381" name="Google Shape;381;g28be45a65c2_0_33"/>
          <p:cNvSpPr txBox="1"/>
          <p:nvPr/>
        </p:nvSpPr>
        <p:spPr>
          <a:xfrm>
            <a:off x="6872625" y="6052375"/>
            <a:ext cx="2709900" cy="685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sng" cap="none" strike="noStrike">
                <a:solidFill>
                  <a:schemeClr val="hlink"/>
                </a:solidFill>
                <a:latin typeface="Arial"/>
                <a:ea typeface="Arial"/>
                <a:cs typeface="Arial"/>
                <a:sym typeface="Arial"/>
                <a:hlinkClick r:id="rId5"/>
              </a:rPr>
              <a:t>Vídeo do SIG RI</a:t>
            </a:r>
            <a:endParaRPr b="1" i="0" sz="1800" u="none" cap="none" strike="noStrike">
              <a:solidFill>
                <a:srgbClr val="000000"/>
              </a:solidFill>
              <a:latin typeface="Arial"/>
              <a:ea typeface="Arial"/>
              <a:cs typeface="Arial"/>
              <a:sym typeface="Arial"/>
            </a:endParaRPr>
          </a:p>
        </p:txBody>
      </p:sp>
      <p:pic>
        <p:nvPicPr>
          <p:cNvPr id="382" name="Google Shape;382;g28be45a65c2_0_33"/>
          <p:cNvPicPr preferRelativeResize="0"/>
          <p:nvPr/>
        </p:nvPicPr>
        <p:blipFill rotWithShape="1">
          <a:blip r:embed="rId6">
            <a:alphaModFix/>
          </a:blip>
          <a:srcRect b="0" l="0" r="0" t="0"/>
          <a:stretch/>
        </p:blipFill>
        <p:spPr>
          <a:xfrm>
            <a:off x="360000" y="2991600"/>
            <a:ext cx="3420000" cy="2408400"/>
          </a:xfrm>
          <a:prstGeom prst="rect">
            <a:avLst/>
          </a:prstGeom>
          <a:noFill/>
          <a:ln>
            <a:noFill/>
          </a:ln>
        </p:spPr>
      </p:pic>
      <p:pic>
        <p:nvPicPr>
          <p:cNvPr id="383" name="Google Shape;383;g28be45a65c2_0_33"/>
          <p:cNvPicPr preferRelativeResize="0"/>
          <p:nvPr/>
        </p:nvPicPr>
        <p:blipFill rotWithShape="1">
          <a:blip r:embed="rId7">
            <a:alphaModFix/>
          </a:blip>
          <a:srcRect b="0" l="0" r="0" t="0"/>
          <a:stretch/>
        </p:blipFill>
        <p:spPr>
          <a:xfrm>
            <a:off x="4582075" y="862000"/>
            <a:ext cx="7029450" cy="513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Google Shape;388;p24"/>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89" name="Google Shape;389;p24"/>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0" name="Google Shape;390;p24"/>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91" name="Google Shape;391;p24"/>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392" name="Google Shape;392;p24"/>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Reflexão sobre o futuro</a:t>
            </a:r>
            <a:endParaRPr b="1" i="0" sz="1800" u="none" cap="none" strike="noStrike">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FF0000"/>
                </a:solidFill>
                <a:latin typeface="Arial Black"/>
                <a:ea typeface="Arial Black"/>
                <a:cs typeface="Arial Black"/>
                <a:sym typeface="Arial Black"/>
              </a:rPr>
              <a:t>Angústia</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FF0000"/>
                </a:solidFill>
                <a:latin typeface="Arial Black"/>
                <a:ea typeface="Arial Black"/>
                <a:cs typeface="Arial Black"/>
                <a:sym typeface="Arial Black"/>
              </a:rPr>
              <a:t>Insegurança</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FF0000"/>
                </a:solidFill>
                <a:latin typeface="Arial Black"/>
                <a:ea typeface="Arial Black"/>
                <a:cs typeface="Arial Black"/>
                <a:sym typeface="Arial Black"/>
              </a:rPr>
              <a:t>Paralisia</a:t>
            </a:r>
            <a:endParaRPr b="1" i="0" sz="18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00FF00"/>
                </a:solidFill>
                <a:latin typeface="Arial Black"/>
                <a:ea typeface="Arial Black"/>
                <a:cs typeface="Arial Black"/>
                <a:sym typeface="Arial Black"/>
              </a:rPr>
              <a:t>Fortalecimento das nossas instituições</a:t>
            </a:r>
            <a:endParaRPr b="1" i="0" sz="1800" u="none" cap="none" strike="noStrike">
              <a:solidFill>
                <a:srgbClr val="00FF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FF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00FF00"/>
                </a:solidFill>
                <a:latin typeface="Arial Black"/>
                <a:ea typeface="Arial Black"/>
                <a:cs typeface="Arial Black"/>
                <a:sym typeface="Arial Black"/>
              </a:rPr>
              <a:t>Governança</a:t>
            </a:r>
            <a:endParaRPr b="1" i="0" sz="1800" u="none" cap="none" strike="noStrike">
              <a:solidFill>
                <a:srgbClr val="00FF00"/>
              </a:solidFill>
              <a:latin typeface="Arial Black"/>
              <a:ea typeface="Arial Black"/>
              <a:cs typeface="Arial Black"/>
              <a:sym typeface="Arial Black"/>
            </a:endParaRPr>
          </a:p>
        </p:txBody>
      </p:sp>
      <p:pic>
        <p:nvPicPr>
          <p:cNvPr id="393" name="Google Shape;393;p24"/>
          <p:cNvPicPr preferRelativeResize="0"/>
          <p:nvPr/>
        </p:nvPicPr>
        <p:blipFill rotWithShape="1">
          <a:blip r:embed="rId5">
            <a:alphaModFix/>
          </a:blip>
          <a:srcRect b="0" l="0" r="0" t="0"/>
          <a:stretch/>
        </p:blipFill>
        <p:spPr>
          <a:xfrm>
            <a:off x="4680000" y="1476360"/>
            <a:ext cx="6752880" cy="4283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8"/>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95" name="Google Shape;195;p8"/>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6" name="Google Shape;196;p8"/>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197" name="Google Shape;197;p8"/>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Mapa do Registro de Imóveis do Brasil</a:t>
            </a:r>
            <a:endParaRPr b="0" i="0" sz="1800" u="none" cap="none" strike="noStrike">
              <a:solidFill>
                <a:srgbClr val="000000"/>
              </a:solidFill>
              <a:latin typeface="Arial"/>
              <a:ea typeface="Arial"/>
              <a:cs typeface="Arial"/>
              <a:sym typeface="Arial"/>
            </a:endParaRPr>
          </a:p>
        </p:txBody>
      </p:sp>
      <p:sp>
        <p:nvSpPr>
          <p:cNvPr id="198" name="Google Shape;198;p8"/>
          <p:cNvSpPr txBox="1"/>
          <p:nvPr/>
        </p:nvSpPr>
        <p:spPr>
          <a:xfrm>
            <a:off x="4320000" y="720000"/>
            <a:ext cx="7872120" cy="60253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Vencedor do Prêmio Solo Seguro, do Conselho Nacional de Justiça.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000000"/>
                </a:solidFill>
                <a:latin typeface="Arial"/>
                <a:ea typeface="Arial"/>
                <a:cs typeface="Arial"/>
                <a:sym typeface="Arial"/>
              </a:rPr>
              <a:t>A publicidade do futuro é estruturada e georreferenciada.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Registros georreferenciados por </a:t>
            </a:r>
            <a:r>
              <a:rPr b="0" i="1" lang="pt-BR" sz="1800" u="none" cap="none" strike="noStrike">
                <a:solidFill>
                  <a:srgbClr val="000000"/>
                </a:solidFill>
                <a:latin typeface="Arial"/>
                <a:ea typeface="Arial"/>
                <a:cs typeface="Arial"/>
                <a:sym typeface="Arial"/>
              </a:rPr>
              <a:t>Geocoding:</a:t>
            </a:r>
            <a:r>
              <a:rPr b="0" i="0" lang="pt-BR" sz="1800" u="none" cap="none" strike="noStrike">
                <a:solidFill>
                  <a:srgbClr val="000000"/>
                </a:solidFill>
                <a:latin typeface="Arial"/>
                <a:ea typeface="Arial"/>
                <a:cs typeface="Arial"/>
                <a:sym typeface="Arial"/>
              </a:rPr>
              <a:t> Inteligência artificial interpreta endereços em texto, corrige quando viciados ou incompletos, estrutura em campos pertinentes e atribui coordenadas geográficas. Possibilidade de baixar o indicador real corrigido.</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Sobreposição em um mapa de 90 camadas registrais e cadastrais. 60 milhões de informações georreferenciadas.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Reservas indígenas, unidades de conservação, comunidades quilombolas, assentamentos de reforma agrária, áreas com embargo ambiental, imóveis federais cadastrados na SPU, sítios arqueológicos, assim como todos os imóveis privados cadastrados no SIGEF, SNCI e CAR - Cadastro Ambiental Rural, em todo o país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Localizar a matrícula e o cartório competente através da navegação direta no mapa, para os imóveis urbanos e rurais. Buscas por endereço ou números dos diversos cadastros.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9" name="Google Shape;199;p8"/>
          <p:cNvPicPr preferRelativeResize="0"/>
          <p:nvPr/>
        </p:nvPicPr>
        <p:blipFill rotWithShape="1">
          <a:blip r:embed="rId5">
            <a:alphaModFix/>
          </a:blip>
          <a:srcRect b="0" l="0" r="0" t="0"/>
          <a:stretch/>
        </p:blipFill>
        <p:spPr>
          <a:xfrm>
            <a:off x="540720" y="2426400"/>
            <a:ext cx="3419280" cy="3333600"/>
          </a:xfrm>
          <a:prstGeom prst="rect">
            <a:avLst/>
          </a:prstGeom>
          <a:noFill/>
          <a:ln>
            <a:noFill/>
          </a:ln>
        </p:spPr>
      </p:pic>
      <p:sp>
        <p:nvSpPr>
          <p:cNvPr id="200" name="Google Shape;200;p8"/>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976"/>
              <a:buFont typeface="Arial"/>
              <a:buNone/>
            </a:pPr>
            <a:r>
              <a:t/>
            </a:r>
            <a:endParaRPr b="0" i="0" sz="2976"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7" name="Shape 397"/>
        <p:cNvGrpSpPr/>
        <p:nvPr/>
      </p:nvGrpSpPr>
      <p:grpSpPr>
        <a:xfrm>
          <a:off x="0" y="0"/>
          <a:ext cx="0" cy="0"/>
          <a:chOff x="0" y="0"/>
          <a:chExt cx="0" cy="0"/>
        </a:xfrm>
      </p:grpSpPr>
      <p:sp>
        <p:nvSpPr>
          <p:cNvPr id="398" name="Google Shape;398;p25"/>
          <p:cNvSpPr/>
          <p:nvPr/>
        </p:nvSpPr>
        <p:spPr>
          <a:xfrm>
            <a:off x="0" y="2475000"/>
            <a:ext cx="5496480" cy="92412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25"/>
          <p:cNvSpPr/>
          <p:nvPr/>
        </p:nvSpPr>
        <p:spPr>
          <a:xfrm>
            <a:off x="738720" y="3477600"/>
            <a:ext cx="5048640" cy="48168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300"/>
              <a:buFont typeface="Arial"/>
              <a:buNone/>
            </a:pPr>
            <a:r>
              <a:rPr b="1" i="0" lang="pt-BR" sz="2300" u="none" cap="none" strike="noStrike">
                <a:solidFill>
                  <a:srgbClr val="335A6D"/>
                </a:solidFill>
                <a:latin typeface="Arial Black"/>
                <a:ea typeface="Arial Black"/>
                <a:cs typeface="Arial Black"/>
                <a:sym typeface="Arial Black"/>
              </a:rPr>
              <a:t>Sergio Ávila</a:t>
            </a:r>
            <a:endParaRPr b="0" i="0" sz="2300" u="none" cap="none" strike="noStrike">
              <a:solidFill>
                <a:srgbClr val="000000"/>
              </a:solidFill>
              <a:latin typeface="Arial"/>
              <a:ea typeface="Arial"/>
              <a:cs typeface="Arial"/>
              <a:sym typeface="Arial"/>
            </a:endParaRPr>
          </a:p>
        </p:txBody>
      </p:sp>
      <p:sp>
        <p:nvSpPr>
          <p:cNvPr id="400" name="Google Shape;400;p25"/>
          <p:cNvSpPr/>
          <p:nvPr/>
        </p:nvSpPr>
        <p:spPr>
          <a:xfrm>
            <a:off x="738720" y="3959280"/>
            <a:ext cx="5048640" cy="7207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24"/>
              <a:buFont typeface="Arial"/>
              <a:buNone/>
            </a:pPr>
            <a:r>
              <a:rPr b="0" i="0" lang="pt-BR" sz="1424" u="none" cap="none" strike="noStrike">
                <a:solidFill>
                  <a:srgbClr val="335A6D"/>
                </a:solidFill>
                <a:latin typeface="Arial"/>
                <a:ea typeface="Arial"/>
                <a:cs typeface="Arial"/>
                <a:sym typeface="Arial"/>
              </a:rPr>
              <a:t>(21) 99205-8546</a:t>
            </a:r>
            <a:endParaRPr b="0" i="0" sz="1424"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24"/>
              <a:buFont typeface="Arial"/>
              <a:buNone/>
            </a:pPr>
            <a:r>
              <a:rPr b="0" i="0" lang="pt-BR" sz="1424" u="sng" cap="none" strike="noStrike">
                <a:solidFill>
                  <a:srgbClr val="335A6D"/>
                </a:solidFill>
                <a:latin typeface="Arial"/>
                <a:ea typeface="Arial"/>
                <a:cs typeface="Arial"/>
                <a:sym typeface="Arial"/>
                <a:hlinkClick r:id="rId4">
                  <a:extLst>
                    <a:ext uri="{A12FA001-AC4F-418D-AE19-62706E023703}">
                      <ahyp:hlinkClr val="tx"/>
                    </a:ext>
                  </a:extLst>
                </a:hlinkClick>
              </a:rPr>
              <a:t>sergioavila@gmail.com</a:t>
            </a:r>
            <a:endParaRPr b="0" i="0" sz="1424"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24"/>
              <a:buFont typeface="Arial"/>
              <a:buNone/>
            </a:pPr>
            <a:r>
              <a:rPr b="1" i="0" lang="pt-BR" sz="1424" u="sng" cap="none" strike="noStrike">
                <a:solidFill>
                  <a:srgbClr val="335A6D"/>
                </a:solidFill>
                <a:latin typeface="Arial"/>
                <a:ea typeface="Arial"/>
                <a:cs typeface="Arial"/>
                <a:sym typeface="Arial"/>
                <a:hlinkClick r:id="rId5">
                  <a:extLst>
                    <a:ext uri="{A12FA001-AC4F-418D-AE19-62706E023703}">
                      <ahyp:hlinkClr val="tx"/>
                    </a:ext>
                  </a:extLst>
                </a:hlinkClick>
              </a:rPr>
              <a:t>www.registrodeimoveis.org.br/orientacoes</a:t>
            </a:r>
            <a:endParaRPr b="1" i="0" sz="1424"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24"/>
              <a:buFont typeface="Arial"/>
              <a:buNone/>
            </a:pPr>
            <a:r>
              <a:t/>
            </a:r>
            <a:endParaRPr b="0" i="0" sz="1424" u="none" cap="none" strike="noStrike">
              <a:solidFill>
                <a:srgbClr val="000000"/>
              </a:solidFill>
              <a:latin typeface="Arial"/>
              <a:ea typeface="Arial"/>
              <a:cs typeface="Arial"/>
              <a:sym typeface="Arial"/>
            </a:endParaRPr>
          </a:p>
        </p:txBody>
      </p:sp>
      <p:sp>
        <p:nvSpPr>
          <p:cNvPr id="401" name="Google Shape;401;p25"/>
          <p:cNvSpPr/>
          <p:nvPr/>
        </p:nvSpPr>
        <p:spPr>
          <a:xfrm>
            <a:off x="659520" y="2650680"/>
            <a:ext cx="4876200" cy="685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6000"/>
              <a:buFont typeface="Arial"/>
              <a:buNone/>
            </a:pPr>
            <a:r>
              <a:rPr b="0" i="0" lang="pt-BR" sz="6000" u="none" cap="none" strike="noStrike">
                <a:solidFill>
                  <a:srgbClr val="FFFFFF"/>
                </a:solidFill>
                <a:latin typeface="Arial Black"/>
                <a:ea typeface="Arial Black"/>
                <a:cs typeface="Arial Black"/>
                <a:sym typeface="Arial Black"/>
              </a:rPr>
              <a:t>OBRIGADO</a:t>
            </a:r>
            <a:endParaRPr b="0" i="0" sz="6000" u="none" cap="none" strike="noStrike">
              <a:solidFill>
                <a:srgbClr val="000000"/>
              </a:solidFill>
              <a:latin typeface="Arial"/>
              <a:ea typeface="Arial"/>
              <a:cs typeface="Arial"/>
              <a:sym typeface="Arial"/>
            </a:endParaRPr>
          </a:p>
        </p:txBody>
      </p:sp>
      <p:pic>
        <p:nvPicPr>
          <p:cNvPr id="402" name="Google Shape;402;p25"/>
          <p:cNvPicPr preferRelativeResize="0"/>
          <p:nvPr/>
        </p:nvPicPr>
        <p:blipFill rotWithShape="1">
          <a:blip r:embed="rId6">
            <a:alphaModFix/>
          </a:blip>
          <a:srcRect b="0" l="0" r="0" t="0"/>
          <a:stretch/>
        </p:blipFill>
        <p:spPr>
          <a:xfrm rot="-8400">
            <a:off x="7348355" y="556255"/>
            <a:ext cx="2374200" cy="2382480"/>
          </a:xfrm>
          <a:prstGeom prst="rect">
            <a:avLst/>
          </a:prstGeom>
          <a:noFill/>
          <a:ln>
            <a:noFill/>
          </a:ln>
        </p:spPr>
      </p:pic>
      <p:pic>
        <p:nvPicPr>
          <p:cNvPr id="403" name="Google Shape;403;p25"/>
          <p:cNvPicPr preferRelativeResize="0"/>
          <p:nvPr/>
        </p:nvPicPr>
        <p:blipFill rotWithShape="1">
          <a:blip r:embed="rId7">
            <a:alphaModFix/>
          </a:blip>
          <a:srcRect b="0" l="0" r="0" t="0"/>
          <a:stretch/>
        </p:blipFill>
        <p:spPr>
          <a:xfrm>
            <a:off x="4530004" y="3477590"/>
            <a:ext cx="2379999" cy="2379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9"/>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06" name="Google Shape;206;p9"/>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7" name="Google Shape;207;p9"/>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08" name="Google Shape;208;p9"/>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Mapa do Registro de Imóveis do Brasil</a:t>
            </a:r>
            <a:endParaRPr b="0" i="0" sz="1800" u="none" cap="none" strike="noStrike">
              <a:solidFill>
                <a:srgbClr val="000000"/>
              </a:solidFill>
              <a:latin typeface="Arial"/>
              <a:ea typeface="Arial"/>
              <a:cs typeface="Arial"/>
              <a:sym typeface="Arial"/>
            </a:endParaRPr>
          </a:p>
        </p:txBody>
      </p:sp>
      <p:sp>
        <p:nvSpPr>
          <p:cNvPr id="209" name="Google Shape;209;p9"/>
          <p:cNvSpPr txBox="1"/>
          <p:nvPr/>
        </p:nvSpPr>
        <p:spPr>
          <a:xfrm>
            <a:off x="4320000" y="180000"/>
            <a:ext cx="7560000" cy="6233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Futuro integrado com o ONR: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 Visualização de matrículas e o pedido de certidão integrados ao mapa do registro de imóveis do Brasil.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 Consulta de preços dos imóveis, remunerada ao respectivo registrador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000000"/>
                </a:solidFill>
                <a:latin typeface="Arial"/>
                <a:ea typeface="Arial"/>
                <a:cs typeface="Arial"/>
                <a:sym typeface="Arial"/>
              </a:rPr>
              <a:t>Vídeo do Mapa do Registro de Imóveis do Brasil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10" name="Google Shape;210;p9"/>
          <p:cNvPicPr preferRelativeResize="0"/>
          <p:nvPr/>
        </p:nvPicPr>
        <p:blipFill rotWithShape="1">
          <a:blip r:embed="rId5">
            <a:alphaModFix/>
          </a:blip>
          <a:srcRect b="0" l="0" r="0" t="0"/>
          <a:stretch/>
        </p:blipFill>
        <p:spPr>
          <a:xfrm>
            <a:off x="540720" y="2426400"/>
            <a:ext cx="3419280" cy="3333600"/>
          </a:xfrm>
          <a:prstGeom prst="rect">
            <a:avLst/>
          </a:prstGeom>
          <a:noFill/>
          <a:ln>
            <a:noFill/>
          </a:ln>
        </p:spPr>
      </p:pic>
      <p:sp>
        <p:nvSpPr>
          <p:cNvPr id="211" name="Google Shape;211;p9"/>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976"/>
              <a:buFont typeface="Arial"/>
              <a:buNone/>
            </a:pPr>
            <a:r>
              <a:t/>
            </a:r>
            <a:endParaRPr b="0" i="0" sz="2976" u="none" cap="none" strike="noStrike">
              <a:solidFill>
                <a:srgbClr val="000000"/>
              </a:solidFill>
              <a:latin typeface="Arial"/>
              <a:ea typeface="Arial"/>
              <a:cs typeface="Arial"/>
              <a:sym typeface="Arial"/>
            </a:endParaRPr>
          </a:p>
        </p:txBody>
      </p:sp>
      <p:sp>
        <p:nvSpPr>
          <p:cNvPr id="212" name="Google Shape;212;p9"/>
          <p:cNvSpPr txBox="1"/>
          <p:nvPr/>
        </p:nvSpPr>
        <p:spPr>
          <a:xfrm>
            <a:off x="4320000" y="803213"/>
            <a:ext cx="6120000" cy="2518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Estatísticas importantes sobre o estatuto jurídico território nacional, podendo-se saber qual a área exata do país e de cada unidade federativa sujeita a regimes especiais e visualizá-las graficamente.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Competência registral de todos o cartórios do país, a engenharia de dados cria os polígonos que correspondam às circunscrições que abrangem vários municípios (álgebra de poligonos).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g28be45a65c2_0_61"/>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18" name="Google Shape;218;g28be45a65c2_0_61"/>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9" name="Google Shape;219;g28be45a65c2_0_61"/>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20" name="Google Shape;220;g28be45a65c2_0_61"/>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21" name="Google Shape;221;g28be45a65c2_0_61"/>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 name="Google Shape;222;g28be45a65c2_0_61"/>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23" name="Google Shape;223;g28be45a65c2_0_61"/>
          <p:cNvPicPr preferRelativeResize="0"/>
          <p:nvPr/>
        </p:nvPicPr>
        <p:blipFill rotWithShape="1">
          <a:blip r:embed="rId5">
            <a:alphaModFix/>
          </a:blip>
          <a:srcRect b="0" l="0" r="0" t="0"/>
          <a:stretch/>
        </p:blipFill>
        <p:spPr>
          <a:xfrm>
            <a:off x="4379163" y="1575350"/>
            <a:ext cx="7753675" cy="4396050"/>
          </a:xfrm>
          <a:prstGeom prst="rect">
            <a:avLst/>
          </a:prstGeom>
          <a:noFill/>
          <a:ln>
            <a:noFill/>
          </a:ln>
        </p:spPr>
      </p:pic>
      <p:pic>
        <p:nvPicPr>
          <p:cNvPr id="224" name="Google Shape;224;g28be45a65c2_0_61"/>
          <p:cNvPicPr preferRelativeResize="0"/>
          <p:nvPr/>
        </p:nvPicPr>
        <p:blipFill rotWithShape="1">
          <a:blip r:embed="rId6">
            <a:alphaModFix/>
          </a:blip>
          <a:srcRect b="0" l="0" r="0" t="0"/>
          <a:stretch/>
        </p:blipFill>
        <p:spPr>
          <a:xfrm>
            <a:off x="540720" y="2426400"/>
            <a:ext cx="3419280" cy="333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g28be45a65c2_0_76"/>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30" name="Google Shape;230;g28be45a65c2_0_76"/>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1" name="Google Shape;231;g28be45a65c2_0_76"/>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32" name="Google Shape;232;g28be45a65c2_0_76"/>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33" name="Google Shape;233;g28be45a65c2_0_76"/>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34" name="Google Shape;234;g28be45a65c2_0_76"/>
          <p:cNvPicPr preferRelativeResize="0"/>
          <p:nvPr/>
        </p:nvPicPr>
        <p:blipFill rotWithShape="1">
          <a:blip r:embed="rId5">
            <a:alphaModFix/>
          </a:blip>
          <a:srcRect b="0" l="0" r="0" t="0"/>
          <a:stretch/>
        </p:blipFill>
        <p:spPr>
          <a:xfrm>
            <a:off x="4320000" y="862925"/>
            <a:ext cx="3867150" cy="5438775"/>
          </a:xfrm>
          <a:prstGeom prst="rect">
            <a:avLst/>
          </a:prstGeom>
          <a:noFill/>
          <a:ln>
            <a:noFill/>
          </a:ln>
        </p:spPr>
      </p:pic>
      <p:pic>
        <p:nvPicPr>
          <p:cNvPr id="235" name="Google Shape;235;g28be45a65c2_0_76"/>
          <p:cNvPicPr preferRelativeResize="0"/>
          <p:nvPr/>
        </p:nvPicPr>
        <p:blipFill rotWithShape="1">
          <a:blip r:embed="rId6">
            <a:alphaModFix/>
          </a:blip>
          <a:srcRect b="0" l="0" r="0" t="0"/>
          <a:stretch/>
        </p:blipFill>
        <p:spPr>
          <a:xfrm>
            <a:off x="8187138" y="1094963"/>
            <a:ext cx="3857625" cy="5514975"/>
          </a:xfrm>
          <a:prstGeom prst="rect">
            <a:avLst/>
          </a:prstGeom>
          <a:noFill/>
          <a:ln>
            <a:noFill/>
          </a:ln>
        </p:spPr>
      </p:pic>
      <p:pic>
        <p:nvPicPr>
          <p:cNvPr id="236" name="Google Shape;236;g28be45a65c2_0_76"/>
          <p:cNvPicPr preferRelativeResize="0"/>
          <p:nvPr/>
        </p:nvPicPr>
        <p:blipFill rotWithShape="1">
          <a:blip r:embed="rId7">
            <a:alphaModFix/>
          </a:blip>
          <a:srcRect b="0" l="0" r="0" t="0"/>
          <a:stretch/>
        </p:blipFill>
        <p:spPr>
          <a:xfrm>
            <a:off x="540720" y="2426400"/>
            <a:ext cx="3419280" cy="333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g28be45a65c2_0_90"/>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42" name="Google Shape;242;g28be45a65c2_0_90"/>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g28be45a65c2_0_90"/>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44" name="Google Shape;244;g28be45a65c2_0_90"/>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45" name="Google Shape;245;g28be45a65c2_0_90"/>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46" name="Google Shape;246;g28be45a65c2_0_90"/>
          <p:cNvPicPr preferRelativeResize="0"/>
          <p:nvPr/>
        </p:nvPicPr>
        <p:blipFill rotWithShape="1">
          <a:blip r:embed="rId5">
            <a:alphaModFix/>
          </a:blip>
          <a:srcRect b="-1660" l="0" r="0" t="1660"/>
          <a:stretch/>
        </p:blipFill>
        <p:spPr>
          <a:xfrm>
            <a:off x="5004100" y="236799"/>
            <a:ext cx="6076350" cy="6429450"/>
          </a:xfrm>
          <a:prstGeom prst="rect">
            <a:avLst/>
          </a:prstGeom>
          <a:noFill/>
          <a:ln>
            <a:noFill/>
          </a:ln>
        </p:spPr>
      </p:pic>
      <p:pic>
        <p:nvPicPr>
          <p:cNvPr id="247" name="Google Shape;247;g28be45a65c2_0_90"/>
          <p:cNvPicPr preferRelativeResize="0"/>
          <p:nvPr/>
        </p:nvPicPr>
        <p:blipFill rotWithShape="1">
          <a:blip r:embed="rId6">
            <a:alphaModFix/>
          </a:blip>
          <a:srcRect b="0" l="0" r="0" t="0"/>
          <a:stretch/>
        </p:blipFill>
        <p:spPr>
          <a:xfrm>
            <a:off x="540720" y="2426400"/>
            <a:ext cx="3419280" cy="333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g28be45a65c2_0_103"/>
          <p:cNvSpPr/>
          <p:nvPr/>
        </p:nvSpPr>
        <p:spPr>
          <a:xfrm>
            <a:off x="4582080" y="850680"/>
            <a:ext cx="6920400" cy="52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53" name="Google Shape;253;g28be45a65c2_0_103"/>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4" name="Google Shape;254;g28be45a65c2_0_103"/>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55" name="Google Shape;255;g28be45a65c2_0_103"/>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56" name="Google Shape;256;g28be45a65c2_0_103"/>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7" name="Google Shape;257;g28be45a65c2_0_103"/>
          <p:cNvPicPr preferRelativeResize="0"/>
          <p:nvPr/>
        </p:nvPicPr>
        <p:blipFill rotWithShape="1">
          <a:blip r:embed="rId5">
            <a:alphaModFix/>
          </a:blip>
          <a:srcRect b="0" l="0" r="0" t="0"/>
          <a:stretch/>
        </p:blipFill>
        <p:spPr>
          <a:xfrm>
            <a:off x="4880225" y="289650"/>
            <a:ext cx="6094650" cy="6450550"/>
          </a:xfrm>
          <a:prstGeom prst="rect">
            <a:avLst/>
          </a:prstGeom>
          <a:noFill/>
          <a:ln>
            <a:noFill/>
          </a:ln>
        </p:spPr>
      </p:pic>
      <p:pic>
        <p:nvPicPr>
          <p:cNvPr id="258" name="Google Shape;258;g28be45a65c2_0_103"/>
          <p:cNvPicPr preferRelativeResize="0"/>
          <p:nvPr/>
        </p:nvPicPr>
        <p:blipFill rotWithShape="1">
          <a:blip r:embed="rId6">
            <a:alphaModFix/>
          </a:blip>
          <a:srcRect b="0" l="0" r="0" t="0"/>
          <a:stretch/>
        </p:blipFill>
        <p:spPr>
          <a:xfrm>
            <a:off x="540595" y="2090550"/>
            <a:ext cx="3419280" cy="333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10"/>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264" name="Google Shape;264;p10"/>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5" name="Google Shape;265;p10"/>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66" name="Google Shape;266;p10"/>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67" name="Google Shape;267;p10"/>
          <p:cNvSpPr/>
          <p:nvPr/>
        </p:nvSpPr>
        <p:spPr>
          <a:xfrm>
            <a:off x="347760" y="1743480"/>
            <a:ext cx="2885400" cy="912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sp>
        <p:nvSpPr>
          <p:cNvPr id="268" name="Google Shape;268;p10"/>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SIG-RI: Sistema de Informações Geográficas (SIG) é capaz de coletar, armazenar, gerenciar e analisar </a:t>
            </a:r>
            <a:r>
              <a:rPr b="1" i="0" lang="pt-BR" sz="1800" u="none" cap="none" strike="noStrike">
                <a:solidFill>
                  <a:srgbClr val="000000"/>
                </a:solidFill>
                <a:latin typeface="Arial"/>
                <a:ea typeface="Arial"/>
                <a:cs typeface="Arial"/>
                <a:sym typeface="Arial"/>
              </a:rPr>
              <a:t>dados espacialmente referenciados </a:t>
            </a:r>
            <a:r>
              <a:rPr b="0" i="0" lang="pt-BR" sz="1800" u="none" cap="none" strike="noStrike">
                <a:solidFill>
                  <a:srgbClr val="000000"/>
                </a:solidFill>
                <a:latin typeface="Arial"/>
                <a:ea typeface="Arial"/>
                <a:cs typeface="Arial"/>
                <a:sym typeface="Arial"/>
              </a:rPr>
              <a:t>e </a:t>
            </a:r>
            <a:r>
              <a:rPr b="1" i="0" lang="pt-BR" sz="1800" u="none" cap="none" strike="noStrike">
                <a:solidFill>
                  <a:srgbClr val="000000"/>
                </a:solidFill>
                <a:latin typeface="Arial"/>
                <a:ea typeface="Arial"/>
                <a:cs typeface="Arial"/>
                <a:sym typeface="Arial"/>
              </a:rPr>
              <a:t>associar a cada objeto</a:t>
            </a:r>
            <a:r>
              <a:rPr b="0" i="0" lang="pt-BR" sz="1800" u="none" cap="none" strike="noStrike">
                <a:solidFill>
                  <a:srgbClr val="000000"/>
                </a:solidFill>
                <a:latin typeface="Arial"/>
                <a:ea typeface="Arial"/>
                <a:cs typeface="Arial"/>
                <a:sym typeface="Arial"/>
              </a:rPr>
              <a:t> uma lista de atributos alfanuméricos, organizada em </a:t>
            </a:r>
            <a:r>
              <a:rPr b="1" i="0" lang="pt-BR" sz="1800" u="none" cap="none" strike="noStrike">
                <a:solidFill>
                  <a:srgbClr val="000000"/>
                </a:solidFill>
                <a:latin typeface="Arial"/>
                <a:ea typeface="Arial"/>
                <a:cs typeface="Arial"/>
                <a:sym typeface="Arial"/>
              </a:rPr>
              <a:t>banco de dados</a:t>
            </a:r>
            <a:r>
              <a:rPr b="0" i="0" lang="pt-BR" sz="1800" u="none" cap="none" strike="noStrike">
                <a:solidFill>
                  <a:srgbClr val="000000"/>
                </a:solidFill>
                <a:latin typeface="Arial"/>
                <a:ea typeface="Arial"/>
                <a:cs typeface="Arial"/>
                <a:sym typeface="Arial"/>
              </a:rPr>
              <a:t>, bem como  agrupar em uma mesma </a:t>
            </a:r>
            <a:r>
              <a:rPr b="1" i="0" lang="pt-BR" sz="1800" u="none" cap="none" strike="noStrike">
                <a:solidFill>
                  <a:srgbClr val="000000"/>
                </a:solidFill>
                <a:latin typeface="Arial"/>
                <a:ea typeface="Arial"/>
                <a:cs typeface="Arial"/>
                <a:sym typeface="Arial"/>
              </a:rPr>
              <a:t>camada </a:t>
            </a:r>
            <a:r>
              <a:rPr b="0" i="0" lang="pt-BR" sz="1800" u="none" cap="none" strike="noStrike">
                <a:solidFill>
                  <a:srgbClr val="000000"/>
                </a:solidFill>
                <a:latin typeface="Arial"/>
                <a:ea typeface="Arial"/>
                <a:cs typeface="Arial"/>
                <a:sym typeface="Arial"/>
              </a:rPr>
              <a:t>objetos de um mesmo tipo,  permitindo que se faça uma </a:t>
            </a:r>
            <a:r>
              <a:rPr b="1" i="0" lang="pt-BR" sz="1800" u="none" cap="none" strike="noStrike">
                <a:solidFill>
                  <a:srgbClr val="000000"/>
                </a:solidFill>
                <a:latin typeface="Arial"/>
                <a:ea typeface="Arial"/>
                <a:cs typeface="Arial"/>
                <a:sym typeface="Arial"/>
              </a:rPr>
              <a:t>análise geográfica </a:t>
            </a:r>
            <a:r>
              <a:rPr b="0" i="0" lang="pt-BR" sz="1800" u="none" cap="none" strike="noStrike">
                <a:solidFill>
                  <a:srgbClr val="000000"/>
                </a:solidFill>
                <a:latin typeface="Arial"/>
                <a:ea typeface="Arial"/>
                <a:cs typeface="Arial"/>
                <a:sym typeface="Arial"/>
              </a:rPr>
              <a:t>ao se observar a disposição espacial dos diferentes objetos, presentes nos diferentes planos de informação de cada mapa (</a:t>
            </a:r>
            <a:r>
              <a:rPr b="1" i="0" lang="pt-BR" sz="1800" u="none" cap="none" strike="noStrike">
                <a:solidFill>
                  <a:srgbClr val="000000"/>
                </a:solidFill>
                <a:latin typeface="Arial"/>
                <a:ea typeface="Arial"/>
                <a:cs typeface="Arial"/>
                <a:sym typeface="Arial"/>
              </a:rPr>
              <a:t>Corregedoria Nacional de Justiça, Recomendação Nº 14 de 02/07/2014, SREI Parte 5 D4 - Alternativas para organização do SIG</a:t>
            </a:r>
            <a:r>
              <a:rPr b="0" i="0" lang="pt-BR"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Na </a:t>
            </a:r>
            <a:r>
              <a:rPr b="0" i="1" lang="pt-BR" sz="1800" u="none" cap="none" strike="noStrike">
                <a:solidFill>
                  <a:srgbClr val="000000"/>
                </a:solidFill>
                <a:latin typeface="Arial"/>
                <a:ea typeface="Arial"/>
                <a:cs typeface="Arial"/>
                <a:sym typeface="Arial"/>
              </a:rPr>
              <a:t>intranet</a:t>
            </a:r>
            <a:r>
              <a:rPr b="0" i="0" lang="pt-BR" sz="1800" u="none" cap="none" strike="noStrike">
                <a:solidFill>
                  <a:srgbClr val="000000"/>
                </a:solidFill>
                <a:latin typeface="Arial"/>
                <a:ea typeface="Arial"/>
                <a:cs typeface="Arial"/>
                <a:sym typeface="Arial"/>
              </a:rPr>
              <a:t>, o Oficial ou o </a:t>
            </a:r>
            <a:r>
              <a:rPr b="1" i="0" lang="pt-BR" sz="1800" u="none" cap="none" strike="noStrike">
                <a:solidFill>
                  <a:srgbClr val="000000"/>
                </a:solidFill>
                <a:latin typeface="Arial"/>
                <a:ea typeface="Arial"/>
                <a:cs typeface="Arial"/>
                <a:sym typeface="Arial"/>
              </a:rPr>
              <a:t>profissional competente pode enviar o memorial descritivo</a:t>
            </a:r>
            <a:r>
              <a:rPr b="0" i="0" lang="pt-BR" sz="1800" u="none" cap="none" strike="noStrike">
                <a:solidFill>
                  <a:srgbClr val="000000"/>
                </a:solidFill>
                <a:latin typeface="Arial"/>
                <a:ea typeface="Arial"/>
                <a:cs typeface="Arial"/>
                <a:sym typeface="Arial"/>
              </a:rPr>
              <a:t>, que passa a integrar o repositório eletrônico do respectivo registro de imóveis. Agregando-se à qualificação registral a informação geográfica, o Oficial controla a publicidade das informações georreferenciadas em três níveis: serventia, para qualificação registral e estudos; intranet, disponível aos demais oficiais; ou público, após o registro, para visualização por todos os cidadãos. </a:t>
            </a:r>
            <a:endParaRPr b="0" i="0" sz="1800" u="none" cap="none" strike="noStrike">
              <a:solidFill>
                <a:srgbClr val="000000"/>
              </a:solidFill>
              <a:latin typeface="Arial"/>
              <a:ea typeface="Arial"/>
              <a:cs typeface="Arial"/>
              <a:sym typeface="Arial"/>
            </a:endParaRPr>
          </a:p>
        </p:txBody>
      </p:sp>
      <p:pic>
        <p:nvPicPr>
          <p:cNvPr id="269" name="Google Shape;269;p10"/>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270" name="Google Shape;270;p10"/>
          <p:cNvPicPr preferRelativeResize="0"/>
          <p:nvPr/>
        </p:nvPicPr>
        <p:blipFill rotWithShape="1">
          <a:blip r:embed="rId6">
            <a:alphaModFix/>
          </a:blip>
          <a:srcRect b="0" l="0" r="0" t="0"/>
          <a:stretch/>
        </p:blipFill>
        <p:spPr>
          <a:xfrm>
            <a:off x="7920000" y="4880880"/>
            <a:ext cx="3676680" cy="1418760"/>
          </a:xfrm>
          <a:prstGeom prst="rect">
            <a:avLst/>
          </a:prstGeom>
          <a:noFill/>
          <a:ln>
            <a:noFill/>
          </a:ln>
        </p:spPr>
      </p:pic>
      <p:pic>
        <p:nvPicPr>
          <p:cNvPr id="271" name="Google Shape;271;p10"/>
          <p:cNvPicPr preferRelativeResize="0"/>
          <p:nvPr/>
        </p:nvPicPr>
        <p:blipFill rotWithShape="1">
          <a:blip r:embed="rId7">
            <a:alphaModFix/>
          </a:blip>
          <a:srcRect b="0" l="0" r="0" t="0"/>
          <a:stretch/>
        </p:blipFill>
        <p:spPr>
          <a:xfrm>
            <a:off x="3960000" y="4880880"/>
            <a:ext cx="1904760" cy="1533240"/>
          </a:xfrm>
          <a:prstGeom prst="rect">
            <a:avLst/>
          </a:prstGeom>
          <a:noFill/>
          <a:ln>
            <a:noFill/>
          </a:ln>
        </p:spPr>
      </p:pic>
      <p:pic>
        <p:nvPicPr>
          <p:cNvPr id="272" name="Google Shape;272;p10"/>
          <p:cNvPicPr preferRelativeResize="0"/>
          <p:nvPr/>
        </p:nvPicPr>
        <p:blipFill rotWithShape="1">
          <a:blip r:embed="rId8">
            <a:alphaModFix/>
          </a:blip>
          <a:srcRect b="0" l="0" r="0" t="0"/>
          <a:stretch/>
        </p:blipFill>
        <p:spPr>
          <a:xfrm>
            <a:off x="5864760" y="5023800"/>
            <a:ext cx="1780920" cy="1390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g28be45a65c2_0_141"/>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8" name="Google Shape;278;g28be45a65c2_0_141"/>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79" name="Google Shape;279;g28be45a65c2_0_141"/>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976"/>
              <a:buFont typeface="Arial"/>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p:txBody>
      </p:sp>
      <p:sp>
        <p:nvSpPr>
          <p:cNvPr id="280" name="Google Shape;280;g28be45a65c2_0_141"/>
          <p:cNvSpPr/>
          <p:nvPr/>
        </p:nvSpPr>
        <p:spPr>
          <a:xfrm>
            <a:off x="347760" y="1743480"/>
            <a:ext cx="2885400" cy="912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335A6D"/>
                </a:solidFill>
                <a:latin typeface="Arial Black"/>
                <a:ea typeface="Arial Black"/>
                <a:cs typeface="Arial Black"/>
                <a:sym typeface="Arial Black"/>
              </a:rPr>
              <a:t>Sistema de Informações Geográficas (SIG-RI)</a:t>
            </a:r>
            <a:endParaRPr b="0" i="0" sz="1800" u="none" cap="none" strike="noStrike">
              <a:solidFill>
                <a:srgbClr val="000000"/>
              </a:solidFill>
              <a:latin typeface="Arial"/>
              <a:ea typeface="Arial"/>
              <a:cs typeface="Arial"/>
              <a:sym typeface="Arial"/>
            </a:endParaRPr>
          </a:p>
        </p:txBody>
      </p:sp>
      <p:pic>
        <p:nvPicPr>
          <p:cNvPr id="281" name="Google Shape;281;g28be45a65c2_0_141"/>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282" name="Google Shape;282;g28be45a65c2_0_141"/>
          <p:cNvPicPr preferRelativeResize="0"/>
          <p:nvPr/>
        </p:nvPicPr>
        <p:blipFill rotWithShape="1">
          <a:blip r:embed="rId6">
            <a:alphaModFix/>
          </a:blip>
          <a:srcRect b="0" l="0" r="0" t="0"/>
          <a:stretch/>
        </p:blipFill>
        <p:spPr>
          <a:xfrm>
            <a:off x="5598215" y="1071500"/>
            <a:ext cx="4514850" cy="4438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2023-08-24T17:53:21Z</dcterms:created>
  <dc:creator>REBECA  ZOCRATTO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6</vt:i4>
  </property>
</Properties>
</file>