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60" r:id="rId7"/>
    <p:sldId id="262" r:id="rId8"/>
    <p:sldId id="284" r:id="rId9"/>
    <p:sldId id="263" r:id="rId10"/>
    <p:sldId id="264" r:id="rId11"/>
    <p:sldId id="265" r:id="rId12"/>
    <p:sldId id="285" r:id="rId13"/>
    <p:sldId id="266" r:id="rId14"/>
    <p:sldId id="269" r:id="rId15"/>
    <p:sldId id="268" r:id="rId16"/>
    <p:sldId id="286" r:id="rId17"/>
    <p:sldId id="267" r:id="rId18"/>
    <p:sldId id="270" r:id="rId19"/>
    <p:sldId id="273" r:id="rId20"/>
    <p:sldId id="272" r:id="rId21"/>
    <p:sldId id="271" r:id="rId22"/>
    <p:sldId id="276" r:id="rId23"/>
    <p:sldId id="288" r:id="rId24"/>
    <p:sldId id="275" r:id="rId25"/>
    <p:sldId id="274" r:id="rId26"/>
    <p:sldId id="279" r:id="rId27"/>
    <p:sldId id="278" r:id="rId28"/>
    <p:sldId id="277" r:id="rId29"/>
    <p:sldId id="287" r:id="rId30"/>
    <p:sldId id="283" r:id="rId31"/>
    <p:sldId id="261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/>
    <p:restoredTop sz="96327"/>
  </p:normalViewPr>
  <p:slideViewPr>
    <p:cSldViewPr snapToGrid="0">
      <p:cViewPr varScale="1">
        <p:scale>
          <a:sx n="89" d="100"/>
          <a:sy n="89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417FF-3038-BEE5-1257-69B46C496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D9B2F-4D6B-FDD7-1D23-0CF41E40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47461-1B25-428A-9C05-E5359918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5E5D7E-498E-9D2C-9C10-0B0EAB98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192DE-0DB0-2828-2E63-FEAE09C9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0181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BA2BA-92B6-78EE-500A-54360399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7FE5B9-B18E-D597-C14E-82A4A14F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A3588-029E-BA38-5742-82D6F238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7FCCB8-4A40-D6F5-2B9A-9F43EDA7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DEB113-D9F1-4F70-D89F-17F9775C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624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C65DE8-F230-D0AD-0DD3-7FA3272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D70169-8052-6B62-638C-0AA2E95F2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95F3C-C9E3-69CA-5C36-AB82188D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F29451-6917-1E5B-0147-BBC1F9B0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F36318-F6EE-343C-D901-6CD5FE91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3931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3C39-C73D-B6D1-ACBB-F0DD93A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44300-E902-90A1-49E7-68E93759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D22D3-A993-58D6-D382-C5A222A0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72E7C2-2208-D49B-8CF6-D4BA8F93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DED84-0BB4-BD94-0A61-36DA666D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712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338CF-FFD9-60BC-5548-334AF51F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D9B4C-BDFE-E47B-4C7C-18BB6325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7282DC-D007-7F68-BF1F-24B1CF3C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78F15-5588-C260-5D10-53DEBF0A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C145C-67EE-A10B-775D-356E2B65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9749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BC7DD-E095-59DF-50E6-1D3DF534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ABA195-EDF7-24B1-1B76-FAF2D2FAB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ECFE62-D895-FBCB-C678-CE6D7A9E6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613068-FF7F-136F-D4DB-B7D2E52F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50407D-C6D1-936A-456F-703A26F5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EA843C-6745-D99C-84B8-39E96416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16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9EEDC-F75D-EFE5-7C29-DB525C28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78AF4-1E54-7E94-7293-87C9CFD1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E86787-A44E-503E-DA58-911412B72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FF4936-2BC5-B1ED-3CE8-25939B163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709655-671B-32A5-EC33-DF64F704F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3DE07B-C546-4F9B-566B-4B1CE6BB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80F14C-FBCA-D609-D6AA-4C6146EA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A4AA23-87EA-E7A8-AC95-C3111A88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1390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95D52-4383-2E07-4C7A-EAE6FAEF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8FDB2C-C411-F2D5-AAF4-A25ACFFE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BDC119-50CD-FF24-B54B-2EF1B3B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9B860D-61AD-21E3-93B2-5580CC7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660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AC55A-8C19-C778-DB0E-2D193F20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F9642E-91B1-3762-8425-2A160EC0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30D9F3-D874-7446-0FA8-38B7AE2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122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75DE-942B-19E4-853E-3731AF7E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C857A0-A851-5DE1-9495-74B23D3D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3F8A44-F4B1-BEC4-B765-41618B18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C9E3A6-3124-FE81-77EA-A59C142C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BD0D0C-71BF-56A5-F8BA-3CAF849F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CF3457-7058-ADFD-052C-16177EAA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717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6E7D6-71D8-DD10-5F28-27C4108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558573-E4D7-8461-8FBD-5A149BFA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C53C76-5F53-32B6-ED69-E3181F96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9FAFDD-8E78-D8BD-E7FA-3B8CE631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AB85BC-D902-4B48-C978-2C7AE01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C3801A-E144-A288-2F89-E05B7EF7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69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2A6943-A87C-A805-A6DB-44F56669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B730FC-6B33-A889-AAF2-91881CED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250C56-C09F-885A-370D-CE09500AB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38F5-E3EF-B148-AD07-DA27440286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1F060-2B5C-1B1E-35F4-4F4150889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1C3984-5901-9B76-C6FE-E2E02A9DB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6D94091-F51E-3A08-EBEC-B8A7E8152F94}"/>
              </a:ext>
            </a:extLst>
          </p:cNvPr>
          <p:cNvSpPr/>
          <p:nvPr/>
        </p:nvSpPr>
        <p:spPr>
          <a:xfrm>
            <a:off x="0" y="2153542"/>
            <a:ext cx="7570381" cy="2078215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AF6B32-742B-FF04-628B-DBC5C85C14D0}"/>
              </a:ext>
            </a:extLst>
          </p:cNvPr>
          <p:cNvSpPr txBox="1"/>
          <p:nvPr/>
        </p:nvSpPr>
        <p:spPr>
          <a:xfrm>
            <a:off x="244549" y="2294416"/>
            <a:ext cx="7198242" cy="163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REGISTRO DE IMÓVEIS NO BRASIL E NOS ESTADOS UNIDOS: </a:t>
            </a:r>
          </a:p>
          <a:p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Estudo comparado sobre a segurança, a eficiência e o custo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23D6BD4-34B9-17E2-0930-35840383917F}"/>
              </a:ext>
            </a:extLst>
          </p:cNvPr>
          <p:cNvSpPr txBox="1">
            <a:spLocks/>
          </p:cNvSpPr>
          <p:nvPr/>
        </p:nvSpPr>
        <p:spPr>
          <a:xfrm>
            <a:off x="116958" y="4372631"/>
            <a:ext cx="5049077" cy="48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Bianca Castellar de Faria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1º Registro de Imóveis de Joinville - SC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185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41AE22D-4FBA-8AD2-D5E5-6A312473B006}"/>
              </a:ext>
            </a:extLst>
          </p:cNvPr>
          <p:cNvSpPr txBox="1"/>
          <p:nvPr/>
        </p:nvSpPr>
        <p:spPr>
          <a:xfrm>
            <a:off x="835446" y="2688125"/>
            <a:ext cx="992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endParaRPr lang="pt-B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9C743C-4D87-1B86-5D01-4ED1A0AD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3B7C618-169C-63D9-1B38-C8BB70A9456B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8853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960C1F-6B68-2DED-DE8E-68B326AAD801}"/>
              </a:ext>
            </a:extLst>
          </p:cNvPr>
          <p:cNvSpPr txBox="1"/>
          <p:nvPr/>
        </p:nvSpPr>
        <p:spPr>
          <a:xfrm>
            <a:off x="1132901" y="343325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1F6118-1212-3E47-D38D-93D396F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76" y="1209910"/>
            <a:ext cx="9624848" cy="43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34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2E1883-DB3E-0D8D-9A08-52F902A6949E}"/>
              </a:ext>
            </a:extLst>
          </p:cNvPr>
          <p:cNvSpPr txBox="1"/>
          <p:nvPr/>
        </p:nvSpPr>
        <p:spPr>
          <a:xfrm>
            <a:off x="1132901" y="279530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1DD605-91BE-9F55-3F73-9188556F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889" y="938863"/>
            <a:ext cx="6094221" cy="49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099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41AAF3-3A9D-78C1-EF01-3447C42B79B1}"/>
              </a:ext>
            </a:extLst>
          </p:cNvPr>
          <p:cNvSpPr txBox="1"/>
          <p:nvPr/>
        </p:nvSpPr>
        <p:spPr>
          <a:xfrm>
            <a:off x="1207329" y="279530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7579AD-8665-5899-612B-D3065C284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04" y="938863"/>
            <a:ext cx="5957047" cy="49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89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41AE22D-4FBA-8AD2-D5E5-6A312473B006}"/>
              </a:ext>
            </a:extLst>
          </p:cNvPr>
          <p:cNvSpPr txBox="1"/>
          <p:nvPr/>
        </p:nvSpPr>
        <p:spPr>
          <a:xfrm>
            <a:off x="835446" y="2688125"/>
            <a:ext cx="992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endParaRPr lang="pt-B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C0E441-E00D-71DA-07D5-57835C430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416CBE1-D299-0827-9A73-285DD41FB813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77954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F190AE-33BA-3000-2BE8-9CBB0614E6A6}"/>
              </a:ext>
            </a:extLst>
          </p:cNvPr>
          <p:cNvSpPr txBox="1"/>
          <p:nvPr/>
        </p:nvSpPr>
        <p:spPr>
          <a:xfrm>
            <a:off x="1132901" y="301150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621FE1-7264-C257-677C-D450A7225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639" y="981393"/>
            <a:ext cx="8764721" cy="48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060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27F3BC7-32C5-D83F-DBD9-3CB0F6452DCB}"/>
              </a:ext>
            </a:extLst>
          </p:cNvPr>
          <p:cNvSpPr txBox="1"/>
          <p:nvPr/>
        </p:nvSpPr>
        <p:spPr>
          <a:xfrm>
            <a:off x="1132901" y="301151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E2E243-0CF5-642B-27C8-5D739115D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31" y="983830"/>
            <a:ext cx="8754137" cy="47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96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B4A66F-28DF-ECB0-A623-958E78475AF6}"/>
              </a:ext>
            </a:extLst>
          </p:cNvPr>
          <p:cNvSpPr txBox="1"/>
          <p:nvPr/>
        </p:nvSpPr>
        <p:spPr>
          <a:xfrm>
            <a:off x="1132901" y="343681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AF2BB6-68AF-293B-FF87-EFFDCE30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56" y="1034813"/>
            <a:ext cx="8802288" cy="44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53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8243B7-E345-807B-94E9-645EDE5A11E0}"/>
              </a:ext>
            </a:extLst>
          </p:cNvPr>
          <p:cNvSpPr txBox="1"/>
          <p:nvPr/>
        </p:nvSpPr>
        <p:spPr>
          <a:xfrm>
            <a:off x="1132901" y="290518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07271B-F1B6-1DD9-F50D-BDDE1BCF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47" y="996502"/>
            <a:ext cx="8812887" cy="48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602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02A638-844F-F9EF-6300-10BEC20653DD}"/>
              </a:ext>
            </a:extLst>
          </p:cNvPr>
          <p:cNvSpPr txBox="1"/>
          <p:nvPr/>
        </p:nvSpPr>
        <p:spPr>
          <a:xfrm>
            <a:off x="1217963" y="247988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F866AA-9510-AD97-1FDC-EA93D2074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73" y="841473"/>
            <a:ext cx="7298647" cy="52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744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FBDC48-140D-19B6-AD33-2E44CF00F6AD}"/>
              </a:ext>
            </a:extLst>
          </p:cNvPr>
          <p:cNvSpPr txBox="1"/>
          <p:nvPr/>
        </p:nvSpPr>
        <p:spPr>
          <a:xfrm>
            <a:off x="347797" y="1743404"/>
            <a:ext cx="2885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335A6D"/>
                </a:solidFill>
                <a:latin typeface="Arial Black" panose="020B0A04020102020204" pitchFamily="34" charset="0"/>
              </a:rPr>
              <a:t>Subtítulo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52C4C8-D126-604C-80AF-278EC58C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349" y="3217556"/>
            <a:ext cx="5351651" cy="36404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E9F361-77E5-E8FA-6D35-0E0D3B27D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928257" cy="54080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288E81F-E0D7-6E36-FC2B-E5FFFB9E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791" y="1922180"/>
            <a:ext cx="5837721" cy="33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873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474406-7530-1E18-8E02-6176BA88DDD7}"/>
              </a:ext>
            </a:extLst>
          </p:cNvPr>
          <p:cNvSpPr txBox="1"/>
          <p:nvPr/>
        </p:nvSpPr>
        <p:spPr>
          <a:xfrm>
            <a:off x="4135205" y="1255932"/>
            <a:ext cx="69238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</a:t>
            </a:r>
            <a:r>
              <a:rPr lang="pt-BR" sz="23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 </a:t>
            </a:r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C3E184-2F14-3291-78C1-9DB6840A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68" y="2004173"/>
            <a:ext cx="6814347" cy="376882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8FED45-BF11-61A7-A097-73D9AB0F9998}"/>
              </a:ext>
            </a:extLst>
          </p:cNvPr>
          <p:cNvSpPr txBox="1"/>
          <p:nvPr/>
        </p:nvSpPr>
        <p:spPr>
          <a:xfrm>
            <a:off x="7219665" y="2278250"/>
            <a:ext cx="48449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1 – Iniciando um negócio </a:t>
            </a:r>
          </a:p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2 – Lidando com licenças de construção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3 – Obtendo eletricidade</a:t>
            </a:r>
          </a:p>
          <a:p>
            <a:pPr algn="l"/>
            <a:r>
              <a:rPr lang="pt-BR" sz="2000" b="1" i="0" u="none" strike="noStrike" baseline="0" dirty="0">
                <a:solidFill>
                  <a:srgbClr val="7030A0"/>
                </a:solidFill>
                <a:latin typeface="Helvetica" panose="020B0604020202020204" pitchFamily="34" charset="0"/>
              </a:rPr>
              <a:t>4 – Registro de propriedade</a:t>
            </a:r>
          </a:p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5 – Obtenção de crédito</a:t>
            </a:r>
          </a:p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6 – Proteção a investidores minoritários</a:t>
            </a:r>
          </a:p>
          <a:p>
            <a:pPr algn="l"/>
            <a:r>
              <a:rPr lang="pt-BR" sz="2000" dirty="0">
                <a:solidFill>
                  <a:srgbClr val="0070C0"/>
                </a:solidFill>
                <a:latin typeface="Helvetica" panose="020B0604020202020204" pitchFamily="34" charset="0"/>
              </a:rPr>
              <a:t>7</a:t>
            </a:r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 – Pagamento de tributos</a:t>
            </a:r>
          </a:p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8 – Importação e exportação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9 – Execução de contratos</a:t>
            </a:r>
          </a:p>
          <a:p>
            <a:pPr algn="l"/>
            <a:r>
              <a:rPr lang="pt-BR" sz="2000" b="0" i="0" u="none" strike="noStrike" baseline="0" dirty="0">
                <a:solidFill>
                  <a:srgbClr val="0070C0"/>
                </a:solidFill>
                <a:latin typeface="Helvetica" panose="020B0604020202020204" pitchFamily="34" charset="0"/>
              </a:rPr>
              <a:t>10 – Resolução de insolvência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E6BDD7-1D33-82A1-19D2-143FC2C03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6B07FD3-E6E6-2A85-2747-F2871AC07C5C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9976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474406-7530-1E18-8E02-6176BA88DDD7}"/>
              </a:ext>
            </a:extLst>
          </p:cNvPr>
          <p:cNvSpPr txBox="1"/>
          <p:nvPr/>
        </p:nvSpPr>
        <p:spPr>
          <a:xfrm>
            <a:off x="1132901" y="1255932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NO RELATORIO </a:t>
            </a:r>
            <a:r>
              <a:rPr lang="pt-BR" sz="23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 </a:t>
            </a:r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C0F5E2-1671-6C3E-A793-7ABDA2EF2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37" y="2129720"/>
            <a:ext cx="5125898" cy="25470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F9D64BA-D1EB-7087-E648-3ABE8D191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767" y="2129720"/>
            <a:ext cx="5488439" cy="25470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DEB6DDB-9855-B367-0B60-9D45EFA16C83}"/>
              </a:ext>
            </a:extLst>
          </p:cNvPr>
          <p:cNvSpPr txBox="1"/>
          <p:nvPr/>
        </p:nvSpPr>
        <p:spPr>
          <a:xfrm>
            <a:off x="1405717" y="4858603"/>
            <a:ext cx="3753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EUA: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Geral – 6ª posição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Registro de Propriedade - 39ª posição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912F73-6FEF-F249-8CA8-18A7224ACE7B}"/>
              </a:ext>
            </a:extLst>
          </p:cNvPr>
          <p:cNvSpPr txBox="1"/>
          <p:nvPr/>
        </p:nvSpPr>
        <p:spPr>
          <a:xfrm>
            <a:off x="7106361" y="4858603"/>
            <a:ext cx="396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BR: </a:t>
            </a:r>
          </a:p>
          <a:p>
            <a:pPr algn="ctr"/>
            <a:r>
              <a:rPr lang="pt-BR" b="1" dirty="0">
                <a:solidFill>
                  <a:srgbClr val="00B050"/>
                </a:solidFill>
              </a:rPr>
              <a:t>Geral – 124ª posição</a:t>
            </a:r>
          </a:p>
          <a:p>
            <a:pPr algn="ctr"/>
            <a:r>
              <a:rPr lang="pt-BR" b="1" dirty="0">
                <a:solidFill>
                  <a:srgbClr val="00B050"/>
                </a:solidFill>
              </a:rPr>
              <a:t>Registro de Propriedade - 133ª posição</a:t>
            </a:r>
          </a:p>
        </p:txBody>
      </p:sp>
    </p:spTree>
    <p:extLst>
      <p:ext uri="{BB962C8B-B14F-4D97-AF65-F5344CB8AC3E}">
        <p14:creationId xmlns:p14="http://schemas.microsoft.com/office/powerpoint/2010/main" val="282267621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6503A3-4E12-2F83-4DB9-4FC49DE08A7F}"/>
              </a:ext>
            </a:extLst>
          </p:cNvPr>
          <p:cNvSpPr txBox="1"/>
          <p:nvPr/>
        </p:nvSpPr>
        <p:spPr>
          <a:xfrm>
            <a:off x="1005310" y="803281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</a:t>
            </a:r>
            <a:r>
              <a:rPr lang="pt-BR" sz="23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</a:t>
            </a:r>
            <a:endParaRPr lang="pt-BR" sz="23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51974A-8890-321D-F491-2D9C7F246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00" y="1590643"/>
            <a:ext cx="4753548" cy="33873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976950-DE84-1CAD-8C9D-7CFAF8DF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513" y="1590644"/>
            <a:ext cx="5980968" cy="33873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9A0C7D5-0920-7948-EA51-A612E4BECD47}"/>
              </a:ext>
            </a:extLst>
          </p:cNvPr>
          <p:cNvSpPr txBox="1"/>
          <p:nvPr/>
        </p:nvSpPr>
        <p:spPr>
          <a:xfrm>
            <a:off x="2081956" y="5078924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SP: 0,6%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2AEED9-B4E9-A12E-EAAD-88AFC2D2AB70}"/>
              </a:ext>
            </a:extLst>
          </p:cNvPr>
          <p:cNvSpPr txBox="1"/>
          <p:nvPr/>
        </p:nvSpPr>
        <p:spPr>
          <a:xfrm>
            <a:off x="8004545" y="5078924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RJ: 0,5%</a:t>
            </a:r>
          </a:p>
        </p:txBody>
      </p:sp>
    </p:spTree>
    <p:extLst>
      <p:ext uri="{BB962C8B-B14F-4D97-AF65-F5344CB8AC3E}">
        <p14:creationId xmlns:p14="http://schemas.microsoft.com/office/powerpoint/2010/main" val="61707765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FCED79-B1A5-1717-4E91-6B0FA44A7FE7}"/>
              </a:ext>
            </a:extLst>
          </p:cNvPr>
          <p:cNvSpPr txBox="1"/>
          <p:nvPr/>
        </p:nvSpPr>
        <p:spPr>
          <a:xfrm>
            <a:off x="1366818" y="723460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</a:t>
            </a:r>
            <a:r>
              <a:rPr lang="pt-BR" sz="23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</a:t>
            </a:r>
            <a:endParaRPr lang="pt-BR" sz="23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E4BDAF-2D34-62EC-4DD4-D4CD1D47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9" y="1513049"/>
            <a:ext cx="6464317" cy="24088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BDE34B-66FF-DFAB-0CAF-A8A10D56C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780" y="1513049"/>
            <a:ext cx="4864977" cy="24088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A6339C-6FB1-22D7-BA91-F233E08BCE2C}"/>
              </a:ext>
            </a:extLst>
          </p:cNvPr>
          <p:cNvSpPr txBox="1"/>
          <p:nvPr/>
        </p:nvSpPr>
        <p:spPr>
          <a:xfrm>
            <a:off x="2542700" y="4007820"/>
            <a:ext cx="273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NY: 0,375%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0FDD78-41DF-ADB8-1FCA-E311FC4B2582}"/>
              </a:ext>
            </a:extLst>
          </p:cNvPr>
          <p:cNvSpPr txBox="1"/>
          <p:nvPr/>
        </p:nvSpPr>
        <p:spPr>
          <a:xfrm>
            <a:off x="8324268" y="4007819"/>
            <a:ext cx="273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LA: 0,32%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60BE2E-9020-2AA2-1EF2-771EFA55C4FC}"/>
              </a:ext>
            </a:extLst>
          </p:cNvPr>
          <p:cNvSpPr txBox="1"/>
          <p:nvPr/>
        </p:nvSpPr>
        <p:spPr>
          <a:xfrm>
            <a:off x="1785221" y="4806342"/>
            <a:ext cx="983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Contratação de advogado?</a:t>
            </a:r>
          </a:p>
        </p:txBody>
      </p:sp>
    </p:spTree>
    <p:extLst>
      <p:ext uri="{BB962C8B-B14F-4D97-AF65-F5344CB8AC3E}">
        <p14:creationId xmlns:p14="http://schemas.microsoft.com/office/powerpoint/2010/main" val="3652295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00719EF-0656-A52A-27B8-D0688C81BEAE}"/>
              </a:ext>
            </a:extLst>
          </p:cNvPr>
          <p:cNvSpPr/>
          <p:nvPr/>
        </p:nvSpPr>
        <p:spPr>
          <a:xfrm>
            <a:off x="2225409" y="2619686"/>
            <a:ext cx="77668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com “porta aberta”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036EB7-011D-8A6D-F0D2-44C5A64FE1D2}"/>
              </a:ext>
            </a:extLst>
          </p:cNvPr>
          <p:cNvSpPr txBox="1"/>
          <p:nvPr/>
        </p:nvSpPr>
        <p:spPr>
          <a:xfrm>
            <a:off x="1145755" y="1746476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INCONSISTÊNCIAS DO RELATORIO </a:t>
            </a:r>
            <a:r>
              <a:rPr lang="pt-BR" sz="23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 </a:t>
            </a:r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B04350-654C-9BBC-4F6E-58E74E1C2AE4}"/>
              </a:ext>
            </a:extLst>
          </p:cNvPr>
          <p:cNvSpPr txBox="1"/>
          <p:nvPr/>
        </p:nvSpPr>
        <p:spPr>
          <a:xfrm>
            <a:off x="2225409" y="3364485"/>
            <a:ext cx="7469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pesos e duas medidas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957BF0-E0F1-6326-0F4A-CCA433C78C39}"/>
              </a:ext>
            </a:extLst>
          </p:cNvPr>
          <p:cNvSpPr txBox="1"/>
          <p:nvPr/>
        </p:nvSpPr>
        <p:spPr>
          <a:xfrm>
            <a:off x="2225409" y="4188195"/>
            <a:ext cx="7781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Omissão de procedimentos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C84336-0D92-0EAE-A00D-7373144CAA2F}"/>
              </a:ext>
            </a:extLst>
          </p:cNvPr>
          <p:cNvSpPr txBox="1"/>
          <p:nvPr/>
        </p:nvSpPr>
        <p:spPr>
          <a:xfrm>
            <a:off x="2225409" y="4993370"/>
            <a:ext cx="7781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de procedimentos desnecessários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6F3627A-7A46-79D5-6B4C-5F0675BD8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2046156-81C8-9013-A99C-A775C6E77438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091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21BA596-32E1-E0F9-2EC8-0C5A8D6198F3}"/>
              </a:ext>
            </a:extLst>
          </p:cNvPr>
          <p:cNvSpPr/>
          <p:nvPr/>
        </p:nvSpPr>
        <p:spPr>
          <a:xfrm>
            <a:off x="1335795" y="1578619"/>
            <a:ext cx="95204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registral imobiliário do Brasil é </a:t>
            </a:r>
          </a:p>
          <a:p>
            <a:pPr algn="ctr"/>
            <a:endParaRPr lang="pt-B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seguro</a:t>
            </a:r>
          </a:p>
          <a:p>
            <a:pPr algn="ctr"/>
            <a:endParaRPr lang="pt-B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eficiente</a:t>
            </a:r>
          </a:p>
          <a:p>
            <a:pPr algn="ctr"/>
            <a:endParaRPr lang="pt-B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barato </a:t>
            </a:r>
          </a:p>
          <a:p>
            <a:pPr algn="ctr"/>
            <a:endParaRPr lang="pt-B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 dos Estados Unidos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B1028C-575E-D33C-96FE-8B7097D07715}"/>
              </a:ext>
            </a:extLst>
          </p:cNvPr>
          <p:cNvSpPr txBox="1"/>
          <p:nvPr/>
        </p:nvSpPr>
        <p:spPr>
          <a:xfrm>
            <a:off x="1132901" y="756202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95FB1D-E064-EB55-044B-57807FBB6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D298ED7-3ACF-96AB-9CC4-18C944A6FFA6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72470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E97C34-CFB7-4265-DA6A-54C7B2146118}"/>
              </a:ext>
            </a:extLst>
          </p:cNvPr>
          <p:cNvSpPr txBox="1"/>
          <p:nvPr/>
        </p:nvSpPr>
        <p:spPr>
          <a:xfrm>
            <a:off x="570142" y="874017"/>
            <a:ext cx="101466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Proposições para o sistema registral imobiliário do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 algn="just">
              <a:buFont typeface="+mj-lt"/>
              <a:buAutoNum type="arabicPeriod"/>
            </a:pPr>
            <a:endParaRPr lang="pt-BR" sz="2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1F9CA0-53FC-3CF8-9790-7D0012440C2D}"/>
              </a:ext>
            </a:extLst>
          </p:cNvPr>
          <p:cNvSpPr txBox="1"/>
          <p:nvPr/>
        </p:nvSpPr>
        <p:spPr>
          <a:xfrm>
            <a:off x="1330092" y="1889737"/>
            <a:ext cx="98004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do princípio da concentração registral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914659-1D7D-58C8-D819-02FDF10E5A3A}"/>
              </a:ext>
            </a:extLst>
          </p:cNvPr>
          <p:cNvSpPr txBox="1"/>
          <p:nvPr/>
        </p:nvSpPr>
        <p:spPr>
          <a:xfrm>
            <a:off x="1330092" y="2863587"/>
            <a:ext cx="8487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Maior uniformidade e integração tecnológica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B35FB2-DAEE-6952-FF70-ADB830EAF0D8}"/>
              </a:ext>
            </a:extLst>
          </p:cNvPr>
          <p:cNvSpPr txBox="1"/>
          <p:nvPr/>
        </p:nvSpPr>
        <p:spPr>
          <a:xfrm>
            <a:off x="1813593" y="3896845"/>
            <a:ext cx="9013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Universalização do uso da assinatura eletrônica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F734FF-35ED-BD96-298A-73D64B65DA0C}"/>
              </a:ext>
            </a:extLst>
          </p:cNvPr>
          <p:cNvSpPr txBox="1"/>
          <p:nvPr/>
        </p:nvSpPr>
        <p:spPr>
          <a:xfrm>
            <a:off x="1330092" y="4930103"/>
            <a:ext cx="8736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Criação da Central Nacional de Gravames</a:t>
            </a:r>
            <a:endParaRPr lang="pt-BR" sz="2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8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56BAB4B-6804-382C-4BF9-9A00A33C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65" y="1888696"/>
            <a:ext cx="3331640" cy="360927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01EF5A4-115D-44E7-EC33-58E8374E3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359" y="1891423"/>
            <a:ext cx="4438650" cy="44672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1239CAA-5429-F410-76F2-3967E26FB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4684537-8FFF-7243-A40B-C13A62B0E87B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585764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759D66-09CD-9E61-3E41-C6E88A21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91" y="156726"/>
            <a:ext cx="3388243" cy="36705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5D2262-4F0A-5F47-1D7F-B2F3BEC1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503" y="3875313"/>
            <a:ext cx="2069421" cy="20613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BCB103-771F-5E23-FDA4-1B7A4D8C1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70" y="155224"/>
            <a:ext cx="3115101" cy="31151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2D55DF-1AB9-5134-2AB8-20A17085C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951" y="3318315"/>
            <a:ext cx="2617025" cy="5090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09605B2-02BE-982A-D00E-A46548366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411" y="3875313"/>
            <a:ext cx="2069421" cy="20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148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B1105C-CB59-3623-D8B8-680A3B5341E3}"/>
              </a:ext>
            </a:extLst>
          </p:cNvPr>
          <p:cNvSpPr/>
          <p:nvPr/>
        </p:nvSpPr>
        <p:spPr>
          <a:xfrm>
            <a:off x="0" y="2521574"/>
            <a:ext cx="7421525" cy="1814852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1C813EF-E7A5-7E75-F639-C8CEEE7D96EF}"/>
              </a:ext>
            </a:extLst>
          </p:cNvPr>
          <p:cNvSpPr txBox="1"/>
          <p:nvPr/>
        </p:nvSpPr>
        <p:spPr>
          <a:xfrm>
            <a:off x="192580" y="2643655"/>
            <a:ext cx="70363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 a todos os registradores imobiliários brasileiros por fortalecerem diariamente o nosso sistema!</a:t>
            </a:r>
          </a:p>
          <a:p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27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7FC4050-57FD-3899-AE5C-D958DAFADC48}"/>
              </a:ext>
            </a:extLst>
          </p:cNvPr>
          <p:cNvSpPr/>
          <p:nvPr/>
        </p:nvSpPr>
        <p:spPr>
          <a:xfrm>
            <a:off x="897875" y="2039465"/>
            <a:ext cx="103448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 concepção do sistema registral brasileiro</a:t>
            </a:r>
          </a:p>
          <a:p>
            <a:pPr algn="ctr"/>
            <a:endParaRPr lang="pt-BR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33821A-7B7C-39FB-2A5A-6BADBDA7FF12}"/>
              </a:ext>
            </a:extLst>
          </p:cNvPr>
          <p:cNvSpPr txBox="1"/>
          <p:nvPr/>
        </p:nvSpPr>
        <p:spPr>
          <a:xfrm>
            <a:off x="4693185" y="3260596"/>
            <a:ext cx="27542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Inseguro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75D6753-C25D-E443-CBE1-715C2B1EF980}"/>
              </a:ext>
            </a:extLst>
          </p:cNvPr>
          <p:cNvSpPr txBox="1"/>
          <p:nvPr/>
        </p:nvSpPr>
        <p:spPr>
          <a:xfrm>
            <a:off x="3672289" y="4147057"/>
            <a:ext cx="48474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Excessivamente burocrático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5C5C97-3546-88E1-F536-A274D7983E94}"/>
              </a:ext>
            </a:extLst>
          </p:cNvPr>
          <p:cNvSpPr txBox="1"/>
          <p:nvPr/>
        </p:nvSpPr>
        <p:spPr>
          <a:xfrm>
            <a:off x="5321146" y="5131843"/>
            <a:ext cx="1498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5069D2-29DB-BDB8-5183-8AAB226A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EC40099-8378-DA38-A5D2-ABE02F6FF927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4740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41AE22D-4FBA-8AD2-D5E5-6A312473B006}"/>
              </a:ext>
            </a:extLst>
          </p:cNvPr>
          <p:cNvSpPr txBox="1"/>
          <p:nvPr/>
        </p:nvSpPr>
        <p:spPr>
          <a:xfrm>
            <a:off x="1132901" y="1255932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Afinal...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3C254D-D4EB-5303-90DB-01A6654E58D0}"/>
              </a:ext>
            </a:extLst>
          </p:cNvPr>
          <p:cNvSpPr txBox="1"/>
          <p:nvPr/>
        </p:nvSpPr>
        <p:spPr>
          <a:xfrm>
            <a:off x="1823568" y="2645940"/>
            <a:ext cx="85448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sistema registral imobiliário que apresenta mais segurança jurídica, mais eficiência e menor custo: o brasileiro ou o norte-americano?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2A58E9-31FE-9E41-15CA-BC530E55A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3FE309E-B8A5-7922-0B1E-040B255409B2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66839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476884F-9D42-5B67-D722-8D4B37A408B2}"/>
              </a:ext>
            </a:extLst>
          </p:cNvPr>
          <p:cNvSpPr/>
          <p:nvPr/>
        </p:nvSpPr>
        <p:spPr>
          <a:xfrm>
            <a:off x="2266484" y="1925313"/>
            <a:ext cx="77668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6DA4A7-0EA1-5DC0-1731-2279AB61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360" y="4673666"/>
            <a:ext cx="1521142" cy="10860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C8B045-1B02-9694-9AEB-160C7AD06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023" y="4673666"/>
            <a:ext cx="1521141" cy="13096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A5603BD-1EC7-3735-2F34-CDABCF25740C}"/>
              </a:ext>
            </a:extLst>
          </p:cNvPr>
          <p:cNvSpPr txBox="1"/>
          <p:nvPr/>
        </p:nvSpPr>
        <p:spPr>
          <a:xfrm>
            <a:off x="2266486" y="3381790"/>
            <a:ext cx="56352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Custo: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8C8855-84E5-C8F5-4975-38CA23EF1E0E}"/>
              </a:ext>
            </a:extLst>
          </p:cNvPr>
          <p:cNvSpPr txBox="1"/>
          <p:nvPr/>
        </p:nvSpPr>
        <p:spPr>
          <a:xfrm>
            <a:off x="2266486" y="4978147"/>
            <a:ext cx="5398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Eficiência: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E69F128-891C-3BAA-2F27-1155E30C4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359" y="1651147"/>
            <a:ext cx="1521143" cy="10632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091789-0946-C151-6B41-16E2C57BB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921" y="1651147"/>
            <a:ext cx="1629292" cy="10632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05E86A7-120C-5F47-948F-563A683DD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512" y="3133090"/>
            <a:ext cx="1026979" cy="7264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B37AD69-E139-1CD3-C1E7-8A742AF5E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6086" y="3407886"/>
            <a:ext cx="1136148" cy="7561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9E18C85-A679-B635-B600-E83AE318C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535" y="3647840"/>
            <a:ext cx="995001" cy="72134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DFDCE08-507B-C6A9-81A5-D3D4235AA6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9802" y="3122834"/>
            <a:ext cx="1078259" cy="67045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78B69BB-2C9D-FA3D-D204-CCEA9B73B9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1450" y="3384325"/>
            <a:ext cx="1274179" cy="74624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E79A52B-CA42-E339-D426-ADFA09CF99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1517" y="3680076"/>
            <a:ext cx="1043779" cy="69814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92991BD-8D0A-EE6A-11AB-C8070D9CAC8B}"/>
              </a:ext>
            </a:extLst>
          </p:cNvPr>
          <p:cNvSpPr txBox="1"/>
          <p:nvPr/>
        </p:nvSpPr>
        <p:spPr>
          <a:xfrm>
            <a:off x="3151991" y="745569"/>
            <a:ext cx="79071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LEVANTAMENTO DE DADOS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80B98E-9202-7E8B-285F-0DC5DF54E7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E54FB24-5A04-E1A7-0F19-324F8E288402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1729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41AE22D-4FBA-8AD2-D5E5-6A312473B006}"/>
              </a:ext>
            </a:extLst>
          </p:cNvPr>
          <p:cNvSpPr txBox="1"/>
          <p:nvPr/>
        </p:nvSpPr>
        <p:spPr>
          <a:xfrm>
            <a:off x="835446" y="2688125"/>
            <a:ext cx="992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JURÍDICA</a:t>
            </a:r>
            <a:endParaRPr lang="pt-B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988606-4EC6-7C5B-0178-AF8E08832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C7D2D15-7982-A39B-20DD-BA32B1DBDDF0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8400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3BE46FB-4F5A-EDDB-7446-6544DE5C428D}"/>
              </a:ext>
            </a:extLst>
          </p:cNvPr>
          <p:cNvSpPr txBox="1"/>
          <p:nvPr/>
        </p:nvSpPr>
        <p:spPr>
          <a:xfrm>
            <a:off x="1132901" y="215347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JURÍDICA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A0E47F7-7521-807E-D3AB-10B44383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07" y="808973"/>
            <a:ext cx="6619185" cy="51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6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33F7F2-380E-E474-C5E9-963A5480E6EA}"/>
              </a:ext>
            </a:extLst>
          </p:cNvPr>
          <p:cNvSpPr txBox="1"/>
          <p:nvPr/>
        </p:nvSpPr>
        <p:spPr>
          <a:xfrm>
            <a:off x="1228594" y="311040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JURÍDICA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248ED4-1EF4-F70F-CE4D-4C0DAF33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36" y="1862896"/>
            <a:ext cx="9446785" cy="9256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A0696D9-D4FA-D68B-8126-7D4270F41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534" y="4557744"/>
            <a:ext cx="9446785" cy="5215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8D2B3BE-AC38-6140-7478-0895ADF59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535" y="3301143"/>
            <a:ext cx="9446785" cy="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03FE43-248D-5CAF-A7EC-6EA7208A0D44}"/>
              </a:ext>
            </a:extLst>
          </p:cNvPr>
          <p:cNvSpPr txBox="1"/>
          <p:nvPr/>
        </p:nvSpPr>
        <p:spPr>
          <a:xfrm>
            <a:off x="1132901" y="342938"/>
            <a:ext cx="992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JURÍDICA</a:t>
            </a:r>
            <a:endParaRPr lang="pt-BR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25C5B4-4E7B-72D4-3D45-B884FC84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56" y="2938083"/>
            <a:ext cx="9446785" cy="13054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A1569C9-F74F-8D28-AC20-52059561D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757" y="1820444"/>
            <a:ext cx="9446785" cy="5452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CCC720-3659-DB47-212A-DB63B7943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756" y="4815947"/>
            <a:ext cx="9434870" cy="5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3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448D5D481C74885CBF0231414BD72" ma:contentTypeVersion="17" ma:contentTypeDescription="Crie um novo documento." ma:contentTypeScope="" ma:versionID="bccb3f4d9125aefe5198cf150fe96a2d">
  <xsd:schema xmlns:xsd="http://www.w3.org/2001/XMLSchema" xmlns:xs="http://www.w3.org/2001/XMLSchema" xmlns:p="http://schemas.microsoft.com/office/2006/metadata/properties" xmlns:ns2="2805b1ce-218a-4c7e-a4f2-d1f9eec0167f" xmlns:ns3="a896c254-05de-4cc1-aa16-6565a40f7891" targetNamespace="http://schemas.microsoft.com/office/2006/metadata/properties" ma:root="true" ma:fieldsID="40a372d2d100ffad795d716c27db3867" ns2:_="" ns3:_="">
    <xsd:import namespace="2805b1ce-218a-4c7e-a4f2-d1f9eec0167f"/>
    <xsd:import namespace="a896c254-05de-4cc1-aa16-6565a40f7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1ce-218a-4c7e-a4f2-d1f9eec0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3564c95-64bc-4e64-82a7-b20e4337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254-05de-4cc1-aa16-6565a40f7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f0758-4ab1-46de-b09d-ec979f27ec2f}" ma:internalName="TaxCatchAll" ma:showField="CatchAllData" ma:web="a896c254-05de-4cc1-aa16-6565a40f7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239AD1-242C-44D0-ABAD-5EDFC1AB1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B8274-1182-4851-8F25-D660CD162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1ce-218a-4c7e-a4f2-d1f9eec0167f"/>
    <ds:schemaRef ds:uri="a896c254-05de-4cc1-aa16-6565a40f7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306</Words>
  <Application>Microsoft Office PowerPoint</Application>
  <PresentationFormat>Widescreen</PresentationFormat>
  <Paragraphs>77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 ZOCRATTO</dc:creator>
  <cp:lastModifiedBy>Bianca</cp:lastModifiedBy>
  <cp:revision>8</cp:revision>
  <dcterms:created xsi:type="dcterms:W3CDTF">2023-08-24T17:53:21Z</dcterms:created>
  <dcterms:modified xsi:type="dcterms:W3CDTF">2023-10-09T14:56:06Z</dcterms:modified>
</cp:coreProperties>
</file>