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62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1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/>
    <p:restoredTop sz="96327"/>
  </p:normalViewPr>
  <p:slideViewPr>
    <p:cSldViewPr snapToGrid="0">
      <p:cViewPr varScale="1">
        <p:scale>
          <a:sx n="112" d="100"/>
          <a:sy n="112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417FF-3038-BEE5-1257-69B46C496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2D9B2F-4D6B-FDD7-1D23-0CF41E409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147461-1B25-428A-9C05-E5359918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5E5D7E-498E-9D2C-9C10-0B0EAB98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8192DE-0DB0-2828-2E63-FEAE09C9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10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BA2BA-92B6-78EE-500A-54360399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7FE5B9-B18E-D597-C14E-82A4A14F4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7A3588-029E-BA38-5742-82D6F238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7FCCB8-4A40-D6F5-2B9A-9F43EDA7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DEB113-D9F1-4F70-D89F-17F9775C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C65DE8-F230-D0AD-0DD3-7FA3272DF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D70169-8052-6B62-638C-0AA2E95F2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595F3C-C9E3-69CA-5C36-AB82188D8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F29451-6917-1E5B-0147-BBC1F9B0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F36318-F6EE-343C-D901-6CD5FE91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3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E3C39-C73D-B6D1-ACBB-F0DD93A6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44300-E902-90A1-49E7-68E93759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5D22D3-A993-58D6-D382-C5A222A0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72E7C2-2208-D49B-8CF6-D4BA8F93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0DED84-0BB4-BD94-0A61-36DA666D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1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338CF-FFD9-60BC-5548-334AF51F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7D9B4C-BDFE-E47B-4C7C-18BB6325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7282DC-D007-7F68-BF1F-24B1CF3C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978F15-5588-C260-5D10-53DEBF0A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7C145C-67EE-A10B-775D-356E2B65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97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BC7DD-E095-59DF-50E6-1D3DF534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ABA195-EDF7-24B1-1B76-FAF2D2FAB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ECFE62-D895-FBCB-C678-CE6D7A9E6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613068-FF7F-136F-D4DB-B7D2E52F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50407D-C6D1-936A-456F-703A26F5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EA843C-6745-D99C-84B8-39E96416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9EEDC-F75D-EFE5-7C29-DB525C28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278AF4-1E54-7E94-7293-87C9CFD1D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E86787-A44E-503E-DA58-911412B72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FF4936-2BC5-B1ED-3CE8-25939B163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E709655-671B-32A5-EC33-DF64F704F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3DE07B-C546-4F9B-566B-4B1CE6BB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80F14C-FBCA-D609-D6AA-4C6146EA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DA4AA23-87EA-E7A8-AC95-C3111A88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91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95D52-4383-2E07-4C7A-EAE6FAEF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8FDB2C-C411-F2D5-AAF4-A25ACFFE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BDC119-50CD-FF24-B54B-2EF1B3B8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9B860D-61AD-21E3-93B2-5580CC7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96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6AC55A-8C19-C778-DB0E-2D193F20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F9642E-91B1-3762-8425-2A160EC0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30D9F3-D874-7446-0FA8-38B7AE25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1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175DE-942B-19E4-853E-3731AF7E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C857A0-A851-5DE1-9495-74B23D3D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3F8A44-F4B1-BEC4-B765-41618B18D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C9E3A6-3124-FE81-77EA-A59C142C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BD0D0C-71BF-56A5-F8BA-3CAF849F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CF3457-7058-ADFD-052C-16177EAA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7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6E7D6-71D8-DD10-5F28-27C41081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4558573-E4D7-8461-8FBD-5A149BFA6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C53C76-5F53-32B6-ED69-E3181F962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9FAFDD-8E78-D8BD-E7FA-3B8CE631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38F5-E3EF-B148-AD07-DA2744028625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AB85BC-D902-4B48-C978-2C7AE01C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C3801A-E144-A288-2F89-E05B7EF7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0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C2A6943-A87C-A805-A6DB-44F56669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B730FC-6B33-A889-AAF2-91881CED3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250C56-C09F-885A-370D-CE09500AB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38F5-E3EF-B148-AD07-DA2744028625}" type="datetimeFigureOut">
              <a:rPr lang="pt-BR" smtClean="0"/>
              <a:t>07/10/2023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71F060-2B5C-1B1E-35F4-4F4150889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1C3984-5901-9B76-C6FE-E2E02A9DB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43FEF-2AC6-D04F-8B60-D7C3183F9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34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CAF6B32-742B-FF04-628B-DBC5C85C14D0}"/>
              </a:ext>
            </a:extLst>
          </p:cNvPr>
          <p:cNvSpPr txBox="1"/>
          <p:nvPr/>
        </p:nvSpPr>
        <p:spPr>
          <a:xfrm>
            <a:off x="584036" y="2303315"/>
            <a:ext cx="6758459" cy="1722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3600" dirty="0">
                <a:solidFill>
                  <a:srgbClr val="34596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SISTEMAS REGISTRAIS MUNDIAIS</a:t>
            </a:r>
          </a:p>
          <a:p>
            <a:r>
              <a:rPr lang="pt-BR" sz="3200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aprender com as diferenças?</a:t>
            </a:r>
          </a:p>
        </p:txBody>
      </p:sp>
    </p:spTree>
    <p:extLst>
      <p:ext uri="{BB962C8B-B14F-4D97-AF65-F5344CB8AC3E}">
        <p14:creationId xmlns:p14="http://schemas.microsoft.com/office/powerpoint/2010/main" val="375281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1526916" y="3876272"/>
            <a:ext cx="1973942" cy="510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DISCUTIR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154619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40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4" y="862759"/>
            <a:ext cx="3036399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CONCLUSÃO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FBDC48-140D-19B6-AD33-2E44CF00F6AD}"/>
              </a:ext>
            </a:extLst>
          </p:cNvPr>
          <p:cNvSpPr txBox="1"/>
          <p:nvPr/>
        </p:nvSpPr>
        <p:spPr>
          <a:xfrm>
            <a:off x="4018690" y="2015408"/>
            <a:ext cx="41546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000" b="1" dirty="0">
                <a:solidFill>
                  <a:srgbClr val="335A6D"/>
                </a:solidFill>
                <a:latin typeface="Arial Black" panose="020B0A04020102020204" pitchFamily="34" charset="0"/>
              </a:rPr>
              <a:t>Há muito para ser feito!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B164A496-8FCE-3811-9FF9-F008D9AE8D90}"/>
              </a:ext>
            </a:extLst>
          </p:cNvPr>
          <p:cNvSpPr txBox="1">
            <a:spLocks/>
          </p:cNvSpPr>
          <p:nvPr/>
        </p:nvSpPr>
        <p:spPr>
          <a:xfrm>
            <a:off x="4384169" y="3874453"/>
            <a:ext cx="3036400" cy="514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SISTEMATIZAR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2D98EF-22F8-A3A0-C0E9-DDB999D24D54}"/>
              </a:ext>
            </a:extLst>
          </p:cNvPr>
          <p:cNvSpPr txBox="1">
            <a:spLocks/>
          </p:cNvSpPr>
          <p:nvPr/>
        </p:nvSpPr>
        <p:spPr>
          <a:xfrm>
            <a:off x="3069772" y="4834296"/>
            <a:ext cx="2158287" cy="51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DIALOGAR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CDFF162-47AF-40CB-132F-FC245BE36946}"/>
              </a:ext>
            </a:extLst>
          </p:cNvPr>
          <p:cNvSpPr txBox="1">
            <a:spLocks/>
          </p:cNvSpPr>
          <p:nvPr/>
        </p:nvSpPr>
        <p:spPr>
          <a:xfrm>
            <a:off x="8303880" y="3874453"/>
            <a:ext cx="2756006" cy="514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RECONHECER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33BEB2E-49E9-B32E-B403-CCA88C38FD56}"/>
              </a:ext>
            </a:extLst>
          </p:cNvPr>
          <p:cNvSpPr txBox="1">
            <a:spLocks/>
          </p:cNvSpPr>
          <p:nvPr/>
        </p:nvSpPr>
        <p:spPr>
          <a:xfrm>
            <a:off x="6732248" y="4834296"/>
            <a:ext cx="1934547" cy="51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EVOLUIR</a:t>
            </a:r>
          </a:p>
        </p:txBody>
      </p:sp>
    </p:spTree>
    <p:extLst>
      <p:ext uri="{BB962C8B-B14F-4D97-AF65-F5344CB8AC3E}">
        <p14:creationId xmlns:p14="http://schemas.microsoft.com/office/powerpoint/2010/main" val="21942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2" grpId="0"/>
      <p:bldP spid="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B1105C-CB59-3623-D8B8-680A3B5341E3}"/>
              </a:ext>
            </a:extLst>
          </p:cNvPr>
          <p:cNvSpPr/>
          <p:nvPr/>
        </p:nvSpPr>
        <p:spPr>
          <a:xfrm>
            <a:off x="-218661" y="2474844"/>
            <a:ext cx="5715525" cy="924339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199EA49-ED7E-0BB3-A26C-2BA96EE1D43F}"/>
              </a:ext>
            </a:extLst>
          </p:cNvPr>
          <p:cNvSpPr txBox="1">
            <a:spLocks/>
          </p:cNvSpPr>
          <p:nvPr/>
        </p:nvSpPr>
        <p:spPr>
          <a:xfrm>
            <a:off x="738809" y="3477707"/>
            <a:ext cx="5049077" cy="481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300" b="1" dirty="0">
                <a:solidFill>
                  <a:srgbClr val="335A6D"/>
                </a:solidFill>
                <a:latin typeface="Arial Black" panose="020B0A04020102020204" pitchFamily="34" charset="0"/>
              </a:rPr>
              <a:t>CAROLINE FELIZ SARRAF FERRI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CFA477-AF50-EAD6-3476-AFAEDDB7ADDE}"/>
              </a:ext>
            </a:extLst>
          </p:cNvPr>
          <p:cNvSpPr txBox="1">
            <a:spLocks/>
          </p:cNvSpPr>
          <p:nvPr/>
        </p:nvSpPr>
        <p:spPr>
          <a:xfrm>
            <a:off x="738809" y="3821124"/>
            <a:ext cx="5049076" cy="619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335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(43) 99119-0070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335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carolineferri@uol.com.br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9925634-92BF-CCB4-D0CD-EBDC2290EAFB}"/>
              </a:ext>
            </a:extLst>
          </p:cNvPr>
          <p:cNvSpPr txBox="1">
            <a:spLocks/>
          </p:cNvSpPr>
          <p:nvPr/>
        </p:nvSpPr>
        <p:spPr>
          <a:xfrm>
            <a:off x="659482" y="2650793"/>
            <a:ext cx="4876614" cy="68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>
                <a:solidFill>
                  <a:schemeClr val="bg1"/>
                </a:solidFill>
                <a:latin typeface="Arial Black" panose="020B0A04020102020204" pitchFamily="34" charset="0"/>
              </a:rPr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10952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CAF6B32-742B-FF04-628B-DBC5C85C14D0}"/>
              </a:ext>
            </a:extLst>
          </p:cNvPr>
          <p:cNvSpPr txBox="1"/>
          <p:nvPr/>
        </p:nvSpPr>
        <p:spPr>
          <a:xfrm>
            <a:off x="966175" y="2064553"/>
            <a:ext cx="3660418" cy="6225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3200" i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pt-BR" sz="3200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estudo</a:t>
            </a:r>
            <a:endParaRPr lang="pt-BR" sz="3200" dirty="0">
              <a:solidFill>
                <a:srgbClr val="34596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Gráfico de pizza&#10;&#10;Descrição gerada automaticamente com confiança média">
            <a:extLst>
              <a:ext uri="{FF2B5EF4-FFF2-40B4-BE49-F238E27FC236}">
                <a16:creationId xmlns:a16="http://schemas.microsoft.com/office/drawing/2014/main" id="{97454103-ACBE-5A44-A985-968DCD4886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023" y="2687070"/>
            <a:ext cx="1739757" cy="173975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90FB4F8-30B6-A859-D2D4-93ECF36C227C}"/>
              </a:ext>
            </a:extLst>
          </p:cNvPr>
          <p:cNvSpPr txBox="1"/>
          <p:nvPr/>
        </p:nvSpPr>
        <p:spPr>
          <a:xfrm>
            <a:off x="2462878" y="2687069"/>
            <a:ext cx="3660418" cy="1739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3600" dirty="0">
                <a:solidFill>
                  <a:srgbClr val="34596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Registro da propriedade na Espanha</a:t>
            </a:r>
          </a:p>
          <a:p>
            <a:pPr algn="ctr"/>
            <a:endParaRPr lang="pt-BR" sz="4000" dirty="0">
              <a:solidFill>
                <a:srgbClr val="34596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3118934" y="1966080"/>
            <a:ext cx="5954132" cy="85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Dupla titulação doutoral em andamento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Univali/BR e Universidade de Alicante/ES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FC5CB4-FE9E-5A6E-80ED-E4D47DD1ABBD}"/>
              </a:ext>
            </a:extLst>
          </p:cNvPr>
          <p:cNvSpPr/>
          <p:nvPr/>
        </p:nvSpPr>
        <p:spPr>
          <a:xfrm>
            <a:off x="-959888" y="889429"/>
            <a:ext cx="6217688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90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D4976C-06BB-94C8-17D5-7E34615CC193}"/>
              </a:ext>
            </a:extLst>
          </p:cNvPr>
          <p:cNvSpPr txBox="1">
            <a:spLocks/>
          </p:cNvSpPr>
          <p:nvPr/>
        </p:nvSpPr>
        <p:spPr>
          <a:xfrm>
            <a:off x="258344" y="862759"/>
            <a:ext cx="5185194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ÂMBITO DA PESQUISA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DA63DCB-14D8-959B-58BA-062149D91EA4}"/>
              </a:ext>
            </a:extLst>
          </p:cNvPr>
          <p:cNvSpPr txBox="1">
            <a:spLocks/>
          </p:cNvSpPr>
          <p:nvPr/>
        </p:nvSpPr>
        <p:spPr>
          <a:xfrm>
            <a:off x="4804873" y="3429000"/>
            <a:ext cx="5954132" cy="85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Mapear as categorias vinculadas ao registro da propriedade espanhol.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946098E-9EC1-041B-3B64-8849A41A6938}"/>
              </a:ext>
            </a:extLst>
          </p:cNvPr>
          <p:cNvSpPr txBox="1"/>
          <p:nvPr/>
        </p:nvSpPr>
        <p:spPr>
          <a:xfrm>
            <a:off x="1432996" y="4037946"/>
            <a:ext cx="3135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rgbClr val="335A6D"/>
                </a:solidFill>
                <a:latin typeface="Arial Black" panose="020B0A04020102020204" pitchFamily="34" charset="0"/>
              </a:rPr>
              <a:t>OBJETIVOS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4B0AEB5-A662-CCB2-D5CC-09A50F527944}"/>
              </a:ext>
            </a:extLst>
          </p:cNvPr>
          <p:cNvSpPr txBox="1">
            <a:spLocks/>
          </p:cNvSpPr>
          <p:nvPr/>
        </p:nvSpPr>
        <p:spPr>
          <a:xfrm>
            <a:off x="4804873" y="4506920"/>
            <a:ext cx="5954132" cy="118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Comparar com os parâmetros nacionais, com fito de estudo propositivos para maior eficácia operacional e jurídica. </a:t>
            </a:r>
          </a:p>
        </p:txBody>
      </p:sp>
    </p:spTree>
    <p:extLst>
      <p:ext uri="{BB962C8B-B14F-4D97-AF65-F5344CB8AC3E}">
        <p14:creationId xmlns:p14="http://schemas.microsoft.com/office/powerpoint/2010/main" val="16375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5910847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63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5" y="862759"/>
            <a:ext cx="2282660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B925F0F3-0F96-F775-3DD7-67EAFFC18A39}"/>
              </a:ext>
            </a:extLst>
          </p:cNvPr>
          <p:cNvSpPr txBox="1">
            <a:spLocks/>
          </p:cNvSpPr>
          <p:nvPr/>
        </p:nvSpPr>
        <p:spPr>
          <a:xfrm>
            <a:off x="8560788" y="3927575"/>
            <a:ext cx="2891871" cy="1213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Ministério da Justiça da Espanha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1303F4-57D0-FA1B-B617-F200120D705B}"/>
              </a:ext>
            </a:extLst>
          </p:cNvPr>
          <p:cNvSpPr txBox="1">
            <a:spLocks/>
          </p:cNvSpPr>
          <p:nvPr/>
        </p:nvSpPr>
        <p:spPr>
          <a:xfrm>
            <a:off x="4412335" y="3923916"/>
            <a:ext cx="3710701" cy="1221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Colégio de Registradores da Espanha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BC5A5925-844F-170D-A6BD-260E060EAAD1}"/>
              </a:ext>
            </a:extLst>
          </p:cNvPr>
          <p:cNvSpPr txBox="1">
            <a:spLocks/>
          </p:cNvSpPr>
          <p:nvPr/>
        </p:nvSpPr>
        <p:spPr>
          <a:xfrm>
            <a:off x="739342" y="3927575"/>
            <a:ext cx="3235241" cy="1213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institucionais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Alicante, Madri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Barcelona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1781763" y="2275595"/>
            <a:ext cx="3493585" cy="876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Conclusão de créditos formativos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490CEF69-3C7C-3188-7185-7514C093D861}"/>
              </a:ext>
            </a:extLst>
          </p:cNvPr>
          <p:cNvSpPr txBox="1">
            <a:spLocks/>
          </p:cNvSpPr>
          <p:nvPr/>
        </p:nvSpPr>
        <p:spPr>
          <a:xfrm>
            <a:off x="6099495" y="2275595"/>
            <a:ext cx="4310743" cy="876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Maior período de investigação concluído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0059243-8FEC-E65C-0B60-1A49FEB9BFFC}"/>
              </a:ext>
            </a:extLst>
          </p:cNvPr>
          <p:cNvSpPr txBox="1">
            <a:spLocks/>
          </p:cNvSpPr>
          <p:nvPr/>
        </p:nvSpPr>
        <p:spPr>
          <a:xfrm>
            <a:off x="258344" y="862759"/>
            <a:ext cx="5185194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FASE DA PESQUISA</a:t>
            </a:r>
          </a:p>
        </p:txBody>
      </p:sp>
    </p:spTree>
    <p:extLst>
      <p:ext uri="{BB962C8B-B14F-4D97-AF65-F5344CB8AC3E}">
        <p14:creationId xmlns:p14="http://schemas.microsoft.com/office/powerpoint/2010/main" val="32453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895852" y="1901350"/>
            <a:ext cx="6377213" cy="4067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Função pública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Habilitação em concurso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Profissionais do direito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Prestação em caráter privado – remuneração por emolumentos (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aranceles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Responsabilidade civil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Gestão do serviço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611330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52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4" y="862759"/>
            <a:ext cx="4995081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PONTO DE ENCONTRO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FBDC48-140D-19B6-AD33-2E44CF00F6AD}"/>
              </a:ext>
            </a:extLst>
          </p:cNvPr>
          <p:cNvSpPr txBox="1"/>
          <p:nvPr/>
        </p:nvSpPr>
        <p:spPr>
          <a:xfrm>
            <a:off x="1315463" y="3361466"/>
            <a:ext cx="2792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rgbClr val="335A6D"/>
                </a:solidFill>
                <a:latin typeface="Arial Black" panose="020B0A04020102020204" pitchFamily="34" charset="0"/>
              </a:rPr>
              <a:t>REGIME JURÍDICO</a:t>
            </a:r>
          </a:p>
        </p:txBody>
      </p:sp>
    </p:spTree>
    <p:extLst>
      <p:ext uri="{BB962C8B-B14F-4D97-AF65-F5344CB8AC3E}">
        <p14:creationId xmlns:p14="http://schemas.microsoft.com/office/powerpoint/2010/main" val="18621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4768676" y="2220551"/>
            <a:ext cx="5858598" cy="3454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Fólio real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Registro de direitos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Circunscrição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34596C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Diversos princípios instrumentais e substantivos, a exemplo da rogação, legalidade, prioridade, continuidade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0B333E3-CCA7-AA38-DF87-A3E30AA7D6CE}"/>
              </a:ext>
            </a:extLst>
          </p:cNvPr>
          <p:cNvSpPr/>
          <p:nvPr/>
        </p:nvSpPr>
        <p:spPr>
          <a:xfrm>
            <a:off x="-859876" y="889429"/>
            <a:ext cx="6113301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93CC0B2-5BAE-3DBD-241E-A1F848E6C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52" y="121634"/>
            <a:ext cx="1956712" cy="80435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D5BCC85-53E0-C863-E04C-F9B3896ABE50}"/>
              </a:ext>
            </a:extLst>
          </p:cNvPr>
          <p:cNvSpPr txBox="1">
            <a:spLocks/>
          </p:cNvSpPr>
          <p:nvPr/>
        </p:nvSpPr>
        <p:spPr>
          <a:xfrm>
            <a:off x="258344" y="862759"/>
            <a:ext cx="4995081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PONTO DE ENCONTRO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C62D65-801A-835F-5BEA-5B9698EC36EE}"/>
              </a:ext>
            </a:extLst>
          </p:cNvPr>
          <p:cNvSpPr txBox="1"/>
          <p:nvPr/>
        </p:nvSpPr>
        <p:spPr>
          <a:xfrm>
            <a:off x="989730" y="3347654"/>
            <a:ext cx="33871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rgbClr val="335A6D"/>
                </a:solidFill>
                <a:latin typeface="Arial Black" panose="020B0A04020102020204" pitchFamily="34" charset="0"/>
              </a:rPr>
              <a:t>SISTEMA DE REGISTRO</a:t>
            </a:r>
          </a:p>
        </p:txBody>
      </p:sp>
    </p:spTree>
    <p:extLst>
      <p:ext uri="{BB962C8B-B14F-4D97-AF65-F5344CB8AC3E}">
        <p14:creationId xmlns:p14="http://schemas.microsoft.com/office/powerpoint/2010/main" val="382392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1625447" y="2511841"/>
            <a:ext cx="3009033" cy="917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INSCRIÇÃO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Declaratória (regra)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7463876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80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4" y="862759"/>
            <a:ext cx="6345656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DIFERENÇAS SISTÊMICAS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9796A8-3D4A-F59D-FFA9-F285AABD544C}"/>
              </a:ext>
            </a:extLst>
          </p:cNvPr>
          <p:cNvSpPr txBox="1">
            <a:spLocks/>
          </p:cNvSpPr>
          <p:nvPr/>
        </p:nvSpPr>
        <p:spPr>
          <a:xfrm>
            <a:off x="5387386" y="2291364"/>
            <a:ext cx="4871632" cy="440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Publicidade – Legítimo interesse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CC5B1BC-8A2E-517E-838D-C9B312342D3B}"/>
              </a:ext>
            </a:extLst>
          </p:cNvPr>
          <p:cNvSpPr txBox="1">
            <a:spLocks/>
          </p:cNvSpPr>
          <p:nvPr/>
        </p:nvSpPr>
        <p:spPr>
          <a:xfrm>
            <a:off x="1404295" y="3486902"/>
            <a:ext cx="3451335" cy="85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Problema da (eventual)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facultatividade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259F40B6-D2E3-37DC-BD0F-4F29E053B02A}"/>
              </a:ext>
            </a:extLst>
          </p:cNvPr>
          <p:cNvSpPr txBox="1">
            <a:spLocks/>
          </p:cNvSpPr>
          <p:nvPr/>
        </p:nvSpPr>
        <p:spPr>
          <a:xfrm>
            <a:off x="5809151" y="3089730"/>
            <a:ext cx="4028102" cy="1648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segurança jurídica?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Inoponibilidade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– 32 LH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Legitimação – 38 LH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Fé pública – 34 LH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7855762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83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4" y="862759"/>
            <a:ext cx="6920625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DIFERENÇAS INSTITUCIONAIS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803200" y="2060551"/>
            <a:ext cx="5374860" cy="179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Vinculação ao Ministério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Justiça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General de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Jurídica y Fe Publica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004B2AA1-E3AF-8CD1-F82A-55032159C6D7}"/>
              </a:ext>
            </a:extLst>
          </p:cNvPr>
          <p:cNvSpPr txBox="1">
            <a:spLocks/>
          </p:cNvSpPr>
          <p:nvPr/>
        </p:nvSpPr>
        <p:spPr>
          <a:xfrm>
            <a:off x="6739928" y="2253496"/>
            <a:ext cx="4648873" cy="1404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Corporação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Colégio de registradores e o que isso possibilita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5FA591-B9B5-BD83-BA76-62A61211A14A}"/>
              </a:ext>
            </a:extLst>
          </p:cNvPr>
          <p:cNvSpPr txBox="1">
            <a:spLocks/>
          </p:cNvSpPr>
          <p:nvPr/>
        </p:nvSpPr>
        <p:spPr>
          <a:xfrm>
            <a:off x="2201604" y="4369183"/>
            <a:ext cx="2578052" cy="85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1.000 x 3.700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2ADD857-DA47-A23D-A6A2-22D4AA9B02C3}"/>
              </a:ext>
            </a:extLst>
          </p:cNvPr>
          <p:cNvSpPr txBox="1">
            <a:spLocks/>
          </p:cNvSpPr>
          <p:nvPr/>
        </p:nvSpPr>
        <p:spPr>
          <a:xfrm>
            <a:off x="6446748" y="4194779"/>
            <a:ext cx="5235231" cy="1446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Caráter central das normas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autônomas</a:t>
            </a:r>
          </a:p>
        </p:txBody>
      </p:sp>
    </p:spTree>
    <p:extLst>
      <p:ext uri="{BB962C8B-B14F-4D97-AF65-F5344CB8AC3E}">
        <p14:creationId xmlns:p14="http://schemas.microsoft.com/office/powerpoint/2010/main" val="26957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2" grpId="0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FE066C5-71BB-0678-07C3-176A9ACADC1D}"/>
              </a:ext>
            </a:extLst>
          </p:cNvPr>
          <p:cNvSpPr txBox="1">
            <a:spLocks/>
          </p:cNvSpPr>
          <p:nvPr/>
        </p:nvSpPr>
        <p:spPr>
          <a:xfrm>
            <a:off x="1166633" y="2954844"/>
            <a:ext cx="4598220" cy="1181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x Registro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reforma de 2015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FC5CB4-FE9E-5A6E-80ED-E4D47DD1ABBD}"/>
              </a:ext>
            </a:extLst>
          </p:cNvPr>
          <p:cNvSpPr/>
          <p:nvPr/>
        </p:nvSpPr>
        <p:spPr>
          <a:xfrm>
            <a:off x="-859876" y="889429"/>
            <a:ext cx="4053019" cy="686330"/>
          </a:xfrm>
          <a:prstGeom prst="rect">
            <a:avLst/>
          </a:prstGeom>
          <a:solidFill>
            <a:srgbClr val="335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DD5F07-4F04-210C-62F4-0B15E8D4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41" y="121634"/>
            <a:ext cx="1956712" cy="80435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7533486-85AE-FDA8-C18A-78562B07DD71}"/>
              </a:ext>
            </a:extLst>
          </p:cNvPr>
          <p:cNvSpPr txBox="1">
            <a:spLocks/>
          </p:cNvSpPr>
          <p:nvPr/>
        </p:nvSpPr>
        <p:spPr>
          <a:xfrm>
            <a:off x="258344" y="862759"/>
            <a:ext cx="2775142" cy="85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EM ESTUDO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85CA01B-6439-1651-5466-48056E839434}"/>
              </a:ext>
            </a:extLst>
          </p:cNvPr>
          <p:cNvSpPr txBox="1">
            <a:spLocks/>
          </p:cNvSpPr>
          <p:nvPr/>
        </p:nvSpPr>
        <p:spPr>
          <a:xfrm>
            <a:off x="6229310" y="2775781"/>
            <a:ext cx="4598221" cy="1539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345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digital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reforma de 2023 em </a:t>
            </a:r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vacatio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08/05/24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5448D5D481C74885CBF0231414BD72" ma:contentTypeVersion="17" ma:contentTypeDescription="Crie um novo documento." ma:contentTypeScope="" ma:versionID="bccb3f4d9125aefe5198cf150fe96a2d">
  <xsd:schema xmlns:xsd="http://www.w3.org/2001/XMLSchema" xmlns:xs="http://www.w3.org/2001/XMLSchema" xmlns:p="http://schemas.microsoft.com/office/2006/metadata/properties" xmlns:ns2="2805b1ce-218a-4c7e-a4f2-d1f9eec0167f" xmlns:ns3="a896c254-05de-4cc1-aa16-6565a40f7891" targetNamespace="http://schemas.microsoft.com/office/2006/metadata/properties" ma:root="true" ma:fieldsID="40a372d2d100ffad795d716c27db3867" ns2:_="" ns3:_="">
    <xsd:import namespace="2805b1ce-218a-4c7e-a4f2-d1f9eec0167f"/>
    <xsd:import namespace="a896c254-05de-4cc1-aa16-6565a40f7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5b1ce-218a-4c7e-a4f2-d1f9eec0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73564c95-64bc-4e64-82a7-b20e4337b2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6c254-05de-4cc1-aa16-6565a40f7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9f0758-4ab1-46de-b09d-ec979f27ec2f}" ma:internalName="TaxCatchAll" ma:showField="CatchAllData" ma:web="a896c254-05de-4cc1-aa16-6565a40f7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FB8274-1182-4851-8F25-D660CD162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05b1ce-218a-4c7e-a4f2-d1f9eec0167f"/>
    <ds:schemaRef ds:uri="a896c254-05de-4cc1-aa16-6565a40f7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239AD1-242C-44D0-ABAD-5EDFC1AB10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270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REBECA  ZOCRATTO</dc:creator>
  <cp:lastModifiedBy>Caroline Ferri</cp:lastModifiedBy>
  <cp:revision>4</cp:revision>
  <dcterms:created xsi:type="dcterms:W3CDTF">2023-08-24T17:53:21Z</dcterms:created>
  <dcterms:modified xsi:type="dcterms:W3CDTF">2023-10-07T14:03:26Z</dcterms:modified>
</cp:coreProperties>
</file>