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8" r:id="rId12"/>
    <p:sldId id="265" r:id="rId13"/>
    <p:sldId id="266" r:id="rId14"/>
    <p:sldId id="267" r:id="rId15"/>
    <p:sldId id="26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/>
    <p:restoredTop sz="96327"/>
  </p:normalViewPr>
  <p:slideViewPr>
    <p:cSldViewPr snapToGrid="0">
      <p:cViewPr varScale="1">
        <p:scale>
          <a:sx n="90" d="100"/>
          <a:sy n="90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417FF-3038-BEE5-1257-69B46C496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2D9B2F-4D6B-FDD7-1D23-0CF41E409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147461-1B25-428A-9C05-E5359918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5E5D7E-498E-9D2C-9C10-0B0EAB98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8192DE-0DB0-2828-2E63-FEAE09C9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10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BA2BA-92B6-78EE-500A-54360399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7FE5B9-B18E-D597-C14E-82A4A14F4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7A3588-029E-BA38-5742-82D6F238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7FCCB8-4A40-D6F5-2B9A-9F43EDA7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DEB113-D9F1-4F70-D89F-17F9775C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C65DE8-F230-D0AD-0DD3-7FA3272D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D70169-8052-6B62-638C-0AA2E95F2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595F3C-C9E3-69CA-5C36-AB82188D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F29451-6917-1E5B-0147-BBC1F9B0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F36318-F6EE-343C-D901-6CD5FE91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3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E3C39-C73D-B6D1-ACBB-F0DD93A6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44300-E902-90A1-49E7-68E93759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5D22D3-A993-58D6-D382-C5A222A0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72E7C2-2208-D49B-8CF6-D4BA8F93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0DED84-0BB4-BD94-0A61-36DA666D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1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338CF-FFD9-60BC-5548-334AF51F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D9B4C-BDFE-E47B-4C7C-18BB6325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7282DC-D007-7F68-BF1F-24B1CF3C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978F15-5588-C260-5D10-53DEBF0A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7C145C-67EE-A10B-775D-356E2B65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97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BC7DD-E095-59DF-50E6-1D3DF534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ABA195-EDF7-24B1-1B76-FAF2D2FAB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ECFE62-D895-FBCB-C678-CE6D7A9E6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613068-FF7F-136F-D4DB-B7D2E52F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50407D-C6D1-936A-456F-703A26F5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EA843C-6745-D99C-84B8-39E96416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9EEDC-F75D-EFE5-7C29-DB525C28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278AF4-1E54-7E94-7293-87C9CFD1D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E86787-A44E-503E-DA58-911412B72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FF4936-2BC5-B1ED-3CE8-25939B163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E709655-671B-32A5-EC33-DF64F704F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3DE07B-C546-4F9B-566B-4B1CE6BB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80F14C-FBCA-D609-D6AA-4C6146EA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DA4AA23-87EA-E7A8-AC95-C3111A88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91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95D52-4383-2E07-4C7A-EAE6FAEF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8FDB2C-C411-F2D5-AAF4-A25ACFFE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BDC119-50CD-FF24-B54B-2EF1B3B8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9B860D-61AD-21E3-93B2-5580CC7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96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6AC55A-8C19-C778-DB0E-2D193F20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F9642E-91B1-3762-8425-2A160EC0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30D9F3-D874-7446-0FA8-38B7AE25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1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175DE-942B-19E4-853E-3731AF7E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C857A0-A851-5DE1-9495-74B23D3D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3F8A44-F4B1-BEC4-B765-41618B18D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C9E3A6-3124-FE81-77EA-A59C142C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BD0D0C-71BF-56A5-F8BA-3CAF849F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CF3457-7058-ADFD-052C-16177EAA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7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6E7D6-71D8-DD10-5F28-27C41081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4558573-E4D7-8461-8FBD-5A149BFA6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C53C76-5F53-32B6-ED69-E3181F962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9FAFDD-8E78-D8BD-E7FA-3B8CE631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AB85BC-D902-4B48-C978-2C7AE01C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C3801A-E144-A288-2F89-E05B7EF7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C2A6943-A87C-A805-A6DB-44F56669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B730FC-6B33-A889-AAF2-91881CED3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250C56-C09F-885A-370D-CE09500AB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38F5-E3EF-B148-AD07-DA2744028625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71F060-2B5C-1B1E-35F4-4F4150889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1C3984-5901-9B76-C6FE-E2E02A9DB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34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CAF6B32-742B-FF04-628B-DBC5C85C14D0}"/>
              </a:ext>
            </a:extLst>
          </p:cNvPr>
          <p:cNvSpPr txBox="1"/>
          <p:nvPr/>
        </p:nvSpPr>
        <p:spPr>
          <a:xfrm>
            <a:off x="134295" y="1797783"/>
            <a:ext cx="5961706" cy="36567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srgbClr val="34596C"/>
                </a:solidFill>
                <a:latin typeface="Century Gothic" panose="020B0502020202020204" pitchFamily="34" charset="0"/>
              </a:rPr>
              <a:t>CONQUISTAS DA CLASSE EM RAZÃO DA PARTICIPAÇÃO POLÍTICA</a:t>
            </a:r>
            <a:endParaRPr lang="pt-BR" sz="4000" dirty="0">
              <a:solidFill>
                <a:srgbClr val="34596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1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340243" y="1465434"/>
            <a:ext cx="11568222" cy="4595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rgbClr val="C00000"/>
                </a:solidFill>
                <a:latin typeface="+mj-lt"/>
              </a:rPr>
              <a:t>   1.</a:t>
            </a:r>
            <a:r>
              <a:rPr lang="pt-BR" dirty="0">
                <a:latin typeface="+mj-lt"/>
              </a:rPr>
              <a:t> Contratação de assessoria parlamentar </a:t>
            </a:r>
          </a:p>
          <a:p>
            <a:pPr lvl="1">
              <a:buClr>
                <a:srgbClr val="C00000"/>
              </a:buClr>
              <a:buSzPct val="120000"/>
            </a:pPr>
            <a:r>
              <a:rPr lang="pt-BR" sz="2800" dirty="0">
                <a:latin typeface="+mj-lt"/>
              </a:rPr>
              <a:t>Para acompanhar de perto projetos e ter acesso aos relatores das propostas para apresentar pareceres e justificativas;</a:t>
            </a:r>
          </a:p>
          <a:p>
            <a:pPr lvl="1">
              <a:buClr>
                <a:srgbClr val="C00000"/>
              </a:buClr>
              <a:buSzPct val="120000"/>
            </a:pPr>
            <a:r>
              <a:rPr lang="pt-BR" sz="2800" dirty="0">
                <a:latin typeface="+mj-lt"/>
              </a:rPr>
              <a:t>Possui um custo mensal.</a:t>
            </a:r>
          </a:p>
          <a:p>
            <a:pPr marL="0" indent="0">
              <a:buNone/>
            </a:pPr>
            <a:endParaRPr lang="pt-BR" dirty="0">
              <a:latin typeface="+mj-lt"/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C00000"/>
                </a:solidFill>
                <a:latin typeface="+mj-lt"/>
              </a:rPr>
              <a:t>    2.</a:t>
            </a:r>
            <a:r>
              <a:rPr lang="pt-BR" dirty="0">
                <a:latin typeface="+mj-lt"/>
              </a:rPr>
              <a:t>Eleição de deputados que apoiam os cartórios</a:t>
            </a:r>
          </a:p>
          <a:p>
            <a:pPr lvl="1">
              <a:buClr>
                <a:srgbClr val="C00000"/>
              </a:buClr>
              <a:buSzPct val="120000"/>
            </a:pPr>
            <a:r>
              <a:rPr lang="pt-BR" sz="2800" dirty="0">
                <a:latin typeface="+mj-lt"/>
              </a:rPr>
              <a:t>Ter um representante por estado, no mínimo, na Câmara dos Deputados e na Assembleia Legislativa, formando uma bancada.</a:t>
            </a:r>
          </a:p>
          <a:p>
            <a:pPr marL="457200" lvl="1" indent="0">
              <a:buClr>
                <a:srgbClr val="C00000"/>
              </a:buClr>
              <a:buSzPct val="120000"/>
              <a:buNone/>
            </a:pPr>
            <a:endParaRPr lang="pt-BR" sz="2800" dirty="0">
              <a:latin typeface="+mj-lt"/>
            </a:endParaRPr>
          </a:p>
          <a:p>
            <a:pPr marL="457200" lvl="1" indent="0">
              <a:buClr>
                <a:srgbClr val="C00000"/>
              </a:buClr>
              <a:buSzPct val="120000"/>
              <a:buNone/>
            </a:pPr>
            <a:r>
              <a:rPr lang="pt-BR" sz="2800" b="1" dirty="0">
                <a:solidFill>
                  <a:srgbClr val="C00000"/>
                </a:solidFill>
                <a:latin typeface="+mj-lt"/>
              </a:rPr>
              <a:t>3. </a:t>
            </a:r>
            <a:r>
              <a:rPr lang="pt-BR" sz="2800" dirty="0">
                <a:latin typeface="+mj-lt"/>
              </a:rPr>
              <a:t>Eleições Municipais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54" y="297181"/>
            <a:ext cx="1956712" cy="80435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292EEE3-7CDE-78A1-15F3-61B8FE89901B}"/>
              </a:ext>
            </a:extLst>
          </p:cNvPr>
          <p:cNvSpPr txBox="1"/>
          <p:nvPr/>
        </p:nvSpPr>
        <p:spPr>
          <a:xfrm>
            <a:off x="3157869" y="654530"/>
            <a:ext cx="84528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rgbClr val="34596C"/>
                </a:solidFill>
                <a:latin typeface="+mj-lt"/>
              </a:rPr>
              <a:t>FRENTES DE ATUAÇÃO</a:t>
            </a:r>
          </a:p>
        </p:txBody>
      </p:sp>
    </p:spTree>
    <p:extLst>
      <p:ext uri="{BB962C8B-B14F-4D97-AF65-F5344CB8AC3E}">
        <p14:creationId xmlns:p14="http://schemas.microsoft.com/office/powerpoint/2010/main" val="97754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1392865" y="2751300"/>
            <a:ext cx="9005778" cy="2820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latin typeface="+mj-lt"/>
              </a:rPr>
              <a:t>Como o projeto tem duas frentes de atuação, as doações podem ser: </a:t>
            </a:r>
          </a:p>
          <a:p>
            <a:pPr>
              <a:buClr>
                <a:srgbClr val="C00000"/>
              </a:buClr>
              <a:buSzPct val="120000"/>
            </a:pPr>
            <a:r>
              <a:rPr lang="pt-BR" sz="2400" dirty="0">
                <a:latin typeface="+mj-lt"/>
              </a:rPr>
              <a:t>Diretamente ao candidato, seguindo orientações prévias do coordenador, quanto ao beneficiado e à distribuição dos valores;</a:t>
            </a:r>
          </a:p>
          <a:p>
            <a:pPr>
              <a:buClr>
                <a:srgbClr val="C00000"/>
              </a:buClr>
              <a:buSzPct val="120000"/>
            </a:pPr>
            <a:r>
              <a:rPr lang="pt-BR" sz="2400" dirty="0">
                <a:latin typeface="+mj-lt"/>
              </a:rPr>
              <a:t>Ou à associação, para contratação de assessorias parlamentares e jurídicas para acompanhamento das propostas de legislação junto as casas legislativas.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742917" y="803636"/>
            <a:ext cx="6548294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65" y="-720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127590" y="803637"/>
            <a:ext cx="5603359" cy="80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COMO PARTICIPAR?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FB0FCDBA-1F8C-0A3D-4EC9-8398A1C0890A}"/>
              </a:ext>
            </a:extLst>
          </p:cNvPr>
          <p:cNvSpPr txBox="1">
            <a:spLocks/>
          </p:cNvSpPr>
          <p:nvPr/>
        </p:nvSpPr>
        <p:spPr>
          <a:xfrm>
            <a:off x="728870" y="1285926"/>
            <a:ext cx="4280452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None/>
            </a:pPr>
            <a:endParaRPr lang="pt-BR" i="1" dirty="0">
              <a:latin typeface="+mj-lt"/>
            </a:endParaRPr>
          </a:p>
          <a:p>
            <a:pPr>
              <a:buClr>
                <a:srgbClr val="C00000"/>
              </a:buClr>
              <a:buSzPct val="120000"/>
            </a:pPr>
            <a:r>
              <a:rPr lang="pt-BR" b="1" u="sng" dirty="0">
                <a:solidFill>
                  <a:srgbClr val="34596C"/>
                </a:solidFill>
                <a:latin typeface="+mj-lt"/>
              </a:rPr>
              <a:t>Recursos financeiros</a:t>
            </a:r>
          </a:p>
        </p:txBody>
      </p:sp>
      <p:cxnSp>
        <p:nvCxnSpPr>
          <p:cNvPr id="3" name="Conector: Curvo 2">
            <a:extLst>
              <a:ext uri="{FF2B5EF4-FFF2-40B4-BE49-F238E27FC236}">
                <a16:creationId xmlns:a16="http://schemas.microsoft.com/office/drawing/2014/main" id="{00C6BFC7-5035-CB44-E82A-6A587A7FC3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4659" y="2417279"/>
            <a:ext cx="307561" cy="265044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48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232144" y="1711042"/>
            <a:ext cx="11727711" cy="2820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latin typeface="+mj-lt"/>
              </a:rPr>
              <a:t>Sim, conforme pareceres que embasam </a:t>
            </a:r>
            <a:br>
              <a:rPr lang="pt-BR" sz="2400" dirty="0">
                <a:latin typeface="+mj-lt"/>
              </a:rPr>
            </a:br>
            <a:r>
              <a:rPr lang="pt-BR" sz="2400" dirty="0">
                <a:latin typeface="+mj-lt"/>
              </a:rPr>
              <a:t>a legalidade da doação, que serão enviados a todos.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400" dirty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pt-BR" sz="2400" b="1" dirty="0">
                <a:latin typeface="+mj-lt"/>
              </a:rPr>
              <a:t>Resolução nº 23.607, de 17 de dezembro de 2019</a:t>
            </a:r>
          </a:p>
          <a:p>
            <a:pPr marL="0" indent="0" algn="ctr">
              <a:buNone/>
            </a:pPr>
            <a:r>
              <a:rPr lang="pt-BR" sz="2400" b="1" dirty="0">
                <a:latin typeface="+mj-lt"/>
              </a:rPr>
              <a:t>Atualizada pela Resolução nº 23.665, de 9 de dezembro de 2021</a:t>
            </a:r>
          </a:p>
          <a:p>
            <a:pPr marL="0" indent="0" algn="ctr">
              <a:buNone/>
            </a:pPr>
            <a:r>
              <a:rPr lang="pt-BR" sz="2400" b="1" dirty="0">
                <a:latin typeface="+mj-lt"/>
              </a:rPr>
              <a:t>Lei nº 9.504/97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742917" y="803636"/>
            <a:ext cx="6548294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65" y="-720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127590" y="803637"/>
            <a:ext cx="5603359" cy="80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NOTÁRIOS E REGISTRADORES PODEM DOAR?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2E0CD2-9160-77C4-481C-8D9E8376A9C7}"/>
              </a:ext>
            </a:extLst>
          </p:cNvPr>
          <p:cNvSpPr/>
          <p:nvPr/>
        </p:nvSpPr>
        <p:spPr>
          <a:xfrm>
            <a:off x="232144" y="4730697"/>
            <a:ext cx="11727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solidFill>
                  <a:srgbClr val="34596C"/>
                </a:solidFill>
              </a:rPr>
              <a:t>Art. 27. As doações realizadas por pessoas </a:t>
            </a:r>
            <a:r>
              <a:rPr lang="en-GB" sz="2400" i="1" dirty="0" err="1">
                <a:solidFill>
                  <a:srgbClr val="34596C"/>
                </a:solidFill>
              </a:rPr>
              <a:t>físicas</a:t>
            </a:r>
            <a:r>
              <a:rPr lang="en-GB" sz="2400" i="1" dirty="0">
                <a:solidFill>
                  <a:srgbClr val="34596C"/>
                </a:solidFill>
              </a:rPr>
              <a:t> </a:t>
            </a:r>
            <a:r>
              <a:rPr lang="en-GB" sz="2400" i="1" dirty="0" err="1">
                <a:solidFill>
                  <a:srgbClr val="34596C"/>
                </a:solidFill>
              </a:rPr>
              <a:t>são</a:t>
            </a:r>
            <a:r>
              <a:rPr lang="en-GB" sz="2400" i="1" dirty="0">
                <a:solidFill>
                  <a:srgbClr val="34596C"/>
                </a:solidFill>
              </a:rPr>
              <a:t> </a:t>
            </a:r>
            <a:r>
              <a:rPr lang="en-GB" sz="2400" i="1" dirty="0" err="1">
                <a:solidFill>
                  <a:srgbClr val="34596C"/>
                </a:solidFill>
              </a:rPr>
              <a:t>limitadas</a:t>
            </a:r>
            <a:r>
              <a:rPr lang="en-GB" sz="2400" i="1" dirty="0">
                <a:solidFill>
                  <a:srgbClr val="34596C"/>
                </a:solidFill>
              </a:rPr>
              <a:t> a 10% (</a:t>
            </a:r>
            <a:r>
              <a:rPr lang="en-GB" sz="2400" i="1" dirty="0" err="1">
                <a:solidFill>
                  <a:srgbClr val="34596C"/>
                </a:solidFill>
              </a:rPr>
              <a:t>dez</a:t>
            </a:r>
            <a:r>
              <a:rPr lang="en-GB" sz="2400" i="1" dirty="0">
                <a:solidFill>
                  <a:srgbClr val="34596C"/>
                </a:solidFill>
              </a:rPr>
              <a:t> por cento) dos </a:t>
            </a:r>
            <a:r>
              <a:rPr lang="en-GB" sz="2400" i="1" dirty="0" err="1">
                <a:solidFill>
                  <a:srgbClr val="34596C"/>
                </a:solidFill>
              </a:rPr>
              <a:t>rendimentos</a:t>
            </a:r>
            <a:r>
              <a:rPr lang="en-GB" sz="2400" i="1" dirty="0">
                <a:solidFill>
                  <a:srgbClr val="34596C"/>
                </a:solidFill>
              </a:rPr>
              <a:t> </a:t>
            </a:r>
            <a:r>
              <a:rPr lang="en-GB" sz="2400" i="1" dirty="0" err="1">
                <a:solidFill>
                  <a:srgbClr val="34596C"/>
                </a:solidFill>
              </a:rPr>
              <a:t>brutos</a:t>
            </a:r>
            <a:r>
              <a:rPr lang="en-GB" sz="2400" i="1" dirty="0">
                <a:solidFill>
                  <a:srgbClr val="34596C"/>
                </a:solidFill>
              </a:rPr>
              <a:t> </a:t>
            </a:r>
            <a:r>
              <a:rPr lang="en-GB" sz="2400" i="1" dirty="0" err="1">
                <a:solidFill>
                  <a:srgbClr val="34596C"/>
                </a:solidFill>
              </a:rPr>
              <a:t>auferidos</a:t>
            </a:r>
            <a:r>
              <a:rPr lang="en-GB" sz="2400" i="1" dirty="0">
                <a:solidFill>
                  <a:srgbClr val="34596C"/>
                </a:solidFill>
              </a:rPr>
              <a:t> pela </a:t>
            </a:r>
            <a:r>
              <a:rPr lang="en-GB" sz="2400" i="1" dirty="0" err="1">
                <a:solidFill>
                  <a:srgbClr val="34596C"/>
                </a:solidFill>
              </a:rPr>
              <a:t>doadora</a:t>
            </a:r>
            <a:r>
              <a:rPr lang="en-GB" sz="2400" i="1" dirty="0">
                <a:solidFill>
                  <a:srgbClr val="34596C"/>
                </a:solidFill>
              </a:rPr>
              <a:t> </a:t>
            </a:r>
            <a:r>
              <a:rPr lang="en-GB" sz="2400" i="1" dirty="0" err="1">
                <a:solidFill>
                  <a:srgbClr val="34596C"/>
                </a:solidFill>
              </a:rPr>
              <a:t>ou</a:t>
            </a:r>
            <a:r>
              <a:rPr lang="en-GB" sz="2400" i="1" dirty="0">
                <a:solidFill>
                  <a:srgbClr val="34596C"/>
                </a:solidFill>
              </a:rPr>
              <a:t> </a:t>
            </a:r>
            <a:r>
              <a:rPr lang="en-GB" sz="2400" i="1" dirty="0" err="1">
                <a:solidFill>
                  <a:srgbClr val="34596C"/>
                </a:solidFill>
              </a:rPr>
              <a:t>pelo</a:t>
            </a:r>
            <a:r>
              <a:rPr lang="en-GB" sz="2400" i="1" dirty="0">
                <a:solidFill>
                  <a:srgbClr val="34596C"/>
                </a:solidFill>
              </a:rPr>
              <a:t> </a:t>
            </a:r>
            <a:r>
              <a:rPr lang="en-GB" sz="2400" i="1" dirty="0" err="1">
                <a:solidFill>
                  <a:srgbClr val="34596C"/>
                </a:solidFill>
              </a:rPr>
              <a:t>doador</a:t>
            </a:r>
            <a:r>
              <a:rPr lang="en-GB" sz="2400" i="1" dirty="0">
                <a:solidFill>
                  <a:srgbClr val="34596C"/>
                </a:solidFill>
              </a:rPr>
              <a:t> no </a:t>
            </a:r>
            <a:r>
              <a:rPr lang="en-GB" sz="2400" i="1" dirty="0" err="1">
                <a:solidFill>
                  <a:srgbClr val="34596C"/>
                </a:solidFill>
              </a:rPr>
              <a:t>ano-calendário</a:t>
            </a:r>
            <a:r>
              <a:rPr lang="en-GB" sz="2400" i="1" dirty="0">
                <a:solidFill>
                  <a:srgbClr val="34596C"/>
                </a:solidFill>
              </a:rPr>
              <a:t> anterior </a:t>
            </a:r>
            <a:r>
              <a:rPr lang="en-GB" sz="2400" i="1" dirty="0" err="1">
                <a:solidFill>
                  <a:srgbClr val="34596C"/>
                </a:solidFill>
              </a:rPr>
              <a:t>à</a:t>
            </a:r>
            <a:r>
              <a:rPr lang="en-GB" sz="2400" i="1" dirty="0">
                <a:solidFill>
                  <a:srgbClr val="34596C"/>
                </a:solidFill>
              </a:rPr>
              <a:t> </a:t>
            </a:r>
            <a:r>
              <a:rPr lang="en-GB" sz="2400" i="1" dirty="0" err="1">
                <a:solidFill>
                  <a:srgbClr val="34596C"/>
                </a:solidFill>
              </a:rPr>
              <a:t>eleição</a:t>
            </a:r>
            <a:r>
              <a:rPr lang="en-GB" sz="2400" i="1" dirty="0">
                <a:solidFill>
                  <a:srgbClr val="34596C"/>
                </a:solidFill>
              </a:rPr>
              <a:t> (Lei nº 9.504/1997, art. 23, § 1º).</a:t>
            </a:r>
          </a:p>
        </p:txBody>
      </p:sp>
    </p:spTree>
    <p:extLst>
      <p:ext uri="{BB962C8B-B14F-4D97-AF65-F5344CB8AC3E}">
        <p14:creationId xmlns:p14="http://schemas.microsoft.com/office/powerpoint/2010/main" val="260715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B1105C-CB59-3623-D8B8-680A3B5341E3}"/>
              </a:ext>
            </a:extLst>
          </p:cNvPr>
          <p:cNvSpPr/>
          <p:nvPr/>
        </p:nvSpPr>
        <p:spPr>
          <a:xfrm>
            <a:off x="-179429" y="1844345"/>
            <a:ext cx="5715525" cy="924339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199EA49-ED7E-0BB3-A26C-2BA96EE1D43F}"/>
              </a:ext>
            </a:extLst>
          </p:cNvPr>
          <p:cNvSpPr txBox="1">
            <a:spLocks/>
          </p:cNvSpPr>
          <p:nvPr/>
        </p:nvSpPr>
        <p:spPr>
          <a:xfrm>
            <a:off x="140188" y="2937580"/>
            <a:ext cx="6058593" cy="1708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pt-BR" sz="1800" b="1" spc="-6" dirty="0">
                <a:solidFill>
                  <a:srgbClr val="34596C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Ari Alvares Pires- </a:t>
            </a:r>
            <a:r>
              <a:rPr lang="pt-BR" sz="1800" spc="-6" dirty="0">
                <a:solidFill>
                  <a:srgbClr val="34596C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Mestre em Direito pela PUC – RJ, Registrador de Imóveis de Coromandel e Presidente da Associação de Notários e Registradores de Minas Gerais – SERJUS ANOREG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FA477-AF50-EAD6-3476-AFAEDDB7ADDE}"/>
              </a:ext>
            </a:extLst>
          </p:cNvPr>
          <p:cNvSpPr txBox="1">
            <a:spLocks/>
          </p:cNvSpPr>
          <p:nvPr/>
        </p:nvSpPr>
        <p:spPr>
          <a:xfrm>
            <a:off x="644946" y="4646428"/>
            <a:ext cx="5049076" cy="6195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spc="-6" dirty="0">
                <a:solidFill>
                  <a:srgbClr val="34596C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Telefone (31)3298-8400  </a:t>
            </a:r>
          </a:p>
          <a:p>
            <a:r>
              <a:rPr lang="pt-BR" sz="1600" spc="-6" dirty="0">
                <a:solidFill>
                  <a:srgbClr val="34596C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ari@serjus.com.br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9925634-92BF-CCB4-D0CD-EBDC2290EAFB}"/>
              </a:ext>
            </a:extLst>
          </p:cNvPr>
          <p:cNvSpPr txBox="1">
            <a:spLocks/>
          </p:cNvSpPr>
          <p:nvPr/>
        </p:nvSpPr>
        <p:spPr>
          <a:xfrm>
            <a:off x="393668" y="2082353"/>
            <a:ext cx="4876614" cy="68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>
                <a:solidFill>
                  <a:schemeClr val="bg1"/>
                </a:solidFill>
                <a:latin typeface="Arial Black" panose="020B0A040201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10952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235104" y="804356"/>
            <a:ext cx="7262731" cy="6188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Derrubada de Lei que criava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TETO DE REMUNERAÇÃO 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semelhança do Judiciário, para notários e registradores.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Desjudicialização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procedimentos, tais como divórcio, inventário, retificações diversas que passaram a ser feitas no extrajudicial.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Retificação, desmembramento e unificação em razão de inserção de dados tabulares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CONTEÚDO ECONÔMICO.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Previsão de cobrança de arquivamento,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FOLHA.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ANUAL e AUTOMÁTICO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tabelas pelo IGPDI, enquanto vários Estados estão há mais de 5 anos,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qualquer correção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REPASSE DO ISS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usuário tomador do serviço, sendo que em vários Estados isso ainda não é possível.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DERRUBADA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Minas Gerais, há dois anos, do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TETO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0,3% para cobrança 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53" y="0"/>
            <a:ext cx="1956712" cy="804356"/>
          </a:xfrm>
          <a:prstGeom prst="rect">
            <a:avLst/>
          </a:prstGeom>
        </p:spPr>
      </p:pic>
      <p:pic>
        <p:nvPicPr>
          <p:cNvPr id="2" name="Imagem 1" descr="Uma imagem contendo homem&#10;&#10;Descrição gerada automaticamente">
            <a:extLst>
              <a:ext uri="{FF2B5EF4-FFF2-40B4-BE49-F238E27FC236}">
                <a16:creationId xmlns:a16="http://schemas.microsoft.com/office/drawing/2014/main" id="{1B7CFAEA-70D0-D80B-8473-8A37CC3F8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0" y="735633"/>
            <a:ext cx="2752905" cy="2214291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3" name="Imagem 2" descr="Uma imagem contendo mesa, computador, livro, teclado">
            <a:extLst>
              <a:ext uri="{FF2B5EF4-FFF2-40B4-BE49-F238E27FC236}">
                <a16:creationId xmlns:a16="http://schemas.microsoft.com/office/drawing/2014/main" id="{FD210C29-1A91-1F01-5025-726A98D64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7" y="3127313"/>
            <a:ext cx="2752905" cy="2102561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163752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856801" y="804356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0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59888" y="1561608"/>
            <a:ext cx="8156791" cy="461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8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DERRUBADA da emenda ao § 2º do artigo 167/6.015 , através da MP 1.085 que criava DIREITO REAL NAS ESCRITURAS PÚBLICAS (Registro Francês), o que nos tornaria SIMPLES ARQUIVADORES DE TÍTULOS.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9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 junto a presidência do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SENADO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visando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espelhar todo ato a ser praticado nas IGG’S-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Instituições Gestoras de Garantias PL 4.188.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de reorganização de Cartórios em Minas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 qual pacificou-se que somente nas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VACÂNCIAS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será possível qualquer remembramento e desmembramento.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 reorganização possibilitou-se  que nas comarcas iniciais tenhamos 2 cartórios; nas de 2º entrância 3 cartórios e nas especiais tantos quantos preencham os requisitos para desdobramento.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pt-BR" sz="1400" dirty="0">
              <a:solidFill>
                <a:srgbClr val="34596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CD2C13E-4ABF-D2B0-AF8E-9BB8AB0CE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6" r="22246"/>
          <a:stretch/>
        </p:blipFill>
        <p:spPr>
          <a:xfrm>
            <a:off x="8685922" y="1540843"/>
            <a:ext cx="2993719" cy="359197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4347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583059D7-42C0-D553-7043-C23DF9841A08}"/>
              </a:ext>
            </a:extLst>
          </p:cNvPr>
          <p:cNvSpPr/>
          <p:nvPr/>
        </p:nvSpPr>
        <p:spPr>
          <a:xfrm>
            <a:off x="-1061588" y="0"/>
            <a:ext cx="4995081" cy="2287945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98101" y="306168"/>
            <a:ext cx="3429073" cy="2287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bg1"/>
                </a:solidFill>
                <a:latin typeface="Arial Black" panose="020B0A04020102020204" pitchFamily="34" charset="0"/>
              </a:rPr>
              <a:t>REPERCUSSÃO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2B9CF7-1A98-77EA-6A4B-65E96630C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53" b="8453"/>
          <a:stretch/>
        </p:blipFill>
        <p:spPr>
          <a:xfrm>
            <a:off x="-190668" y="2034590"/>
            <a:ext cx="5610697" cy="2229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4B79D7C-B119-5863-7947-CE98298D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285" y="2945144"/>
            <a:ext cx="4069503" cy="1866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CA61E1D-4D72-BD6A-2FE8-AC860C8C82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01"/>
          <a:stretch/>
        </p:blipFill>
        <p:spPr>
          <a:xfrm>
            <a:off x="0" y="4628703"/>
            <a:ext cx="5983176" cy="2119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B5DF20-5851-7D12-F9A2-59F2C9E80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566" y="306168"/>
            <a:ext cx="5113420" cy="63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9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372141" y="1516636"/>
            <a:ext cx="11561516" cy="44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b="1" dirty="0">
                <a:solidFill>
                  <a:srgbClr val="34596C"/>
                </a:solidFill>
              </a:rPr>
              <a:t>Críticas aos cartórios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Burocracia e ataques constantes a serviços e atribuições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(RTD, Notas, RI, Protesto, RCPN).</a:t>
            </a:r>
          </a:p>
          <a:p>
            <a:pPr marL="0" indent="0">
              <a:spcBef>
                <a:spcPts val="0"/>
              </a:spcBef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b="1" dirty="0">
                <a:solidFill>
                  <a:srgbClr val="34596C"/>
                </a:solidFill>
              </a:rPr>
              <a:t>Revolução tecnológica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i="1" dirty="0">
                <a:solidFill>
                  <a:schemeClr val="tx1"/>
                </a:solidFill>
              </a:rPr>
              <a:t>Fintechs</a:t>
            </a:r>
            <a:r>
              <a:rPr lang="pt-BR" i="1" dirty="0"/>
              <a:t>, </a:t>
            </a:r>
            <a:r>
              <a:rPr lang="pt-BR" i="1" dirty="0" err="1">
                <a:solidFill>
                  <a:schemeClr val="tx1"/>
                </a:solidFill>
              </a:rPr>
              <a:t>lawtechs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/>
              <a:t>startups, </a:t>
            </a:r>
            <a:r>
              <a:rPr lang="pt-BR" i="1" dirty="0">
                <a:solidFill>
                  <a:schemeClr val="tx1"/>
                </a:solidFill>
              </a:rPr>
              <a:t>blockchain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/>
              <a:t>tokenização</a:t>
            </a:r>
            <a:r>
              <a:rPr lang="pt-BR" dirty="0"/>
              <a:t>, </a:t>
            </a:r>
            <a:r>
              <a:rPr lang="pt-BR" dirty="0">
                <a:solidFill>
                  <a:schemeClr val="tx1"/>
                </a:solidFill>
              </a:rPr>
              <a:t>registradoras – soluções para substituir os cartórios buscando formas alternativas, mais baratas, rápidas.</a:t>
            </a:r>
          </a:p>
          <a:p>
            <a:pPr marL="0" indent="0">
              <a:spcBef>
                <a:spcPts val="0"/>
              </a:spcBef>
              <a:buNone/>
            </a:pPr>
            <a:endParaRPr lang="pt-BR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  <a:buSzPct val="120000"/>
            </a:pPr>
            <a:r>
              <a:rPr lang="pt-BR" dirty="0"/>
              <a:t>Necessidade de preocupação com PPP (Preço, Prazo e Padrão);</a:t>
            </a:r>
            <a:endParaRPr lang="pt-BR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  <a:buSzPct val="120000"/>
            </a:pPr>
            <a:r>
              <a:rPr lang="pt-BR" dirty="0">
                <a:solidFill>
                  <a:schemeClr val="tx1"/>
                </a:solidFill>
              </a:rPr>
              <a:t>Ausência de estratégia política de notários e registradores.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859876" y="830306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93" y="25950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4" y="862759"/>
            <a:ext cx="4366819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CENÁRIO ATUAL</a:t>
            </a:r>
          </a:p>
        </p:txBody>
      </p:sp>
    </p:spTree>
    <p:extLst>
      <p:ext uri="{BB962C8B-B14F-4D97-AF65-F5344CB8AC3E}">
        <p14:creationId xmlns:p14="http://schemas.microsoft.com/office/powerpoint/2010/main" val="285668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258344" y="1634882"/>
            <a:ext cx="11618222" cy="44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2800" dirty="0">
              <a:latin typeface="Arial Black" panose="020B0A04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dirty="0">
              <a:solidFill>
                <a:srgbClr val="34596C"/>
              </a:solidFill>
              <a:latin typeface="Arial Black" panose="020B0A04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>
                <a:solidFill>
                  <a:srgbClr val="34596C"/>
                </a:solidFill>
                <a:latin typeface="Arial Black" panose="020B0A04020102020204" pitchFamily="34" charset="0"/>
              </a:rPr>
              <a:t>Corre-se o risco de acordar qualquer dia sem uma atribuição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856801" y="921155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4" y="862759"/>
            <a:ext cx="4366819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CENÁRIO ATUAL</a:t>
            </a:r>
          </a:p>
        </p:txBody>
      </p:sp>
    </p:spTree>
    <p:extLst>
      <p:ext uri="{BB962C8B-B14F-4D97-AF65-F5344CB8AC3E}">
        <p14:creationId xmlns:p14="http://schemas.microsoft.com/office/powerpoint/2010/main" val="29195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258344" y="1634882"/>
            <a:ext cx="11618222" cy="44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solidFill>
                  <a:srgbClr val="34596C"/>
                </a:solidFill>
              </a:rPr>
              <a:t>ALMG</a:t>
            </a:r>
          </a:p>
          <a:p>
            <a:pPr>
              <a:buClr>
                <a:srgbClr val="C00000"/>
              </a:buClr>
              <a:buSzPct val="120000"/>
            </a:pPr>
            <a:r>
              <a:rPr lang="pt-BR" sz="2400" dirty="0"/>
              <a:t>Reajuste de 20,95% nos emolumentos em 2022;</a:t>
            </a:r>
          </a:p>
          <a:p>
            <a:pPr>
              <a:buClr>
                <a:srgbClr val="C00000"/>
              </a:buClr>
              <a:buSzPct val="120000"/>
            </a:pPr>
            <a:r>
              <a:rPr lang="pt-BR" sz="2400" dirty="0"/>
              <a:t>Derrubada da cobrança da Cédulas. Nota XII, da Tabela 4 – remetia à cobrança das garantias para a Lei do Agro. Revogado em 9 dias. </a:t>
            </a:r>
          </a:p>
          <a:p>
            <a:pPr marL="914400" lvl="2" indent="0">
              <a:buClr>
                <a:srgbClr val="C00000"/>
              </a:buClr>
              <a:buSzPct val="120000"/>
              <a:buNone/>
            </a:pPr>
            <a:r>
              <a:rPr lang="pt-BR" sz="2400" dirty="0"/>
              <a:t>"Nota XII - Na cobrança dos emolumentos referentes à constituição de direitos reais de garantia mobiliária e imobiliária destinados ao crédito rural, será observado o disposto na Lei Federal nº 13.986, de 7 de abril de 2020.</a:t>
            </a:r>
            <a:br>
              <a:rPr lang="pt-BR" sz="2400" dirty="0"/>
            </a:br>
            <a:r>
              <a:rPr lang="pt-BR" sz="2400" dirty="0"/>
              <a:t>(Item acrescentado pelo art. 3º da Lei nº 23.705, de 14/12/2020.)”</a:t>
            </a:r>
            <a:br>
              <a:rPr lang="pt-BR" sz="2400" dirty="0"/>
            </a:br>
            <a:r>
              <a:rPr lang="pt-BR" sz="2400" dirty="0">
                <a:solidFill>
                  <a:srgbClr val="FF0000"/>
                </a:solidFill>
              </a:rPr>
              <a:t>Dispositivo revogado: pelo inciso I do art. 25 da Lei nº 23.750, de 23/12/2020</a:t>
            </a:r>
          </a:p>
          <a:p>
            <a:pPr>
              <a:buClr>
                <a:srgbClr val="C00000"/>
              </a:buClr>
              <a:buSzPct val="120000"/>
            </a:pPr>
            <a:r>
              <a:rPr lang="pt-BR" sz="2400" dirty="0"/>
              <a:t>Projeto de reestruturação dos cartórios.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742917" y="803636"/>
            <a:ext cx="6548294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65" y="-720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127590" y="803637"/>
            <a:ext cx="5603359" cy="80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PROJETOS QUE IMPACTAM AS ATIVIDADES</a:t>
            </a:r>
          </a:p>
        </p:txBody>
      </p:sp>
    </p:spTree>
    <p:extLst>
      <p:ext uri="{BB962C8B-B14F-4D97-AF65-F5344CB8AC3E}">
        <p14:creationId xmlns:p14="http://schemas.microsoft.com/office/powerpoint/2010/main" val="378873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820231" y="1746405"/>
            <a:ext cx="10551537" cy="3927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SzPct val="120000"/>
            </a:pPr>
            <a:r>
              <a:rPr lang="pt-BR" sz="2400" dirty="0">
                <a:latin typeface="+mj-lt"/>
              </a:rPr>
              <a:t>A demonização da política – “não gosto de política, prefiro não me envolver. Política é algo sujo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20000"/>
            </a:pPr>
            <a:r>
              <a:rPr lang="pt-BR" sz="2400" dirty="0">
                <a:latin typeface="+mj-lt"/>
              </a:rPr>
              <a:t>Atuações individuais – voo solo – busca de parlamentares para proposição de emendas com ideias individuais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20000"/>
            </a:pPr>
            <a:r>
              <a:rPr lang="pt-BR" sz="2400" dirty="0">
                <a:latin typeface="+mj-lt"/>
              </a:rPr>
              <a:t>Convicções políticas pessoais se sobrepondo aos interesses coletivos da categoria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20000"/>
            </a:pPr>
            <a:r>
              <a:rPr lang="pt-BR" sz="2400" dirty="0">
                <a:latin typeface="+mj-lt"/>
              </a:rPr>
              <a:t>Necessidade de flexibilizar convicções políticas e pessoais.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54" y="297181"/>
            <a:ext cx="1956712" cy="80435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292EEE3-7CDE-78A1-15F3-61B8FE89901B}"/>
              </a:ext>
            </a:extLst>
          </p:cNvPr>
          <p:cNvSpPr txBox="1"/>
          <p:nvPr/>
        </p:nvSpPr>
        <p:spPr>
          <a:xfrm>
            <a:off x="2666114" y="618092"/>
            <a:ext cx="60977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rgbClr val="34596C"/>
                </a:solidFill>
                <a:latin typeface="+mj-lt"/>
              </a:rPr>
              <a:t>CRENÇAS E ATITUDES</a:t>
            </a:r>
          </a:p>
        </p:txBody>
      </p:sp>
    </p:spTree>
    <p:extLst>
      <p:ext uri="{BB962C8B-B14F-4D97-AF65-F5344CB8AC3E}">
        <p14:creationId xmlns:p14="http://schemas.microsoft.com/office/powerpoint/2010/main" val="5357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820231" y="2076014"/>
            <a:ext cx="10551537" cy="3927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solidFill>
                  <a:srgbClr val="34596C"/>
                </a:solidFill>
                <a:latin typeface="+mj-lt"/>
              </a:rPr>
              <a:t>Coordenação Nacional:</a:t>
            </a:r>
            <a:r>
              <a:rPr lang="pt-BR" sz="2400" dirty="0">
                <a:solidFill>
                  <a:srgbClr val="34596C"/>
                </a:solidFill>
                <a:latin typeface="+mj-lt"/>
              </a:rPr>
              <a:t> </a:t>
            </a:r>
            <a:r>
              <a:rPr lang="pt-BR" sz="2400" dirty="0">
                <a:latin typeface="+mj-lt"/>
              </a:rPr>
              <a:t>Alex Canziani / </a:t>
            </a:r>
            <a:r>
              <a:rPr lang="en-GB" sz="2400" dirty="0">
                <a:latin typeface="+mj-lt"/>
              </a:rPr>
              <a:t>Juan Pablo /</a:t>
            </a:r>
            <a:r>
              <a:rPr lang="pt-BR" sz="2400" dirty="0">
                <a:latin typeface="+mj-lt"/>
              </a:rPr>
              <a:t>Ari Pires</a:t>
            </a:r>
          </a:p>
          <a:p>
            <a:pPr marL="0" indent="0">
              <a:buNone/>
            </a:pPr>
            <a:r>
              <a:rPr lang="pt-BR" sz="2400" b="1" dirty="0">
                <a:solidFill>
                  <a:srgbClr val="34596C"/>
                </a:solidFill>
                <a:latin typeface="+mj-lt"/>
              </a:rPr>
              <a:t>Coordenação Estadual:</a:t>
            </a:r>
            <a:r>
              <a:rPr lang="pt-BR" sz="2400" dirty="0">
                <a:solidFill>
                  <a:srgbClr val="34596C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pt-BR" sz="2400" b="1" dirty="0">
                <a:solidFill>
                  <a:srgbClr val="34596C"/>
                </a:solidFill>
                <a:latin typeface="+mj-lt"/>
              </a:rPr>
              <a:t>Premissas:</a:t>
            </a:r>
          </a:p>
          <a:p>
            <a:pPr>
              <a:buClr>
                <a:srgbClr val="C00000"/>
              </a:buClr>
              <a:buSzPct val="120000"/>
            </a:pPr>
            <a:r>
              <a:rPr lang="pt-BR" sz="2400" dirty="0">
                <a:latin typeface="+mj-lt"/>
              </a:rPr>
              <a:t>Atuação democrática;</a:t>
            </a:r>
          </a:p>
          <a:p>
            <a:pPr>
              <a:buClr>
                <a:srgbClr val="C00000"/>
              </a:buClr>
              <a:buSzPct val="120000"/>
            </a:pPr>
            <a:r>
              <a:rPr lang="pt-BR" sz="2400" dirty="0">
                <a:latin typeface="+mj-lt"/>
              </a:rPr>
              <a:t>Mapeamento dos parlamentares e estabelecer conexões;</a:t>
            </a:r>
          </a:p>
          <a:p>
            <a:pPr>
              <a:buClr>
                <a:srgbClr val="C00000"/>
              </a:buClr>
              <a:buSzPct val="120000"/>
            </a:pPr>
            <a:r>
              <a:rPr lang="pt-BR" sz="2400" dirty="0">
                <a:latin typeface="+mj-lt"/>
              </a:rPr>
              <a:t>Grupo técnico para justificativas e pareceres;</a:t>
            </a:r>
          </a:p>
          <a:p>
            <a:pPr>
              <a:buClr>
                <a:srgbClr val="C00000"/>
              </a:buClr>
              <a:buSzPct val="120000"/>
            </a:pPr>
            <a:r>
              <a:rPr lang="pt-BR" sz="2400" dirty="0">
                <a:latin typeface="+mj-lt"/>
              </a:rPr>
              <a:t>Acompanhamento das propostas de lei.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54" y="297181"/>
            <a:ext cx="1956712" cy="80435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292EEE3-7CDE-78A1-15F3-61B8FE89901B}"/>
              </a:ext>
            </a:extLst>
          </p:cNvPr>
          <p:cNvSpPr txBox="1"/>
          <p:nvPr/>
        </p:nvSpPr>
        <p:spPr>
          <a:xfrm>
            <a:off x="1531088" y="299855"/>
            <a:ext cx="75491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34596C"/>
                </a:solidFill>
                <a:latin typeface="+mj-lt"/>
              </a:rPr>
              <a:t>ESTRATÉGIA DE REPRESENTAÇÃO POLÍTICA</a:t>
            </a:r>
          </a:p>
        </p:txBody>
      </p:sp>
    </p:spTree>
    <p:extLst>
      <p:ext uri="{BB962C8B-B14F-4D97-AF65-F5344CB8AC3E}">
        <p14:creationId xmlns:p14="http://schemas.microsoft.com/office/powerpoint/2010/main" val="1804750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5448D5D481C74885CBF0231414BD72" ma:contentTypeVersion="17" ma:contentTypeDescription="Crie um novo documento." ma:contentTypeScope="" ma:versionID="bccb3f4d9125aefe5198cf150fe96a2d">
  <xsd:schema xmlns:xsd="http://www.w3.org/2001/XMLSchema" xmlns:xs="http://www.w3.org/2001/XMLSchema" xmlns:p="http://schemas.microsoft.com/office/2006/metadata/properties" xmlns:ns2="2805b1ce-218a-4c7e-a4f2-d1f9eec0167f" xmlns:ns3="a896c254-05de-4cc1-aa16-6565a40f7891" targetNamespace="http://schemas.microsoft.com/office/2006/metadata/properties" ma:root="true" ma:fieldsID="40a372d2d100ffad795d716c27db3867" ns2:_="" ns3:_="">
    <xsd:import namespace="2805b1ce-218a-4c7e-a4f2-d1f9eec0167f"/>
    <xsd:import namespace="a896c254-05de-4cc1-aa16-6565a40f7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5b1ce-218a-4c7e-a4f2-d1f9eec0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73564c95-64bc-4e64-82a7-b20e4337b2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6c254-05de-4cc1-aa16-6565a40f7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9f0758-4ab1-46de-b09d-ec979f27ec2f}" ma:internalName="TaxCatchAll" ma:showField="CatchAllData" ma:web="a896c254-05de-4cc1-aa16-6565a40f7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FB8274-1182-4851-8F25-D660CD162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05b1ce-218a-4c7e-a4f2-d1f9eec0167f"/>
    <ds:schemaRef ds:uri="a896c254-05de-4cc1-aa16-6565a40f7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239AD1-242C-44D0-ABAD-5EDFC1AB10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817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REBECA  ZOCRATTO</dc:creator>
  <cp:lastModifiedBy>Esnor</cp:lastModifiedBy>
  <cp:revision>2</cp:revision>
  <dcterms:created xsi:type="dcterms:W3CDTF">2023-08-24T17:53:21Z</dcterms:created>
  <dcterms:modified xsi:type="dcterms:W3CDTF">2023-10-10T16:36:09Z</dcterms:modified>
</cp:coreProperties>
</file>