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0" r:id="rId4"/>
    <p:sldId id="272" r:id="rId5"/>
    <p:sldId id="287" r:id="rId6"/>
    <p:sldId id="274" r:id="rId7"/>
    <p:sldId id="276" r:id="rId8"/>
    <p:sldId id="277" r:id="rId9"/>
    <p:sldId id="278" r:id="rId10"/>
    <p:sldId id="279" r:id="rId11"/>
    <p:sldId id="280" r:id="rId12"/>
    <p:sldId id="285" r:id="rId13"/>
    <p:sldId id="282" r:id="rId14"/>
    <p:sldId id="283" r:id="rId15"/>
    <p:sldId id="291" r:id="rId16"/>
    <p:sldId id="288" r:id="rId17"/>
    <p:sldId id="290" r:id="rId18"/>
    <p:sldId id="289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GRAPHYA - 0059" initials="I0" lastIdx="1" clrIdx="0">
    <p:extLst>
      <p:ext uri="{19B8F6BF-5375-455C-9EA6-DF929625EA0E}">
        <p15:presenceInfo xmlns:p15="http://schemas.microsoft.com/office/powerpoint/2012/main" userId="INFOGRAPHYA - 0059" providerId="None"/>
      </p:ext>
    </p:extLst>
  </p:cmAuthor>
  <p:cmAuthor id="2" name="Conta da Microsoft" initials="CdM" lastIdx="1" clrIdx="1">
    <p:extLst>
      <p:ext uri="{19B8F6BF-5375-455C-9EA6-DF929625EA0E}">
        <p15:presenceInfo xmlns:p15="http://schemas.microsoft.com/office/powerpoint/2012/main" userId="b4dfa5578fc1a1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182"/>
    <a:srgbClr val="95FF81"/>
    <a:srgbClr val="E0EAF4"/>
    <a:srgbClr val="00317F"/>
    <a:srgbClr val="1F7455"/>
    <a:srgbClr val="50BA4B"/>
    <a:srgbClr val="061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2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365" y="53"/>
      </p:cViewPr>
      <p:guideLst>
        <p:guide orient="horz" pos="284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10-13T07:05:06.701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4670C3-01EB-5FE1-5627-DE3ADACCD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D5CC0A6-FE08-2413-0E09-F936C2173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48A10AF-FFF8-F636-55CB-A37F3D09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64485A7-8897-17B2-B620-07983B3F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791A6FB-3FA1-5A06-83D1-DFAC5262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070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7F7FDB-B481-0D60-6611-FFCF40D1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5838075-B996-D0B8-0450-384767022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57F862E-508C-91D9-F823-D091F0F0C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A2E73525-20FF-8649-8700-D63DE03FC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BC42670-C3E8-77FA-F436-7C929D75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50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71B544F-0E06-CFD2-CEDF-B793ABC12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1257792-6635-7820-DAB9-ED5C4DA55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BF58864-9C32-6A01-0FBA-04C88F8CE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414EF0C-5E2C-FEC5-0155-7C831CBB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7CD137C-B05C-1887-312B-CC3DAB68A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064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B417FF-3038-BEE5-1257-69B46C496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2D9B2F-4D6B-FDD7-1D23-0CF41E409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A147461-1B25-428A-9C05-E5359918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35E5D7E-498E-9D2C-9C10-0B0EAB982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D8192DE-0DB0-2828-2E63-FEAE09C9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48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4E3C39-C73D-B6D1-ACBB-F0DD93A6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C944300-E902-90A1-49E7-68E93759B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25D22D3-A993-58D6-D382-C5A222A0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572E7C2-2208-D49B-8CF6-D4BA8F93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00DED84-0BB4-BD94-0A61-36DA666D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23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F338CF-FFD9-60BC-5548-334AF51F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37D9B4C-BDFE-E47B-4C7C-18BB6325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F7282DC-D007-7F68-BF1F-24B1CF3C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0978F15-5588-C260-5D10-53DEBF0A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F7C145C-67EE-A10B-775D-356E2B65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17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ABC7DD-E095-59DF-50E6-1D3DF534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1ABA195-EDF7-24B1-1B76-FAF2D2FAB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4ECFE62-D895-FBCB-C678-CE6D7A9E6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D613068-FF7F-136F-D4DB-B7D2E52F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C50407D-C6D1-936A-456F-703A26F5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6EA843C-6745-D99C-84B8-39E96416D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622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19EEDC-F75D-EFE5-7C29-DB525C2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2278AF4-1E54-7E94-7293-87C9CFD1D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6E86787-A44E-503E-DA58-911412B72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18FF4936-2BC5-B1ED-3CE8-25939B163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0E709655-671B-32A5-EC33-DF64F704F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A23DE07B-C546-4F9B-566B-4B1CE6BB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7280F14C-FBCA-D609-D6AA-4C6146EA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ADA4AA23-87EA-E7A8-AC95-C3111A88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59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F95D52-4383-2E07-4C7A-EAE6FAEF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768FDB2C-C411-F2D5-AAF4-A25ACFFE2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6BDC119-50CD-FF24-B54B-2EF1B3B8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89B860D-61AD-21E3-93B2-5580CC75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78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546AC55A-8C19-C778-DB0E-2D193F20C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0F9642E-91B1-3762-8425-2A160EC0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C430D9F3-D874-7446-0FA8-38B7AE25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80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1175DE-942B-19E4-853E-3731AF7EA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FC857A0-A851-5DE1-9495-74B23D3DE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843F8A44-F4B1-BEC4-B765-41618B18D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CC9E3A6-3124-FE81-77EA-A59C142C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DBD0D0C-71BF-56A5-F8BA-3CAF849F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CCF3457-7058-ADFD-052C-16177EAA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50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635A44-6A9A-A1F1-4623-9471DCA8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5D9B07B-F059-2BFB-5930-19AAA9DC3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BD3FDC6-0343-ABE8-44DD-F474E9F4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BBF17B4-9984-590E-05C3-A78E6C63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B0BE79A-F012-635D-30B3-1475879D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366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96E7D6-71D8-DD10-5F28-27C410812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24558573-E4D7-8461-8FBD-5A149BFA6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0C53C76-5F53-32B6-ED69-E3181F962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89FAFDD-8E78-D8BD-E7FA-3B8CE6312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67AB85BC-D902-4B48-C978-2C7AE01C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0C3801A-E144-A288-2F89-E05B7EF77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265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3BA2BA-92B6-78EE-500A-54360399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97FE5B9-B18E-D597-C14E-82A4A14F4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B7A3588-029E-BA38-5742-82D6F238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77FCCB8-4A40-D6F5-2B9A-9F43EDA7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0DEB113-D9F1-4F70-D89F-17F9775C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1683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F8C65DE8-F230-D0AD-0DD3-7FA3272DF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2BD70169-8052-6B62-638C-0AA2E95F2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D595F3C-C9E3-69CA-5C36-AB82188D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BF29451-6917-1E5B-0147-BBC1F9B0A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6F36318-F6EE-343C-D901-6CD5FE91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05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ED2361-A0AC-7333-491B-B54DBC1FE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6D1D0AA-A665-B58D-C39A-FB181F549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E6B2AFF-CD5B-BC25-4D46-8D090A29A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75E21A9-D740-F49C-5E3B-AC6316B7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D43B9A6-2746-0E8A-E04A-5018678E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2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DE6EA5-7D43-EFCB-46A1-666E92B8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EC5AED6-972C-C4A3-8902-735ED424A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0697FCA-A3B7-7824-63C9-340791E22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E50909B-A29E-5BEE-4256-9403BC17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BDE5D8C-715A-152A-05A9-8FB80735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B76AF89-3641-20EC-1509-99D90A44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195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664416E-F498-33A4-9936-5016D3B77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159B4E9-CA76-AB4F-21C2-90E05DB1F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05BE6EC-574A-AD36-4468-CC26305C9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93628FEC-8FC7-D2C7-6B3A-EAF9CAD1A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0F42D10C-B7D6-F425-DC46-451EBECD3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EB0DE5A6-E67F-A589-4B7B-668F8A80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BEEC296F-A874-867A-8B56-C81C3755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7876A70-8509-9068-BA8A-88FEA4409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810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7B0EAF-43BF-22EF-D6C3-DF707BE8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92A54C10-B417-F013-F963-41479168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F9546B3A-2972-3565-4D33-43651FE6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06F9EA7-3F07-7D04-8125-8D378E17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48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37A9F80-6645-00C3-FC13-9285984B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3364C3BA-73B5-52FC-7765-6595DEE8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319FC82-B9B7-9D42-FECA-DAE490F3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35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FF24F7-BCFB-ED95-8362-257B81AA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8C9A4F7-A4FD-536F-19BB-9AC8A2B26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1B9BC2C-C151-509A-8101-CBF918171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8B84B44-6A56-0C76-8583-0AF3E7EA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97A73A9-D96B-8F4A-EC1D-903D144B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5F43DC7-83AB-4FCD-5443-BF013E27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7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DDF6AA4-889A-7192-69F2-68115F61A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EE66C4BC-AD66-B628-92BC-2D47B34948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8DE47B2-9A97-6659-1F12-8F062D755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9464475-A826-1C61-36B7-64DEF89FD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93C04BE-69C8-771A-9168-325FEAE5C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B616B1B-1CC9-7F4E-9A12-D42FFDC0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20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1D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F34523B-09D7-B857-A280-ABA692F8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69DCD4D-D391-4559-C4AE-7856D782B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8ED264A-E0EB-F40E-3491-4CD6CD0B7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61340-4057-49EE-A426-027B1DDF18DA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D927841-ED6F-0230-D1B4-28609B25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7C65126-6907-993B-518B-7EE56209F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CE4F-353F-4B7B-9B4D-BC634B087A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34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C2A6943-A87C-A805-A6DB-44F56669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CB730FC-6B33-A889-AAF2-91881CED3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7250C56-C09F-885A-370D-CE09500AB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38F5-E3EF-B148-AD07-DA2744028625}" type="datetimeFigureOut">
              <a:rPr lang="pt-BR" smtClean="0"/>
              <a:t>13/10/2023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C71F060-2B5C-1B1E-35F4-4F415088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D1C3984-5901-9B76-C6FE-E2E02A9DB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43FEF-2AC6-D04F-8B60-D7C3183F9B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67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eb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ccarbono.org.br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web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CAF6B32-742B-FF04-628B-DBC5C85C14D0}"/>
              </a:ext>
            </a:extLst>
          </p:cNvPr>
          <p:cNvSpPr txBox="1"/>
          <p:nvPr/>
        </p:nvSpPr>
        <p:spPr>
          <a:xfrm>
            <a:off x="138492" y="2480188"/>
            <a:ext cx="7668321" cy="2208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50BA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Papel dos Cartórios no Mercado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50BA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Carbono no Brasil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E769600-CB98-2FDD-C2E9-46B9A43952F5}"/>
              </a:ext>
            </a:extLst>
          </p:cNvPr>
          <p:cNvSpPr txBox="1"/>
          <p:nvPr/>
        </p:nvSpPr>
        <p:spPr>
          <a:xfrm>
            <a:off x="1042219" y="4042837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50BA4B"/>
                </a:solidFill>
              </a:rPr>
              <a:t>Fernanda de A. </a:t>
            </a:r>
            <a:r>
              <a:rPr lang="pt-BR" dirty="0" err="1">
                <a:solidFill>
                  <a:srgbClr val="50BA4B"/>
                </a:solidFill>
              </a:rPr>
              <a:t>Abud</a:t>
            </a:r>
            <a:r>
              <a:rPr lang="pt-BR" dirty="0">
                <a:solidFill>
                  <a:srgbClr val="50BA4B"/>
                </a:solidFill>
              </a:rPr>
              <a:t> </a:t>
            </a:r>
            <a:r>
              <a:rPr lang="pt-BR" dirty="0" smtClean="0">
                <a:solidFill>
                  <a:srgbClr val="50BA4B"/>
                </a:solidFill>
              </a:rPr>
              <a:t>Castro</a:t>
            </a:r>
            <a:endParaRPr lang="pt-BR" dirty="0">
              <a:solidFill>
                <a:srgbClr val="50BA4B"/>
              </a:solidFill>
            </a:endParaRPr>
          </a:p>
          <a:p>
            <a:pPr algn="ctr"/>
            <a:r>
              <a:rPr lang="pt-BR" sz="1400" dirty="0" smtClean="0">
                <a:solidFill>
                  <a:srgbClr val="50BA4B"/>
                </a:solidFill>
              </a:rPr>
              <a:t>Doutoranda em Direito pela Universidade de Salamanca-ES</a:t>
            </a:r>
          </a:p>
          <a:p>
            <a:pPr algn="ctr"/>
            <a:r>
              <a:rPr lang="pt-BR" sz="1400" dirty="0" smtClean="0">
                <a:solidFill>
                  <a:srgbClr val="50BA4B"/>
                </a:solidFill>
              </a:rPr>
              <a:t>Doutora em Direito Constitucional pelo IDP</a:t>
            </a:r>
          </a:p>
          <a:p>
            <a:pPr algn="ctr"/>
            <a:r>
              <a:rPr lang="pt-BR" sz="1400" dirty="0" smtClean="0">
                <a:solidFill>
                  <a:srgbClr val="50BA4B"/>
                </a:solidFill>
              </a:rPr>
              <a:t>Registradora Civil e Tabelia em Santa Maria do </a:t>
            </a:r>
            <a:r>
              <a:rPr lang="pt-BR" sz="1400" dirty="0" err="1" smtClean="0">
                <a:solidFill>
                  <a:srgbClr val="50BA4B"/>
                </a:solidFill>
              </a:rPr>
              <a:t>Suaçui</a:t>
            </a:r>
            <a:r>
              <a:rPr lang="pt-BR" sz="1400" dirty="0" smtClean="0">
                <a:solidFill>
                  <a:srgbClr val="50BA4B"/>
                </a:solidFill>
              </a:rPr>
              <a:t>/MG</a:t>
            </a:r>
          </a:p>
          <a:p>
            <a:pPr algn="ctr"/>
            <a:r>
              <a:rPr lang="pt-BR" sz="1400" dirty="0" smtClean="0">
                <a:solidFill>
                  <a:srgbClr val="50BA4B"/>
                </a:solidFill>
              </a:rPr>
              <a:t>Diretora-executivo </a:t>
            </a:r>
            <a:r>
              <a:rPr lang="pt-BR" sz="1400" dirty="0">
                <a:solidFill>
                  <a:srgbClr val="50BA4B"/>
                </a:solidFill>
              </a:rPr>
              <a:t>da Anoreg/BR e </a:t>
            </a:r>
            <a:r>
              <a:rPr lang="pt-BR" sz="1400" dirty="0" smtClean="0">
                <a:solidFill>
                  <a:srgbClr val="50BA4B"/>
                </a:solidFill>
              </a:rPr>
              <a:t>da Escola Nacional de Notários e Registradores - ENNOR</a:t>
            </a:r>
            <a:endParaRPr lang="pt-BR" sz="1400" dirty="0">
              <a:solidFill>
                <a:srgbClr val="50B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18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nambuco registra desmatamento zero em áreas de Mata Atlântica">
            <a:extLst>
              <a:ext uri="{FF2B5EF4-FFF2-40B4-BE49-F238E27FC236}">
                <a16:creationId xmlns:a16="http://schemas.microsoft.com/office/drawing/2014/main" xmlns="" id="{647F72BC-FEF4-2AAC-25E0-4E0D4DF5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0"/>
            <a:ext cx="1038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34E57F2-17C4-E1BD-C1C0-F61B79C42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387" t="31970" r="31847" b="12273"/>
          <a:stretch/>
        </p:blipFill>
        <p:spPr>
          <a:xfrm flipH="1">
            <a:off x="0" y="1"/>
            <a:ext cx="8151842" cy="6858000"/>
          </a:xfrm>
          <a:prstGeom prst="rect">
            <a:avLst/>
          </a:prstGeom>
          <a:effectLst>
            <a:outerShdw blurRad="800100" dist="38100" dir="2700000" sx="104000" sy="104000" algn="tl" rotWithShape="0">
              <a:prstClr val="black"/>
            </a:outerShdw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2BCD8C17-81FC-D2F4-CC4C-8204B75CB800}"/>
              </a:ext>
            </a:extLst>
          </p:cNvPr>
          <p:cNvSpPr txBox="1"/>
          <p:nvPr/>
        </p:nvSpPr>
        <p:spPr>
          <a:xfrm>
            <a:off x="889541" y="947376"/>
            <a:ext cx="6610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 INCCAR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F7AB7B7F-B168-B07B-96AB-311EF6C867B5}"/>
              </a:ext>
            </a:extLst>
          </p:cNvPr>
          <p:cNvSpPr txBox="1"/>
          <p:nvPr/>
        </p:nvSpPr>
        <p:spPr>
          <a:xfrm>
            <a:off x="889541" y="2991238"/>
            <a:ext cx="59532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Instituto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Nacional de Certificação de Carbono (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INCcarbono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desenvolvido pela 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AnoregBR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pela CNR </a:t>
            </a:r>
            <a:r>
              <a:rPr lang="pt-BR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 apoio de todos Institutos Membros. É um facilitador para que o Mercado.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Públicos c</a:t>
            </a:r>
            <a:r>
              <a:rPr kumimoji="0" lang="pt-B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onferem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lastro de segurança jurídica e publicização dos créditos de carbono, evitando fraudes e mecanismos de dupla contagem nos créditos gerados.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B564A09-0FB8-34CC-760D-335352A1C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0" y="1538088"/>
            <a:ext cx="2356579" cy="11781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1B49DE5-82CB-DA3A-790E-5633517A30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 rot="5400000">
            <a:off x="-995651" y="884155"/>
            <a:ext cx="2145095" cy="13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0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228601" y="6204068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28751" y="667385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661080" y="797914"/>
            <a:ext cx="10869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Registro, Controle e Publicidade dos Créditos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NOS MERCADOS REGULADO E VOLUNTÁRIO DE CARBONO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3DDEAB5-49EB-622A-BC8A-94139647DFA8}"/>
              </a:ext>
            </a:extLst>
          </p:cNvPr>
          <p:cNvSpPr txBox="1"/>
          <p:nvPr/>
        </p:nvSpPr>
        <p:spPr>
          <a:xfrm>
            <a:off x="3349242" y="1672935"/>
            <a:ext cx="5130120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defRPr/>
            </a:pPr>
            <a:r>
              <a:rPr lang="pt-BR" sz="1600" kern="100" dirty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https://www.inccarbono.org.br</a:t>
            </a:r>
            <a:r>
              <a:rPr lang="pt-BR" sz="1600" kern="100" dirty="0" smtClean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/</a:t>
            </a:r>
            <a:r>
              <a:rPr lang="pt-BR" sz="1600" kern="100" dirty="0" smtClean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28357"/>
            <a:ext cx="10058400" cy="39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228601" y="6204068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28751" y="667385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661080" y="797914"/>
            <a:ext cx="10869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Registro, Controle e Publicidade dos Créditos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NOS MERCADOS REGULADO E VOLUNTÁRIO DE </a:t>
            </a: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CARBONO </a:t>
            </a:r>
            <a:r>
              <a:rPr kumimoji="0" lang="pt-BR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(Esses itens e o desenvolvimento do Infográfico</a:t>
            </a:r>
            <a:r>
              <a:rPr kumimoji="0" lang="pt-BR" b="0" i="0" u="none" strike="noStrike" kern="1200" cap="none" spc="0" normalizeH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foram elaborado em conjunto com Dra. Patrícia Ferraz)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3DDEAB5-49EB-622A-BC8A-94139647DFA8}"/>
              </a:ext>
            </a:extLst>
          </p:cNvPr>
          <p:cNvSpPr txBox="1"/>
          <p:nvPr/>
        </p:nvSpPr>
        <p:spPr>
          <a:xfrm>
            <a:off x="661080" y="2358558"/>
            <a:ext cx="5130120" cy="37617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1) A emergência climática identificada pelo IPCC (Painel Intergovernamental de Mudanças Climáticas, da ONU) demanda todas as ações possíveis para o enfrentamento do aquecimento global. </a:t>
            </a:r>
          </a:p>
          <a:p>
            <a:pPr lvl="0">
              <a:lnSpc>
                <a:spcPct val="107000"/>
              </a:lnSpc>
            </a:pPr>
            <a:endParaRPr lang="pt-BR" sz="1600" kern="100" dirty="0">
              <a:solidFill>
                <a:srgbClr val="01318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O IPCC projeta uma extinção em massa da humanidade na década de 2030.</a:t>
            </a:r>
          </a:p>
          <a:p>
            <a:pPr lvl="0">
              <a:lnSpc>
                <a:spcPct val="107000"/>
              </a:lnSpc>
            </a:pPr>
            <a:endParaRPr lang="pt-BR" sz="1600" kern="100" dirty="0">
              <a:solidFill>
                <a:srgbClr val="01318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3)O mercado de créditos de carbono (ou de descarbonização) pode ser uma ferramenta eficiente para fomentar projetos de redução de emissões de gases de efeito estufa (GEE) e para sequestro de GEE da atmosfera, contribuindo com os esforços de enfrentamento da crise climática.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546B2B4-8F9C-1405-2EE7-789E2406F0AF}"/>
              </a:ext>
            </a:extLst>
          </p:cNvPr>
          <p:cNvSpPr txBox="1"/>
          <p:nvPr/>
        </p:nvSpPr>
        <p:spPr>
          <a:xfrm>
            <a:off x="6400800" y="1963353"/>
            <a:ext cx="5130120" cy="455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Para isso é necessário que o mercado tenha integridade e transparência, de modo a despertar a confiança de todos e envolver o maior número de pessoas desenvolvendo e implantando projetos voltados à redução de emissões de GEE e ao aumento do sequestro de GEE.</a:t>
            </a:r>
          </a:p>
          <a:p>
            <a:pPr lvl="0">
              <a:lnSpc>
                <a:spcPct val="107000"/>
              </a:lnSpc>
            </a:pPr>
            <a:endParaRPr lang="pt-BR" sz="1600" kern="100" dirty="0">
              <a:solidFill>
                <a:srgbClr val="01318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5.) A urgência climática demanda a adoção de um sistema já em funcionamento eficiente e com capilaridade, para melhor atender as partes interessadas.</a:t>
            </a:r>
          </a:p>
          <a:p>
            <a:pPr lvl="0">
              <a:lnSpc>
                <a:spcPct val="107000"/>
              </a:lnSpc>
            </a:pPr>
            <a:endParaRPr lang="pt-BR" sz="1600" kern="100" dirty="0">
              <a:solidFill>
                <a:srgbClr val="01318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pt-BR" sz="1600" kern="100" dirty="0">
                <a:solidFill>
                  <a:srgbClr val="0131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A integridade e transparência do mercado de créditos de carbono dependem de segurança jurídica e publicidade eficiente do sistema controlador do registro dos certificados de redução ou de remoção verificada de emissões de GEE (CRVE). </a:t>
            </a:r>
          </a:p>
        </p:txBody>
      </p:sp>
    </p:spTree>
    <p:extLst>
      <p:ext uri="{BB962C8B-B14F-4D97-AF65-F5344CB8AC3E}">
        <p14:creationId xmlns:p14="http://schemas.microsoft.com/office/powerpoint/2010/main" val="3815447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228601" y="6204068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28751" y="667385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661080" y="797914"/>
            <a:ext cx="10869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Registro, Controle e Publicidade dos Créditos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NOS MERCADOS REGULADO E VOLUNTÁRIO DE CARBONO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3DDEAB5-49EB-622A-BC8A-94139647DFA8}"/>
              </a:ext>
            </a:extLst>
          </p:cNvPr>
          <p:cNvSpPr txBox="1"/>
          <p:nvPr/>
        </p:nvSpPr>
        <p:spPr>
          <a:xfrm>
            <a:off x="661080" y="1865052"/>
            <a:ext cx="5130120" cy="4571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Os CRVE podem ter como objeto créditos de carbono florestal e créditos de carbono de outras origens, relacionados a bens imóveis ou não.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8) Os CRVE relacionados à créditos de carbono florestal e os créditos de carbono decorrentes de projetos vinculados a bens imóveis devem ser registrados no Registro de </a:t>
            </a:r>
            <a:r>
              <a:rPr kumimoji="0" lang="pt-BR" sz="1600" b="0" i="0" u="none" strike="noStrike" kern="1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Imóveis</a:t>
            </a:r>
            <a:r>
              <a:rPr lang="pt-BR" sz="1600" kern="100" dirty="0" smtClean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 possível por meio de Escritura Pública </a:t>
            </a:r>
            <a:r>
              <a:rPr lang="pt-BR" sz="1600" kern="100" dirty="0" smtClean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declaratória ou Ata Notarial.</a:t>
            </a: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9)</a:t>
            </a:r>
            <a:r>
              <a:rPr lang="pt-BR" sz="1600" kern="100" dirty="0">
                <a:solidFill>
                  <a:srgbClr val="01318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 demais CRVE devem ser registrados no Registro de Títulos e Documentos.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10)</a:t>
            </a:r>
            <a:r>
              <a:rPr kumimoji="0" lang="pt-BR" sz="1600" b="0" i="0" u="none" strike="noStrike" kern="100" cap="none" spc="0" normalizeH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pt-BR" sz="1600" b="0" i="0" u="none" strike="noStrike" kern="1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Registro de Imóveis e o Registro de Títulos e Documentos são Registros Públicos Econômicos (RPE) e fazem parte do Sistema Eletrônico de Registros Públicos – SERP.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546B2B4-8F9C-1405-2EE7-789E2406F0AF}"/>
              </a:ext>
            </a:extLst>
          </p:cNvPr>
          <p:cNvSpPr txBox="1"/>
          <p:nvPr/>
        </p:nvSpPr>
        <p:spPr>
          <a:xfrm>
            <a:off x="6400800" y="1865052"/>
            <a:ext cx="5130120" cy="4552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11) O SERP disponibiliza a interface entre os usuários e os RPE; e entre os RPE e o Registro Central do SBCE.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12) O mercado (ou usuários em geral, inclusive bolsas de valores, quando o caso) têm acesso à imagem dos registros 24h/7d/semana. Também pode obter certidões eletrônicas dos registros, via SERP, ou diretamente no RPE competente.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13) O CRVE pode ser enviado eletronicamente diretamente ao RPE competente, ou via SERP.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14) Os documentos relacionados aos créditos de carbono devem ser encaminhados por documentos eletrônicos com dados estruturados (DEDE) aos RPE ou ao SERP</a:t>
            </a:r>
          </a:p>
        </p:txBody>
      </p:sp>
    </p:spTree>
    <p:extLst>
      <p:ext uri="{BB962C8B-B14F-4D97-AF65-F5344CB8AC3E}">
        <p14:creationId xmlns:p14="http://schemas.microsoft.com/office/powerpoint/2010/main" val="1044522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228601" y="6204068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28751" y="667385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661080" y="797914"/>
            <a:ext cx="10869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Registro, Controle e Publicidade dos Créditos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NOS MERCADOS REGULADO E VOLUNTÁRIO DE CARBONO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61977" y="-319489"/>
            <a:ext cx="12989004" cy="757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3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xmlns="" id="{71C7C95C-A711-AA14-F7D4-7CA0DCB43237}"/>
              </a:ext>
            </a:extLst>
          </p:cNvPr>
          <p:cNvSpPr>
            <a:spLocks noChangeAspect="1"/>
          </p:cNvSpPr>
          <p:nvPr/>
        </p:nvSpPr>
        <p:spPr>
          <a:xfrm>
            <a:off x="627541" y="1508955"/>
            <a:ext cx="1212980" cy="14691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>
                <a:solidFill>
                  <a:srgbClr val="00317F"/>
                </a:solidFill>
                <a:latin typeface="Globotipo Texto" panose="00000500000000000000" pitchFamily="2" charset="0"/>
              </a:rPr>
              <a:t>Consultoria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dirty="0">
                <a:solidFill>
                  <a:srgbClr val="00317F"/>
                </a:solidFill>
                <a:latin typeface="Globotipo Texto" panose="00000500000000000000" pitchFamily="2" charset="0"/>
              </a:rPr>
              <a:t>Ambiental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Desenvolve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o projeto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redução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emissões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0BF32B9F-7D0D-9656-20B8-643C6CF2344F}"/>
              </a:ext>
            </a:extLst>
          </p:cNvPr>
          <p:cNvSpPr>
            <a:spLocks noChangeAspect="1"/>
          </p:cNvSpPr>
          <p:nvPr/>
        </p:nvSpPr>
        <p:spPr>
          <a:xfrm>
            <a:off x="611765" y="3554984"/>
            <a:ext cx="1212980" cy="1212980"/>
          </a:xfrm>
          <a:prstGeom prst="roundRect">
            <a:avLst/>
          </a:prstGeom>
          <a:solidFill>
            <a:srgbClr val="003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PROPONENTE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Texto" panose="00000500000000000000" pitchFamily="2" charset="0"/>
              <a:ea typeface="+mn-ea"/>
              <a:cs typeface="+mn-cs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xmlns="" id="{1C64D785-516B-9418-807A-3569EC27ABA7}"/>
              </a:ext>
            </a:extLst>
          </p:cNvPr>
          <p:cNvSpPr/>
          <p:nvPr/>
        </p:nvSpPr>
        <p:spPr>
          <a:xfrm>
            <a:off x="5144234" y="2554223"/>
            <a:ext cx="2113936" cy="2962657"/>
          </a:xfrm>
          <a:prstGeom prst="roundRect">
            <a:avLst/>
          </a:prstGeom>
          <a:solidFill>
            <a:srgbClr val="013182"/>
          </a:solidFill>
          <a:ln w="57150">
            <a:solidFill>
              <a:srgbClr val="0131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xmlns="" id="{71A41AC4-25D3-0C90-FF7E-ECF52A0A29AD}"/>
              </a:ext>
            </a:extLst>
          </p:cNvPr>
          <p:cNvSpPr>
            <a:spLocks noChangeAspect="1"/>
          </p:cNvSpPr>
          <p:nvPr/>
        </p:nvSpPr>
        <p:spPr>
          <a:xfrm>
            <a:off x="2692568" y="3378992"/>
            <a:ext cx="1564963" cy="1564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180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Certificadora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Valida PDD +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Emite Certificado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Redução ou Remoção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Verificada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Emissões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rgbClr val="00317F"/>
              </a:solidFill>
              <a:effectLst/>
              <a:uLnTx/>
              <a:uFillTx/>
              <a:latin typeface="Globotipo Texto" panose="00000500000000000000" pitchFamily="2" charset="0"/>
              <a:ea typeface="+mn-ea"/>
              <a:cs typeface="+mn-cs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xmlns="" id="{908A1F95-21D8-90DD-64DA-59470410862B}"/>
              </a:ext>
            </a:extLst>
          </p:cNvPr>
          <p:cNvSpPr>
            <a:spLocks noChangeAspect="1"/>
          </p:cNvSpPr>
          <p:nvPr/>
        </p:nvSpPr>
        <p:spPr>
          <a:xfrm>
            <a:off x="5240283" y="2686782"/>
            <a:ext cx="1921838" cy="14940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0" bIns="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Registro de Imóveis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Faz averbação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certificado na matrícula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do imóvel se for referente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a carbono vinculado 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propriedade territorial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xmlns="" id="{BEABC918-AE41-2E25-E541-C5CF2510F68C}"/>
              </a:ext>
            </a:extLst>
          </p:cNvPr>
          <p:cNvSpPr>
            <a:spLocks noChangeAspect="1"/>
          </p:cNvSpPr>
          <p:nvPr/>
        </p:nvSpPr>
        <p:spPr>
          <a:xfrm>
            <a:off x="5240283" y="3894129"/>
            <a:ext cx="1921838" cy="1520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0" bIns="0"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Registro de Títulos 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Documentos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o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registro do certificado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se não for referente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carbono vinculado 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propriedade territorial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xmlns="" id="{DE2F8CAE-0B7D-2C57-EE24-A5C2AEE42D56}"/>
              </a:ext>
            </a:extLst>
          </p:cNvPr>
          <p:cNvSpPr>
            <a:spLocks noChangeAspect="1"/>
          </p:cNvSpPr>
          <p:nvPr/>
        </p:nvSpPr>
        <p:spPr>
          <a:xfrm>
            <a:off x="8110418" y="3435470"/>
            <a:ext cx="1389014" cy="13890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SERP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Sistema Eletrônico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de Registros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Públicos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DD54F3BD-4717-4DEC-8374-C083606A706B}"/>
              </a:ext>
            </a:extLst>
          </p:cNvPr>
          <p:cNvSpPr>
            <a:spLocks noChangeAspect="1"/>
          </p:cNvSpPr>
          <p:nvPr/>
        </p:nvSpPr>
        <p:spPr>
          <a:xfrm>
            <a:off x="8110418" y="1831681"/>
            <a:ext cx="1368707" cy="833340"/>
          </a:xfrm>
          <a:prstGeom prst="roundRect">
            <a:avLst/>
          </a:prstGeom>
          <a:solidFill>
            <a:srgbClr val="003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14400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Visualização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Online 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Registro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Texto" panose="00000500000000000000" pitchFamily="2" charset="0"/>
              <a:ea typeface="+mn-ea"/>
              <a:cs typeface="+mn-cs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xmlns="" id="{D08A4D1A-F812-6D3D-3A15-DEB145A8B4F4}"/>
              </a:ext>
            </a:extLst>
          </p:cNvPr>
          <p:cNvSpPr>
            <a:spLocks noChangeAspect="1"/>
          </p:cNvSpPr>
          <p:nvPr/>
        </p:nvSpPr>
        <p:spPr>
          <a:xfrm>
            <a:off x="8113719" y="5594933"/>
            <a:ext cx="1389014" cy="833340"/>
          </a:xfrm>
          <a:prstGeom prst="roundRect">
            <a:avLst/>
          </a:prstGeom>
          <a:solidFill>
            <a:srgbClr val="003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Registro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Central do SBCC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lobotipo Texto" panose="00000500000000000000" pitchFamily="2" charset="0"/>
              <a:ea typeface="+mn-ea"/>
              <a:cs typeface="+mn-cs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xmlns="" id="{0FB0C172-48DB-DEA2-623B-9B94C0685625}"/>
              </a:ext>
            </a:extLst>
          </p:cNvPr>
          <p:cNvSpPr>
            <a:spLocks noChangeAspect="1"/>
          </p:cNvSpPr>
          <p:nvPr/>
        </p:nvSpPr>
        <p:spPr>
          <a:xfrm>
            <a:off x="10617280" y="2940333"/>
            <a:ext cx="1243032" cy="24647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t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MERCADO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Realiza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Transferências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suas próprias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Verificações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3C6345D5-67AD-5FA9-D8DE-73F63EF49339}"/>
              </a:ext>
            </a:extLst>
          </p:cNvPr>
          <p:cNvSpPr txBox="1"/>
          <p:nvPr/>
        </p:nvSpPr>
        <p:spPr>
          <a:xfrm>
            <a:off x="996718" y="101071"/>
            <a:ext cx="8487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317F"/>
                </a:solidFill>
                <a:effectLst/>
                <a:uLnTx/>
                <a:uFillTx/>
                <a:latin typeface="Globotipo Texto Black" panose="00000A00000000000000" pitchFamily="2" charset="0"/>
                <a:ea typeface="+mn-ea"/>
                <a:cs typeface="+mn-cs"/>
              </a:rPr>
              <a:t>Fluxo do registro do Certificado de Redução ou Remoção Verificada de Emissões (CRVE) pelos Cartórios</a:t>
            </a:r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xmlns="" id="{5C134EE7-DF0E-D947-2FDF-BA62A911354A}"/>
              </a:ext>
            </a:extLst>
          </p:cNvPr>
          <p:cNvSpPr/>
          <p:nvPr/>
        </p:nvSpPr>
        <p:spPr>
          <a:xfrm>
            <a:off x="1814213" y="3651979"/>
            <a:ext cx="594415" cy="1091124"/>
          </a:xfrm>
          <a:prstGeom prst="rightArrow">
            <a:avLst/>
          </a:prstGeom>
          <a:solidFill>
            <a:srgbClr val="003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xmlns="" id="{1BE6A36A-3F48-0FC1-C814-BF827DE0CC3C}"/>
              </a:ext>
            </a:extLst>
          </p:cNvPr>
          <p:cNvSpPr/>
          <p:nvPr/>
        </p:nvSpPr>
        <p:spPr>
          <a:xfrm>
            <a:off x="4257531" y="3641480"/>
            <a:ext cx="594415" cy="109112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xmlns="" id="{347901D9-0195-068B-7B0E-3AD0F71AC37F}"/>
              </a:ext>
            </a:extLst>
          </p:cNvPr>
          <p:cNvSpPr/>
          <p:nvPr/>
        </p:nvSpPr>
        <p:spPr>
          <a:xfrm>
            <a:off x="7267300" y="3489989"/>
            <a:ext cx="594415" cy="1091124"/>
          </a:xfrm>
          <a:prstGeom prst="rightArrow">
            <a:avLst/>
          </a:prstGeom>
          <a:solidFill>
            <a:srgbClr val="013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xmlns="" id="{626AD3E0-0085-9339-94E9-B3062E3D1581}"/>
              </a:ext>
            </a:extLst>
          </p:cNvPr>
          <p:cNvSpPr/>
          <p:nvPr/>
        </p:nvSpPr>
        <p:spPr>
          <a:xfrm rot="16200000">
            <a:off x="8507718" y="2592701"/>
            <a:ext cx="594415" cy="109112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xmlns="" id="{E67E07D6-63C7-E96D-2D1C-456CA3083FB1}"/>
              </a:ext>
            </a:extLst>
          </p:cNvPr>
          <p:cNvSpPr/>
          <p:nvPr/>
        </p:nvSpPr>
        <p:spPr>
          <a:xfrm rot="5400000">
            <a:off x="8507718" y="4576130"/>
            <a:ext cx="594415" cy="109112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eta: para a Direita 34">
            <a:extLst>
              <a:ext uri="{FF2B5EF4-FFF2-40B4-BE49-F238E27FC236}">
                <a16:creationId xmlns:a16="http://schemas.microsoft.com/office/drawing/2014/main" xmlns="" id="{C07A95FA-0867-5F6A-DFA4-874EFFB5FA19}"/>
              </a:ext>
            </a:extLst>
          </p:cNvPr>
          <p:cNvSpPr/>
          <p:nvPr/>
        </p:nvSpPr>
        <p:spPr>
          <a:xfrm rot="10800000">
            <a:off x="9583870" y="4129550"/>
            <a:ext cx="1069349" cy="49265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eta: para a Direita 35">
            <a:extLst>
              <a:ext uri="{FF2B5EF4-FFF2-40B4-BE49-F238E27FC236}">
                <a16:creationId xmlns:a16="http://schemas.microsoft.com/office/drawing/2014/main" xmlns="" id="{172A4E85-2EA3-1713-0050-36C294B3D84C}"/>
              </a:ext>
            </a:extLst>
          </p:cNvPr>
          <p:cNvSpPr/>
          <p:nvPr/>
        </p:nvSpPr>
        <p:spPr>
          <a:xfrm>
            <a:off x="9479125" y="3647804"/>
            <a:ext cx="1053717" cy="49265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xmlns="" id="{070B4B5B-05D2-432C-EE40-83BAF7587F49}"/>
              </a:ext>
            </a:extLst>
          </p:cNvPr>
          <p:cNvSpPr/>
          <p:nvPr/>
        </p:nvSpPr>
        <p:spPr>
          <a:xfrm rot="5400000">
            <a:off x="983916" y="3142882"/>
            <a:ext cx="822223" cy="492651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xmlns="" id="{55E1C020-B1B9-F995-45E8-A41394DA4A7F}"/>
              </a:ext>
            </a:extLst>
          </p:cNvPr>
          <p:cNvSpPr/>
          <p:nvPr/>
        </p:nvSpPr>
        <p:spPr>
          <a:xfrm rot="16200000">
            <a:off x="603757" y="2907353"/>
            <a:ext cx="847627" cy="492651"/>
          </a:xfrm>
          <a:prstGeom prst="rightArrow">
            <a:avLst/>
          </a:prstGeom>
          <a:solidFill>
            <a:srgbClr val="013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A3388FA9-D693-137B-19A8-4FDCB59093E3}"/>
              </a:ext>
            </a:extLst>
          </p:cNvPr>
          <p:cNvSpPr>
            <a:spLocks noChangeAspect="1"/>
          </p:cNvSpPr>
          <p:nvPr/>
        </p:nvSpPr>
        <p:spPr>
          <a:xfrm>
            <a:off x="5150040" y="3878291"/>
            <a:ext cx="2102325" cy="314521"/>
          </a:xfrm>
          <a:prstGeom prst="roundRect">
            <a:avLst/>
          </a:prstGeom>
          <a:solidFill>
            <a:srgbClr val="003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lobotipo Texto" panose="00000500000000000000" pitchFamily="2" charset="0"/>
                <a:ea typeface="+mn-ea"/>
                <a:cs typeface="+mn-cs"/>
              </a:rPr>
              <a:t>CARTÓRIO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6B564A09-0FB8-34CC-760D-335352A1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59" y="1480465"/>
            <a:ext cx="2356579" cy="117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50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228601" y="6204068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28751" y="667385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661080" y="797914"/>
            <a:ext cx="108698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Registro, Controle e Publicidade dos Créditos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0" i="0" u="none" strike="noStrike" kern="1200" cap="none" spc="0" normalizeH="0" baseline="0" noProof="0" dirty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NOS MERCADOS REGULADO E VOLUNTÁRIO DE CARBONO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700" y="-572934"/>
            <a:ext cx="13681828" cy="76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CAF6B32-742B-FF04-628B-DBC5C85C14D0}"/>
              </a:ext>
            </a:extLst>
          </p:cNvPr>
          <p:cNvSpPr txBox="1"/>
          <p:nvPr/>
        </p:nvSpPr>
        <p:spPr>
          <a:xfrm>
            <a:off x="138492" y="2480188"/>
            <a:ext cx="7668321" cy="2208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1" u="none" strike="noStrike" kern="1200" cap="none" spc="0" normalizeH="0" baseline="0" noProof="0" dirty="0" smtClean="0">
                <a:ln w="22225">
                  <a:noFill/>
                  <a:prstDash val="solid"/>
                </a:ln>
                <a:solidFill>
                  <a:srgbClr val="50BA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OBRIGADA!</a:t>
            </a:r>
            <a:endParaRPr kumimoji="0" lang="pt-BR" sz="3600" b="1" i="1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50BA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8E769600-CB98-2FDD-C2E9-46B9A43952F5}"/>
              </a:ext>
            </a:extLst>
          </p:cNvPr>
          <p:cNvSpPr txBox="1"/>
          <p:nvPr/>
        </p:nvSpPr>
        <p:spPr>
          <a:xfrm>
            <a:off x="924652" y="2919470"/>
            <a:ext cx="6412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dirty="0">
              <a:solidFill>
                <a:srgbClr val="50BA4B"/>
              </a:solidFill>
            </a:endParaRPr>
          </a:p>
          <a:p>
            <a:pPr algn="ctr"/>
            <a:r>
              <a:rPr lang="pt-BR" sz="1400" dirty="0" smtClean="0">
                <a:solidFill>
                  <a:srgbClr val="50BA4B"/>
                </a:solidFill>
              </a:rPr>
              <a:t>faacastro@gmail.com</a:t>
            </a:r>
            <a:endParaRPr lang="pt-BR" sz="1400" dirty="0">
              <a:solidFill>
                <a:srgbClr val="50BA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54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1A10A81-3A87-AE9F-4CB6-CB1E36A04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9194799" y="-24925"/>
            <a:ext cx="2997201" cy="125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BB9C64C-538B-2AF7-05AC-DE05FD39F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-1" y="5550137"/>
            <a:ext cx="2145095" cy="1307864"/>
          </a:xfrm>
          <a:prstGeom prst="rect">
            <a:avLst/>
          </a:prstGeom>
        </p:spPr>
      </p:pic>
      <p:pic>
        <p:nvPicPr>
          <p:cNvPr id="1026" name="Picture 2" descr="folhagem - Hotel Brasil Tropical">
            <a:extLst>
              <a:ext uri="{FF2B5EF4-FFF2-40B4-BE49-F238E27FC236}">
                <a16:creationId xmlns:a16="http://schemas.microsoft.com/office/drawing/2014/main" xmlns="" id="{F3536B46-3F0E-EF6C-1C70-3967988D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6775" y="980351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7BC63B9E-5AAD-E76B-BD59-C666D8AC74DB}"/>
              </a:ext>
            </a:extLst>
          </p:cNvPr>
          <p:cNvSpPr/>
          <p:nvPr/>
        </p:nvSpPr>
        <p:spPr>
          <a:xfrm>
            <a:off x="8356922" y="986742"/>
            <a:ext cx="2372809" cy="4884516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tile tx="-9702800" ty="0" sx="41000" sy="4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16255384-FE6B-27D7-FB2A-01306FD00196}"/>
              </a:ext>
            </a:extLst>
          </p:cNvPr>
          <p:cNvSpPr txBox="1"/>
          <p:nvPr/>
        </p:nvSpPr>
        <p:spPr>
          <a:xfrm>
            <a:off x="1322160" y="797914"/>
            <a:ext cx="6602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blipFill>
                  <a:blip r:embed="rId6"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Necessidade de redução da emissão dos </a:t>
            </a:r>
          </a:p>
          <a:p>
            <a:r>
              <a:rPr lang="pt-BR" sz="2600" dirty="0">
                <a:blipFill>
                  <a:blip r:embed="rId6"/>
                  <a:stretch>
                    <a:fillRect/>
                  </a:stretch>
                </a:blipFill>
                <a:latin typeface="Arial Black" panose="020B0A04020102020204" pitchFamily="34" charset="0"/>
                <a:cs typeface="Arial" panose="020B0604020202020204" pitchFamily="34" charset="0"/>
              </a:rPr>
              <a:t>GASES DO EFEITO ESTUFA (GEE)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3DDEAB5-49EB-622A-BC8A-94139647DFA8}"/>
              </a:ext>
            </a:extLst>
          </p:cNvPr>
          <p:cNvSpPr txBox="1"/>
          <p:nvPr/>
        </p:nvSpPr>
        <p:spPr>
          <a:xfrm>
            <a:off x="1421311" y="2151727"/>
            <a:ext cx="617002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Aquecimento global e emergência </a:t>
            </a: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climática;</a:t>
            </a:r>
          </a:p>
          <a:p>
            <a:endParaRPr lang="pt-BR" sz="2000" dirty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Emissão de Gases do Efeito Estufa (GEE);</a:t>
            </a:r>
          </a:p>
          <a:p>
            <a:endParaRPr lang="pt-BR" sz="2000" dirty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</a:t>
            </a:r>
            <a:r>
              <a:rPr lang="pt-BR" sz="2000" dirty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(Painel Intergovernamental de Mudanças </a:t>
            </a: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Climáticas);</a:t>
            </a:r>
          </a:p>
          <a:p>
            <a:endParaRPr lang="pt-BR" sz="2000" dirty="0" smtClean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equestro </a:t>
            </a:r>
            <a:r>
              <a:rPr lang="pt-BR" sz="2000" dirty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carbono e geração de Crédito de Carbono (moeda para o mundo);</a:t>
            </a:r>
            <a:endParaRPr lang="pt-BR" sz="2000" dirty="0" smtClean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O papel do </a:t>
            </a:r>
            <a:r>
              <a:rPr lang="pt-BR" sz="2000" dirty="0" smtClean="0">
                <a:solidFill>
                  <a:srgbClr val="0031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 com vasta cobertura florestal.</a:t>
            </a:r>
            <a:endParaRPr lang="pt-BR" sz="2000" dirty="0">
              <a:solidFill>
                <a:srgbClr val="0031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57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FF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40CE9D-D541-8278-A31A-49028C6A2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10541819" y="-164242"/>
            <a:ext cx="2997201" cy="12542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452283" y="6228993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1912" y="52806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3DF06B9-4B21-54C7-262F-E68453D43897}"/>
              </a:ext>
            </a:extLst>
          </p:cNvPr>
          <p:cNvSpPr txBox="1"/>
          <p:nvPr/>
        </p:nvSpPr>
        <p:spPr>
          <a:xfrm>
            <a:off x="695493" y="1023421"/>
            <a:ext cx="10801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rgbClr val="0131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ATOS NORMATIVOS QUE TRATAM DA QUESTÃO + BRASIL</a:t>
            </a:r>
          </a:p>
          <a:p>
            <a:pPr algn="ctr"/>
            <a:r>
              <a:rPr lang="pt-BR" sz="2000" dirty="0">
                <a:solidFill>
                  <a:srgbClr val="0131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 PROCOLO DE KYOTO E ACORDO DE PARIS</a:t>
            </a:r>
            <a:endParaRPr lang="pt-BR" sz="2800" dirty="0">
              <a:solidFill>
                <a:srgbClr val="01318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4BE08C6-A639-173B-2E84-03BDD0855B3E}"/>
              </a:ext>
            </a:extLst>
          </p:cNvPr>
          <p:cNvSpPr txBox="1"/>
          <p:nvPr/>
        </p:nvSpPr>
        <p:spPr>
          <a:xfrm>
            <a:off x="889541" y="2309051"/>
            <a:ext cx="529494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</a:t>
            </a:r>
            <a:r>
              <a:rPr lang="pt-BR" sz="2000" dirty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Kyoto, firmado em 1997 e do qual o Brasil é </a:t>
            </a: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signatário;</a:t>
            </a:r>
          </a:p>
          <a:p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Acordo </a:t>
            </a:r>
            <a:r>
              <a:rPr lang="pt-BR" sz="2000" dirty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Paris </a:t>
            </a: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metas </a:t>
            </a:r>
            <a:r>
              <a:rPr lang="pt-BR" sz="2000" dirty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países em desenvolvimento (como o Brasil) reduzissem suas emissões de </a:t>
            </a: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CO2;</a:t>
            </a:r>
          </a:p>
          <a:p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>
              <a:buFontTx/>
              <a:buChar char="-"/>
            </a:pPr>
            <a:r>
              <a:rPr lang="pt-BR" sz="2000" dirty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Protocolo de Kyoto e do Acordo de Paris, com regulamentação e regramentos do </a:t>
            </a: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(Painel Intergovernamental de Mudanças Climáticas da ONU).</a:t>
            </a:r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xmlns="" id="{312F3B30-5FC0-D801-46FF-426BC3A96484}"/>
              </a:ext>
            </a:extLst>
          </p:cNvPr>
          <p:cNvSpPr/>
          <p:nvPr/>
        </p:nvSpPr>
        <p:spPr>
          <a:xfrm>
            <a:off x="6410632" y="2392755"/>
            <a:ext cx="1524000" cy="3182135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stretch>
              <a:fillRect l="-9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xmlns="" id="{C8FA878E-37AC-AFE4-E590-4A2AEAF3A7BA}"/>
              </a:ext>
            </a:extLst>
          </p:cNvPr>
          <p:cNvSpPr/>
          <p:nvPr/>
        </p:nvSpPr>
        <p:spPr>
          <a:xfrm>
            <a:off x="8244348" y="2392754"/>
            <a:ext cx="1524000" cy="3182135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tile tx="-336550" ty="0" sx="25000" sy="16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487737E8-B4C9-9E67-3F29-52A44DB940A5}"/>
              </a:ext>
            </a:extLst>
          </p:cNvPr>
          <p:cNvSpPr/>
          <p:nvPr/>
        </p:nvSpPr>
        <p:spPr>
          <a:xfrm>
            <a:off x="10078064" y="2392754"/>
            <a:ext cx="1524000" cy="3182135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stretch>
              <a:fillRect l="-112000" r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370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2138F54-657B-D9C0-2F17-455F5FC094C7}"/>
              </a:ext>
            </a:extLst>
          </p:cNvPr>
          <p:cNvSpPr txBox="1"/>
          <p:nvPr/>
        </p:nvSpPr>
        <p:spPr>
          <a:xfrm>
            <a:off x="1829380" y="5005915"/>
            <a:ext cx="8556913" cy="173116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EAF4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600" b="0" i="0" dirty="0">
                <a:solidFill>
                  <a:srgbClr val="0131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Pelas metas fixadas no Acordo de Paris, o Brasil se comprometeu a chegar a 2030 com uma emissão anual de </a:t>
            </a:r>
            <a:r>
              <a:rPr lang="pt-BR" sz="1600" b="1" i="0" dirty="0">
                <a:solidFill>
                  <a:srgbClr val="0131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1,281 GtCO2e,</a:t>
            </a:r>
            <a:r>
              <a:rPr lang="pt-BR" sz="1600" b="0" i="0" dirty="0">
                <a:solidFill>
                  <a:srgbClr val="0131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que significa 50% menos carbono que em 2005. Também prevê a neutralidade de carbono até 2050. Por uma mudança na metodologia de cálculo das emissões, esta acabou sendo uma meta controversa</a:t>
            </a:r>
            <a:r>
              <a:rPr lang="pt-BR" sz="1600" b="0" i="0" dirty="0" smtClean="0">
                <a:solidFill>
                  <a:srgbClr val="01318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(fonte Agencia Câmara dos Deputados)</a:t>
            </a:r>
            <a:endParaRPr lang="pt-BR" sz="16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40CE9D-D541-8278-A31A-49028C6A2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7" t="61389" r="21098" b="14464"/>
          <a:stretch/>
        </p:blipFill>
        <p:spPr>
          <a:xfrm>
            <a:off x="10541819" y="-164242"/>
            <a:ext cx="2997201" cy="12542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452283" y="6228993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1912" y="52806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xmlns="" id="{D78EC120-805A-B673-FBC7-12BD571A3FFB}"/>
              </a:ext>
            </a:extLst>
          </p:cNvPr>
          <p:cNvGrpSpPr/>
          <p:nvPr/>
        </p:nvGrpSpPr>
        <p:grpSpPr>
          <a:xfrm>
            <a:off x="1829381" y="1328053"/>
            <a:ext cx="8533238" cy="3469967"/>
            <a:chOff x="1853056" y="1455869"/>
            <a:chExt cx="8533238" cy="3469967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xmlns="" id="{CA5BCAFD-D70A-779D-3BD8-0010AA6BB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3056" y="1455869"/>
              <a:ext cx="4221793" cy="341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127F0D98-1036-B029-E1EB-ECD22DB7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2333" y="1455869"/>
              <a:ext cx="4163961" cy="3469967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8D8E6B64-5659-5A89-A01C-161C0EDD95B1}"/>
              </a:ext>
            </a:extLst>
          </p:cNvPr>
          <p:cNvSpPr txBox="1"/>
          <p:nvPr/>
        </p:nvSpPr>
        <p:spPr>
          <a:xfrm>
            <a:off x="695493" y="587411"/>
            <a:ext cx="1080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95FF8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EMISSÃO DE CARBONO</a:t>
            </a:r>
            <a:endParaRPr lang="pt-BR" sz="3200" dirty="0">
              <a:solidFill>
                <a:srgbClr val="95FF8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04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452283" y="6228993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1912" y="52806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A0A45E0-32BD-1C31-5136-49C2331AA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0210" r="23140" b="21424"/>
          <a:stretch/>
        </p:blipFill>
        <p:spPr>
          <a:xfrm>
            <a:off x="5307503" y="0"/>
            <a:ext cx="6884497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774FCC8-2FF5-087F-ACA8-F9F287697E0F}"/>
              </a:ext>
            </a:extLst>
          </p:cNvPr>
          <p:cNvSpPr txBox="1"/>
          <p:nvPr/>
        </p:nvSpPr>
        <p:spPr>
          <a:xfrm>
            <a:off x="889541" y="820221"/>
            <a:ext cx="54299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que é o Mercado de Carbono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REGULADO X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VOLUNTÁRIO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BB2AAA7-3240-1BB0-8884-0FC821D0E55B}"/>
              </a:ext>
            </a:extLst>
          </p:cNvPr>
          <p:cNvSpPr txBox="1"/>
          <p:nvPr/>
        </p:nvSpPr>
        <p:spPr>
          <a:xfrm>
            <a:off x="889541" y="2309051"/>
            <a:ext cx="430221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mercado de crédito de carbono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a venda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compra do crédito de </a:t>
            </a: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carbono;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que emitem muito CO2 e não reduzem podem comprar Credito de Carbono para compensar.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dirty="0" smtClean="0">
                <a:solidFill>
                  <a:srgbClr val="0131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Metodologia aplicada.</a:t>
            </a:r>
            <a:endParaRPr lang="pt-BR" sz="2000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xmlns="" id="{8217E670-C79F-20CE-A1D0-42FA92377A98}"/>
              </a:ext>
            </a:extLst>
          </p:cNvPr>
          <p:cNvSpPr/>
          <p:nvPr/>
        </p:nvSpPr>
        <p:spPr>
          <a:xfrm>
            <a:off x="6177280" y="533475"/>
            <a:ext cx="1919912" cy="3957245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stretch>
              <a:fillRect l="-101000" r="-10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24892DFE-0D39-BD6F-6961-CC98411B4B2D}"/>
              </a:ext>
            </a:extLst>
          </p:cNvPr>
          <p:cNvSpPr/>
          <p:nvPr/>
        </p:nvSpPr>
        <p:spPr>
          <a:xfrm>
            <a:off x="10078064" y="1838961"/>
            <a:ext cx="1524000" cy="32004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stretch>
              <a:fillRect l="-112000" r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40CE9D-D541-8278-A31A-49028C6A21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67" t="61389" r="21098" b="14464"/>
          <a:stretch/>
        </p:blipFill>
        <p:spPr>
          <a:xfrm>
            <a:off x="8097192" y="-434064"/>
            <a:ext cx="2997201" cy="1254285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F98EE28-47B7-62DC-A205-418CD80DEFE6}"/>
              </a:ext>
            </a:extLst>
          </p:cNvPr>
          <p:cNvSpPr txBox="1"/>
          <p:nvPr/>
        </p:nvSpPr>
        <p:spPr>
          <a:xfrm>
            <a:off x="6319520" y="4562307"/>
            <a:ext cx="17009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que é o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Mercado de Carbono 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xmlns="" id="{79FBB17C-37BF-3359-B8B2-0092D4E42F93}"/>
              </a:ext>
            </a:extLst>
          </p:cNvPr>
          <p:cNvSpPr/>
          <p:nvPr/>
        </p:nvSpPr>
        <p:spPr>
          <a:xfrm>
            <a:off x="8227974" y="1838961"/>
            <a:ext cx="1524000" cy="3200400"/>
          </a:xfrm>
          <a:prstGeom prst="roundRect">
            <a:avLst>
              <a:gd name="adj" fmla="val 50000"/>
            </a:avLst>
          </a:prstGeom>
          <a:blipFill dpi="0" rotWithShape="1">
            <a:blip r:embed="rId9"/>
            <a:srcRect/>
            <a:stretch>
              <a:fillRect l="-112000" r="-10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15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452283" y="6228993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1912" y="52806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A0A45E0-32BD-1C31-5136-49C2331AA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0210" r="23140" b="21424"/>
          <a:stretch/>
        </p:blipFill>
        <p:spPr>
          <a:xfrm>
            <a:off x="5307503" y="0"/>
            <a:ext cx="6884497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774FCC8-2FF5-087F-ACA8-F9F287697E0F}"/>
              </a:ext>
            </a:extLst>
          </p:cNvPr>
          <p:cNvSpPr txBox="1"/>
          <p:nvPr/>
        </p:nvSpPr>
        <p:spPr>
          <a:xfrm>
            <a:off x="889541" y="820221"/>
            <a:ext cx="54299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que é o Mercado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REGULADO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VOLUNTÁRIO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BB2AAA7-3240-1BB0-8884-0FC821D0E55B}"/>
              </a:ext>
            </a:extLst>
          </p:cNvPr>
          <p:cNvSpPr txBox="1"/>
          <p:nvPr/>
        </p:nvSpPr>
        <p:spPr>
          <a:xfrm>
            <a:off x="889541" y="2309051"/>
            <a:ext cx="43022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mercado regulado de carbono é aquele em que há legislação obrigando determinados setores da economia a alcançarem metas de neutralização de carbono, o que gera uma demanda certa para aqueles que dispõem de créditos de carbono para venda.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xmlns="" id="{5A8F1C90-6711-2444-8443-C41D60EA0652}"/>
              </a:ext>
            </a:extLst>
          </p:cNvPr>
          <p:cNvSpPr/>
          <p:nvPr/>
        </p:nvSpPr>
        <p:spPr>
          <a:xfrm>
            <a:off x="8030574" y="540593"/>
            <a:ext cx="1918800" cy="3956400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stretch>
              <a:fillRect l="-112000" r="-10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24892DFE-0D39-BD6F-6961-CC98411B4B2D}"/>
              </a:ext>
            </a:extLst>
          </p:cNvPr>
          <p:cNvSpPr/>
          <p:nvPr/>
        </p:nvSpPr>
        <p:spPr>
          <a:xfrm>
            <a:off x="10078064" y="1838961"/>
            <a:ext cx="1524000" cy="32004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stretch>
              <a:fillRect l="-112000" r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xmlns="" id="{B65184E6-82B0-3805-0D63-4EE33154BE2E}"/>
              </a:ext>
            </a:extLst>
          </p:cNvPr>
          <p:cNvSpPr/>
          <p:nvPr/>
        </p:nvSpPr>
        <p:spPr>
          <a:xfrm>
            <a:off x="6379084" y="1828800"/>
            <a:ext cx="1522800" cy="3200400"/>
          </a:xfrm>
          <a:prstGeom prst="roundRect">
            <a:avLst>
              <a:gd name="adj" fmla="val 50000"/>
            </a:avLst>
          </a:prstGeom>
          <a:blipFill dpi="0" rotWithShape="1">
            <a:blip r:embed="rId8"/>
            <a:srcRect/>
            <a:stretch>
              <a:fillRect l="-101000" r="-10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B7A4383E-E8ED-7AB8-7F94-A1C5B4BB696A}"/>
              </a:ext>
            </a:extLst>
          </p:cNvPr>
          <p:cNvSpPr txBox="1"/>
          <p:nvPr/>
        </p:nvSpPr>
        <p:spPr>
          <a:xfrm>
            <a:off x="8087360" y="4562307"/>
            <a:ext cx="1700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Regulado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921F768-1B96-54B8-95CA-55A495F31D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67" t="61389" r="21098" b="14464"/>
          <a:stretch/>
        </p:blipFill>
        <p:spPr>
          <a:xfrm>
            <a:off x="8097192" y="-434064"/>
            <a:ext cx="2997201" cy="12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1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>
            <a:off x="452283" y="6228993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51912" y="52806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A0A45E0-32BD-1C31-5136-49C2331AA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0210" r="23140" b="21424"/>
          <a:stretch/>
        </p:blipFill>
        <p:spPr>
          <a:xfrm>
            <a:off x="5307503" y="0"/>
            <a:ext cx="6884497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774FCC8-2FF5-087F-ACA8-F9F287697E0F}"/>
              </a:ext>
            </a:extLst>
          </p:cNvPr>
          <p:cNvSpPr txBox="1"/>
          <p:nvPr/>
        </p:nvSpPr>
        <p:spPr>
          <a:xfrm>
            <a:off x="889541" y="820221"/>
            <a:ext cx="54299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que é o Mercado de Carbono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REGULADO 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MERCADO VOLUNTÁRIO 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BB2AAA7-3240-1BB0-8884-0FC821D0E55B}"/>
              </a:ext>
            </a:extLst>
          </p:cNvPr>
          <p:cNvSpPr txBox="1"/>
          <p:nvPr/>
        </p:nvSpPr>
        <p:spPr>
          <a:xfrm>
            <a:off x="889541" y="2309051"/>
            <a:ext cx="43022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Já o mercado voluntário, caso do Brasil presentemente, é aquele em que não existe uma legislação que obrigue essa neutralização ou diminuição de emissão de GEE, e a demanda por créditos de carbono advém de iniciativas voluntárias de responsabilidade socioambiental.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xmlns="" id="{24892DFE-0D39-BD6F-6961-CC98411B4B2D}"/>
              </a:ext>
            </a:extLst>
          </p:cNvPr>
          <p:cNvSpPr/>
          <p:nvPr/>
        </p:nvSpPr>
        <p:spPr>
          <a:xfrm>
            <a:off x="9867717" y="540593"/>
            <a:ext cx="1918800" cy="3956400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stretch>
              <a:fillRect l="-112000" r="-7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xmlns="" id="{79FBB17C-37BF-3359-B8B2-0092D4E42F93}"/>
              </a:ext>
            </a:extLst>
          </p:cNvPr>
          <p:cNvSpPr/>
          <p:nvPr/>
        </p:nvSpPr>
        <p:spPr>
          <a:xfrm>
            <a:off x="8227974" y="1838961"/>
            <a:ext cx="1524000" cy="3200400"/>
          </a:xfrm>
          <a:prstGeom prst="roundRect">
            <a:avLst>
              <a:gd name="adj" fmla="val 50000"/>
            </a:avLst>
          </a:prstGeom>
          <a:blipFill dpi="0" rotWithShape="1">
            <a:blip r:embed="rId7"/>
            <a:srcRect/>
            <a:stretch>
              <a:fillRect l="-112000" r="-10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BC124132-713D-8F6E-737A-70EBC6DE386F}"/>
              </a:ext>
            </a:extLst>
          </p:cNvPr>
          <p:cNvSpPr/>
          <p:nvPr/>
        </p:nvSpPr>
        <p:spPr>
          <a:xfrm>
            <a:off x="6379084" y="1828800"/>
            <a:ext cx="1522800" cy="3200400"/>
          </a:xfrm>
          <a:prstGeom prst="roundRect">
            <a:avLst>
              <a:gd name="adj" fmla="val 50000"/>
            </a:avLst>
          </a:prstGeom>
          <a:blipFill dpi="0" rotWithShape="1">
            <a:blip r:embed="rId8"/>
            <a:srcRect/>
            <a:stretch>
              <a:fillRect l="-101000" r="-10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0C837BF6-8F39-8155-AC70-BFA11B522E39}"/>
              </a:ext>
            </a:extLst>
          </p:cNvPr>
          <p:cNvSpPr txBox="1"/>
          <p:nvPr/>
        </p:nvSpPr>
        <p:spPr>
          <a:xfrm>
            <a:off x="9987280" y="4562307"/>
            <a:ext cx="1700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Voluntário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E506F05-32C5-EBFF-54C4-23F541EA2A1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267" t="61389" r="21098" b="14464"/>
          <a:stretch/>
        </p:blipFill>
        <p:spPr>
          <a:xfrm>
            <a:off x="8097192" y="-434064"/>
            <a:ext cx="2997201" cy="12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6C5D790-A419-2488-19F5-F3F7AB6D8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" t="20210" r="33530" b="21424"/>
          <a:stretch/>
        </p:blipFill>
        <p:spPr>
          <a:xfrm flipH="1">
            <a:off x="-1" y="0"/>
            <a:ext cx="595376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40CE9D-D541-8278-A31A-49028C6A2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7" t="61389" r="21098" b="14464"/>
          <a:stretch/>
        </p:blipFill>
        <p:spPr>
          <a:xfrm>
            <a:off x="9004570" y="-338707"/>
            <a:ext cx="2997201" cy="12542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 rot="5400000">
            <a:off x="-1143156" y="557206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20798" y="6282787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774FCC8-2FF5-087F-ACA8-F9F287697E0F}"/>
              </a:ext>
            </a:extLst>
          </p:cNvPr>
          <p:cNvSpPr txBox="1"/>
          <p:nvPr/>
        </p:nvSpPr>
        <p:spPr>
          <a:xfrm>
            <a:off x="817961" y="1692386"/>
            <a:ext cx="43734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Projetos no legislativo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que tratam da regulamentação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MERCADO DE CARBONO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cs typeface="Arial" panose="020B0604020202020204" pitchFamily="34" charset="0"/>
              </a:rPr>
              <a:t>NO BRASIL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BB2AAA7-3240-1BB0-8884-0FC821D0E55B}"/>
              </a:ext>
            </a:extLst>
          </p:cNvPr>
          <p:cNvSpPr txBox="1"/>
          <p:nvPr/>
        </p:nvSpPr>
        <p:spPr>
          <a:xfrm>
            <a:off x="808264" y="3434751"/>
            <a:ext cx="43022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Atualmente, existem projetos de lei tramitando em ambas as Casas do Congresso Nacional que tratam da regulamentação do mercado de carbono no país, especialmente os seguintes: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3AF563A-C9FE-3C1F-0B14-28CF6A3ECDC6}"/>
              </a:ext>
            </a:extLst>
          </p:cNvPr>
          <p:cNvSpPr txBox="1"/>
          <p:nvPr/>
        </p:nvSpPr>
        <p:spPr>
          <a:xfrm>
            <a:off x="6238243" y="1166842"/>
            <a:ext cx="542997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 de Lei nº 412, de 2022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Regulamenta o Mercado Brasileiro de Redução de Emissões (MBRE), previsto pela Lei nº 12.187, de 29 de dezembro de 2009, e altera as Leis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nºs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11.284, de 2 de março de 2006, que trata das Florestas Públicas; 12.187 de 29 de dezembro de 2009, que instituiu a Política Nacional sobre Mudança do Clima; e 13.493 de 17 de outubro de 2017, que trata do Produto Interno Verde (PIV).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Projeto de Lei nº 155, de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Dispõe sobre a compensação ambiental da geração de energia elétrica e a certificação de créditos de carbono para empreendimentos de geração por fontes alternativas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solidFill>
                <a:srgbClr val="0131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 outros</a:t>
            </a:r>
            <a:r>
              <a:rPr kumimoji="0" lang="pt-BR" sz="1800" b="0" i="0" u="none" strike="noStrike" kern="1200" cap="none" spc="0" normalizeH="0" noProof="0" dirty="0" smtClean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Apensados – 290/2020 – 2148/2015...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32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8883949-B302-F7E9-4484-AE89B2F1F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b="70990"/>
          <a:stretch/>
        </p:blipFill>
        <p:spPr>
          <a:xfrm rot="5400000">
            <a:off x="-1072549" y="4669087"/>
            <a:ext cx="2145095" cy="1307864"/>
          </a:xfrm>
          <a:prstGeom prst="rect">
            <a:avLst/>
          </a:prstGeom>
        </p:spPr>
      </p:pic>
      <p:pic>
        <p:nvPicPr>
          <p:cNvPr id="4" name="Picture 2" descr="folhagem - Hotel Brasil Tropical">
            <a:extLst>
              <a:ext uri="{FF2B5EF4-FFF2-40B4-BE49-F238E27FC236}">
                <a16:creationId xmlns:a16="http://schemas.microsoft.com/office/drawing/2014/main" xmlns="" id="{86C27E0B-C532-A837-C919-58C6D25F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9568" y="180827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774FCC8-2FF5-087F-ACA8-F9F287697E0F}"/>
              </a:ext>
            </a:extLst>
          </p:cNvPr>
          <p:cNvSpPr txBox="1"/>
          <p:nvPr/>
        </p:nvSpPr>
        <p:spPr>
          <a:xfrm>
            <a:off x="889541" y="520656"/>
            <a:ext cx="661085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Papel fundamental dos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CARTÓRIOS EXTRAJUDICIAIS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 promoção de medidas de redução de emissão de carbono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BBB2AAA7-3240-1BB0-8884-0FC821D0E55B}"/>
              </a:ext>
            </a:extLst>
          </p:cNvPr>
          <p:cNvSpPr txBox="1"/>
          <p:nvPr/>
        </p:nvSpPr>
        <p:spPr>
          <a:xfrm>
            <a:off x="889541" y="2031890"/>
            <a:ext cx="642565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Cartórios podem fornecer a segurança jurídica, publicidade e contabilidade robusta que o mercado de carbono necessita através de seus atos notariais e registrais.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Nesse sentido, a Associação dos Notários e Registradores do Brasil (Anoreg/BR) e a Confederação Nacional de Notários e Registradores (CNR) têm participado de encontros para debater o tema.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1318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1318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Além disso, foi firmada parceria com a Confederação Nacional dos Municípios (CNM) e com o Instituto Clima para a implementação do Programa Município Carbono Zero, que procura dar visibilidade e estimular iniciativas locais para implementação de projetos municipais que buscam o equilíbrio do sistema climático.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B581476C-A04B-FC6B-FB4B-3D16E5F66A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71" r="48588" b="21871"/>
          <a:stretch/>
        </p:blipFill>
        <p:spPr>
          <a:xfrm>
            <a:off x="7411969" y="0"/>
            <a:ext cx="4780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31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1374</Words>
  <Application>Microsoft Office PowerPoint</Application>
  <PresentationFormat>Widescreen</PresentationFormat>
  <Paragraphs>151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Globotipo Texto</vt:lpstr>
      <vt:lpstr>Globotipo Texto Black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INFOGRAPHYA - 0059</dc:creator>
  <cp:lastModifiedBy>Conta da Microsoft</cp:lastModifiedBy>
  <cp:revision>33</cp:revision>
  <dcterms:created xsi:type="dcterms:W3CDTF">2023-10-06T21:22:11Z</dcterms:created>
  <dcterms:modified xsi:type="dcterms:W3CDTF">2023-10-13T10:07:24Z</dcterms:modified>
</cp:coreProperties>
</file>