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08" r:id="rId5"/>
  </p:sldMasterIdLst>
  <p:notesMasterIdLst>
    <p:notesMasterId r:id="rId84"/>
  </p:notesMasterIdLst>
  <p:handoutMasterIdLst>
    <p:handoutMasterId r:id="rId85"/>
  </p:handoutMasterIdLst>
  <p:sldIdLst>
    <p:sldId id="627" r:id="rId6"/>
    <p:sldId id="659" r:id="rId7"/>
    <p:sldId id="663" r:id="rId8"/>
    <p:sldId id="633" r:id="rId9"/>
    <p:sldId id="662" r:id="rId10"/>
    <p:sldId id="664" r:id="rId11"/>
    <p:sldId id="665" r:id="rId12"/>
    <p:sldId id="666" r:id="rId13"/>
    <p:sldId id="667" r:id="rId14"/>
    <p:sldId id="668" r:id="rId15"/>
    <p:sldId id="669" r:id="rId16"/>
    <p:sldId id="670" r:id="rId17"/>
    <p:sldId id="671" r:id="rId18"/>
    <p:sldId id="672" r:id="rId19"/>
    <p:sldId id="673" r:id="rId20"/>
    <p:sldId id="384" r:id="rId21"/>
    <p:sldId id="385" r:id="rId22"/>
    <p:sldId id="993" r:id="rId23"/>
    <p:sldId id="348" r:id="rId24"/>
    <p:sldId id="388" r:id="rId25"/>
    <p:sldId id="389" r:id="rId26"/>
    <p:sldId id="392" r:id="rId27"/>
    <p:sldId id="476" r:id="rId28"/>
    <p:sldId id="355" r:id="rId29"/>
    <p:sldId id="394" r:id="rId30"/>
    <p:sldId id="357" r:id="rId31"/>
    <p:sldId id="343" r:id="rId32"/>
    <p:sldId id="360" r:id="rId33"/>
    <p:sldId id="1006" r:id="rId34"/>
    <p:sldId id="538" r:id="rId35"/>
    <p:sldId id="1004" r:id="rId36"/>
    <p:sldId id="284" r:id="rId37"/>
    <p:sldId id="285" r:id="rId38"/>
    <p:sldId id="976" r:id="rId39"/>
    <p:sldId id="986" r:id="rId40"/>
    <p:sldId id="946" r:id="rId41"/>
    <p:sldId id="996" r:id="rId42"/>
    <p:sldId id="955" r:id="rId43"/>
    <p:sldId id="540" r:id="rId44"/>
    <p:sldId id="990" r:id="rId45"/>
    <p:sldId id="988" r:id="rId46"/>
    <p:sldId id="314" r:id="rId47"/>
    <p:sldId id="318" r:id="rId48"/>
    <p:sldId id="954" r:id="rId49"/>
    <p:sldId id="969" r:id="rId50"/>
    <p:sldId id="974" r:id="rId51"/>
    <p:sldId id="967" r:id="rId52"/>
    <p:sldId id="985" r:id="rId53"/>
    <p:sldId id="992" r:id="rId54"/>
    <p:sldId id="987" r:id="rId55"/>
    <p:sldId id="994" r:id="rId56"/>
    <p:sldId id="256" r:id="rId57"/>
    <p:sldId id="911" r:id="rId58"/>
    <p:sldId id="1002" r:id="rId59"/>
    <p:sldId id="271" r:id="rId60"/>
    <p:sldId id="564" r:id="rId61"/>
    <p:sldId id="444" r:id="rId62"/>
    <p:sldId id="272" r:id="rId63"/>
    <p:sldId id="268" r:id="rId64"/>
    <p:sldId id="269" r:id="rId65"/>
    <p:sldId id="270" r:id="rId66"/>
    <p:sldId id="570" r:id="rId67"/>
    <p:sldId id="382" r:id="rId68"/>
    <p:sldId id="1000" r:id="rId69"/>
    <p:sldId id="378" r:id="rId70"/>
    <p:sldId id="280" r:id="rId71"/>
    <p:sldId id="916" r:id="rId72"/>
    <p:sldId id="923" r:id="rId73"/>
    <p:sldId id="376" r:id="rId74"/>
    <p:sldId id="312" r:id="rId75"/>
    <p:sldId id="324" r:id="rId76"/>
    <p:sldId id="300" r:id="rId77"/>
    <p:sldId id="566" r:id="rId78"/>
    <p:sldId id="1007" r:id="rId79"/>
    <p:sldId id="595" r:id="rId80"/>
    <p:sldId id="454" r:id="rId81"/>
    <p:sldId id="1008" r:id="rId82"/>
    <p:sldId id="647" r:id="rId83"/>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riela Yamaguchi" initials="GY" lastIdx="1" clrIdx="0">
    <p:extLst>
      <p:ext uri="{19B8F6BF-5375-455C-9EA6-DF929625EA0E}">
        <p15:presenceInfo xmlns:p15="http://schemas.microsoft.com/office/powerpoint/2012/main" userId="S::gabrielayamaguchi@wwf.org.br::7ec677aa-601f-4e03-a75e-af329cc80e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a:srgbClr val="00728F"/>
    <a:srgbClr val="018B72"/>
    <a:srgbClr val="008A73"/>
    <a:srgbClr val="007476"/>
    <a:srgbClr val="B0DFDC"/>
    <a:srgbClr val="E87D1E"/>
    <a:srgbClr val="743873"/>
    <a:srgbClr val="F37043"/>
    <a:srgbClr val="D140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505E3EF-67EA-436B-97B2-0124C06EBD24}" styleName="Estilo Médio 4 - Ênfas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Estilo Médio 4 - Ênfas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083E6E3-FA7D-4D7B-A595-EF9225AFEA82}" styleName="Estilo Claro 1 - Ênfas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CAF9ED-07DC-4A11-8D7F-57B35C25682E}" styleName="Estilo Médio 1 - Ênfas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Estilo Claro 3 - Ênfas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diagrams/_rels/data1.xml.rels><?xml version="1.0" encoding="UTF-8" standalone="yes"?>
<Relationships xmlns="http://schemas.openxmlformats.org/package/2006/relationships"><Relationship Id="rId1" Type="http://schemas.openxmlformats.org/officeDocument/2006/relationships/hyperlink" Target="http://www.planalto.gov.br/ccivil_03/_Ato2019-2022/2022/Decreto/D11208.htm"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www.planalto.gov.br/ccivil_03/_Ato2019-2022/2022/Decreto/D11208.htm"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944946-7091-4726-916D-6AF2E0C27F3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750727F-8EFF-4984-9396-0AC2232B8DD2}">
      <dgm:prSet/>
      <dgm:spPr/>
      <dgm:t>
        <a:bodyPr/>
        <a:lstStyle/>
        <a:p>
          <a:r>
            <a:rPr lang="pt-BR" b="1" dirty="0"/>
            <a:t>O compartilhamento de dados sobre bens imóveis criado pelo </a:t>
          </a:r>
          <a:r>
            <a:rPr lang="pt-BR" b="1" u="sng" dirty="0">
              <a:hlinkClick xmlns:r="http://schemas.openxmlformats.org/officeDocument/2006/relationships" r:id="rId1"/>
            </a:rPr>
            <a:t>Decreto nº 11.208</a:t>
          </a:r>
          <a:r>
            <a:rPr lang="pt-BR" b="1" u="sng" dirty="0"/>
            <a:t>-22</a:t>
          </a:r>
          <a:r>
            <a:rPr lang="pt-BR" b="1" dirty="0"/>
            <a:t>, é o mais próximo que já se conseguiu chegar de um cadastro territorial de qualidade no país.</a:t>
          </a:r>
          <a:endParaRPr lang="en-US" b="1" dirty="0"/>
        </a:p>
      </dgm:t>
    </dgm:pt>
    <dgm:pt modelId="{4FE7917E-95FD-49BF-95FE-87C35E081D90}" type="parTrans" cxnId="{AA4EC65C-34F0-45ED-8292-FF22E1200F60}">
      <dgm:prSet/>
      <dgm:spPr/>
      <dgm:t>
        <a:bodyPr/>
        <a:lstStyle/>
        <a:p>
          <a:endParaRPr lang="en-US" b="1"/>
        </a:p>
      </dgm:t>
    </dgm:pt>
    <dgm:pt modelId="{11A858D1-7DC0-497F-85D3-6BC9F9E17592}" type="sibTrans" cxnId="{AA4EC65C-34F0-45ED-8292-FF22E1200F60}">
      <dgm:prSet/>
      <dgm:spPr/>
      <dgm:t>
        <a:bodyPr/>
        <a:lstStyle/>
        <a:p>
          <a:endParaRPr lang="en-US" b="1"/>
        </a:p>
      </dgm:t>
    </dgm:pt>
    <dgm:pt modelId="{12479137-F98D-49DB-8672-6CA094ECF56E}">
      <dgm:prSet/>
      <dgm:spPr/>
      <dgm:t>
        <a:bodyPr/>
        <a:lstStyle/>
        <a:p>
          <a:r>
            <a:rPr lang="pt-BR" b="1" dirty="0">
              <a:solidFill>
                <a:schemeClr val="bg1"/>
              </a:solidFill>
            </a:rPr>
            <a:t>Seu objetivo é aperfeiçoar a execução de políticas públicas e incrementar o mercado imobiliário nacional.</a:t>
          </a:r>
          <a:endParaRPr lang="en-US" b="1" dirty="0">
            <a:solidFill>
              <a:schemeClr val="bg1"/>
            </a:solidFill>
          </a:endParaRPr>
        </a:p>
      </dgm:t>
    </dgm:pt>
    <dgm:pt modelId="{D3466FE6-3BF1-4227-BAFD-F43CC8A4AE99}" type="parTrans" cxnId="{AE9F7B56-BD29-4E19-9CC7-B6A11AAD0B99}">
      <dgm:prSet/>
      <dgm:spPr/>
      <dgm:t>
        <a:bodyPr/>
        <a:lstStyle/>
        <a:p>
          <a:endParaRPr lang="en-US" b="1"/>
        </a:p>
      </dgm:t>
    </dgm:pt>
    <dgm:pt modelId="{F40FA7E5-3A48-4C48-BDE1-4408B62B5098}" type="sibTrans" cxnId="{AE9F7B56-BD29-4E19-9CC7-B6A11AAD0B99}">
      <dgm:prSet/>
      <dgm:spPr/>
      <dgm:t>
        <a:bodyPr/>
        <a:lstStyle/>
        <a:p>
          <a:endParaRPr lang="en-US" b="1"/>
        </a:p>
      </dgm:t>
    </dgm:pt>
    <dgm:pt modelId="{99051BB4-C09B-4428-BE21-B8618F1995DF}" type="pres">
      <dgm:prSet presAssocID="{E4944946-7091-4726-916D-6AF2E0C27F38}" presName="linear" presStyleCnt="0">
        <dgm:presLayoutVars>
          <dgm:animLvl val="lvl"/>
          <dgm:resizeHandles val="exact"/>
        </dgm:presLayoutVars>
      </dgm:prSet>
      <dgm:spPr/>
    </dgm:pt>
    <dgm:pt modelId="{71218EE2-2546-475A-95F6-816E2848A908}" type="pres">
      <dgm:prSet presAssocID="{B750727F-8EFF-4984-9396-0AC2232B8DD2}" presName="parentText" presStyleLbl="node1" presStyleIdx="0" presStyleCnt="2">
        <dgm:presLayoutVars>
          <dgm:chMax val="0"/>
          <dgm:bulletEnabled val="1"/>
        </dgm:presLayoutVars>
      </dgm:prSet>
      <dgm:spPr/>
    </dgm:pt>
    <dgm:pt modelId="{60D9C738-26EA-422B-AA89-F17C1763D5A2}" type="pres">
      <dgm:prSet presAssocID="{11A858D1-7DC0-497F-85D3-6BC9F9E17592}" presName="spacer" presStyleCnt="0"/>
      <dgm:spPr/>
    </dgm:pt>
    <dgm:pt modelId="{83615AAC-7112-4D70-8285-92F5F9EBAB2C}" type="pres">
      <dgm:prSet presAssocID="{12479137-F98D-49DB-8672-6CA094ECF56E}" presName="parentText" presStyleLbl="node1" presStyleIdx="1" presStyleCnt="2" custLinFactY="19499" custLinFactNeighborX="-3318" custLinFactNeighborY="100000">
        <dgm:presLayoutVars>
          <dgm:chMax val="0"/>
          <dgm:bulletEnabled val="1"/>
        </dgm:presLayoutVars>
      </dgm:prSet>
      <dgm:spPr/>
    </dgm:pt>
  </dgm:ptLst>
  <dgm:cxnLst>
    <dgm:cxn modelId="{AA4EC65C-34F0-45ED-8292-FF22E1200F60}" srcId="{E4944946-7091-4726-916D-6AF2E0C27F38}" destId="{B750727F-8EFF-4984-9396-0AC2232B8DD2}" srcOrd="0" destOrd="0" parTransId="{4FE7917E-95FD-49BF-95FE-87C35E081D90}" sibTransId="{11A858D1-7DC0-497F-85D3-6BC9F9E17592}"/>
    <dgm:cxn modelId="{AE9F7B56-BD29-4E19-9CC7-B6A11AAD0B99}" srcId="{E4944946-7091-4726-916D-6AF2E0C27F38}" destId="{12479137-F98D-49DB-8672-6CA094ECF56E}" srcOrd="1" destOrd="0" parTransId="{D3466FE6-3BF1-4227-BAFD-F43CC8A4AE99}" sibTransId="{F40FA7E5-3A48-4C48-BDE1-4408B62B5098}"/>
    <dgm:cxn modelId="{C0B542A1-56EC-4BC3-886E-AB0C55DDB2B3}" type="presOf" srcId="{B750727F-8EFF-4984-9396-0AC2232B8DD2}" destId="{71218EE2-2546-475A-95F6-816E2848A908}" srcOrd="0" destOrd="0" presId="urn:microsoft.com/office/officeart/2005/8/layout/vList2"/>
    <dgm:cxn modelId="{671A1AC2-8FD8-4681-AC17-E4A7EDDCA14C}" type="presOf" srcId="{E4944946-7091-4726-916D-6AF2E0C27F38}" destId="{99051BB4-C09B-4428-BE21-B8618F1995DF}" srcOrd="0" destOrd="0" presId="urn:microsoft.com/office/officeart/2005/8/layout/vList2"/>
    <dgm:cxn modelId="{2629A0E1-01B8-4CC8-9E7E-768D784AE111}" type="presOf" srcId="{12479137-F98D-49DB-8672-6CA094ECF56E}" destId="{83615AAC-7112-4D70-8285-92F5F9EBAB2C}" srcOrd="0" destOrd="0" presId="urn:microsoft.com/office/officeart/2005/8/layout/vList2"/>
    <dgm:cxn modelId="{C16B5220-1BA5-4A3B-83B2-793B3551C6AD}" type="presParOf" srcId="{99051BB4-C09B-4428-BE21-B8618F1995DF}" destId="{71218EE2-2546-475A-95F6-816E2848A908}" srcOrd="0" destOrd="0" presId="urn:microsoft.com/office/officeart/2005/8/layout/vList2"/>
    <dgm:cxn modelId="{3410DAAC-8BA4-40B8-A3BE-FA90A7321F93}" type="presParOf" srcId="{99051BB4-C09B-4428-BE21-B8618F1995DF}" destId="{60D9C738-26EA-422B-AA89-F17C1763D5A2}" srcOrd="1" destOrd="0" presId="urn:microsoft.com/office/officeart/2005/8/layout/vList2"/>
    <dgm:cxn modelId="{94001964-9E2B-43F8-9F13-BB6C7CBCAD61}" type="presParOf" srcId="{99051BB4-C09B-4428-BE21-B8618F1995DF}" destId="{83615AAC-7112-4D70-8285-92F5F9EBAB2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78851F-A652-43CD-AC8A-391BA0C1C8C5}"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n-US"/>
        </a:p>
      </dgm:t>
    </dgm:pt>
    <dgm:pt modelId="{BAE23F7E-F20A-4665-AA74-F5E62C8C783E}">
      <dgm:prSet/>
      <dgm:spPr/>
      <dgm:t>
        <a:bodyPr/>
        <a:lstStyle/>
        <a:p>
          <a:r>
            <a:rPr lang="pt-BR" dirty="0" err="1"/>
            <a:t>SINTER</a:t>
          </a:r>
          <a:r>
            <a:rPr lang="pt-BR" dirty="0"/>
            <a:t> -  Sistema Nacional de Gestão de Informações Territoriais.</a:t>
          </a:r>
          <a:endParaRPr lang="en-US" dirty="0"/>
        </a:p>
      </dgm:t>
    </dgm:pt>
    <dgm:pt modelId="{7BBBFFE8-4AED-475A-A5F5-AC5FB5532E87}" type="parTrans" cxnId="{695F1BE6-CF08-4DA4-90A3-3E0ABB8384E5}">
      <dgm:prSet/>
      <dgm:spPr/>
      <dgm:t>
        <a:bodyPr/>
        <a:lstStyle/>
        <a:p>
          <a:endParaRPr lang="en-US"/>
        </a:p>
      </dgm:t>
    </dgm:pt>
    <dgm:pt modelId="{ADECF791-6E36-4831-A002-7DD300ED640A}" type="sibTrans" cxnId="{695F1BE6-CF08-4DA4-90A3-3E0ABB8384E5}">
      <dgm:prSet/>
      <dgm:spPr/>
      <dgm:t>
        <a:bodyPr/>
        <a:lstStyle/>
        <a:p>
          <a:endParaRPr lang="en-US"/>
        </a:p>
      </dgm:t>
    </dgm:pt>
    <dgm:pt modelId="{0DD77388-A0CE-405D-B215-1D3FB7526FFC}">
      <dgm:prSet/>
      <dgm:spPr/>
      <dgm:t>
        <a:bodyPr/>
        <a:lstStyle/>
        <a:p>
          <a:r>
            <a:rPr lang="pt-BR" dirty="0"/>
            <a:t>Banco de dados espaciais, equivalente ao livro 2 </a:t>
          </a:r>
          <a:r>
            <a:rPr lang="pt-BR" dirty="0" err="1"/>
            <a:t>RGI</a:t>
          </a:r>
          <a:r>
            <a:rPr lang="pt-BR" dirty="0"/>
            <a:t>, produzido pelos Serviços de Registros Públicos.</a:t>
          </a:r>
          <a:endParaRPr lang="en-US" dirty="0"/>
        </a:p>
      </dgm:t>
    </dgm:pt>
    <dgm:pt modelId="{85C4B08F-DD43-4FBE-AF49-CFA4BF1F370F}" type="parTrans" cxnId="{2191C954-901B-4087-B436-B86E64DF7216}">
      <dgm:prSet/>
      <dgm:spPr/>
      <dgm:t>
        <a:bodyPr/>
        <a:lstStyle/>
        <a:p>
          <a:endParaRPr lang="en-US"/>
        </a:p>
      </dgm:t>
    </dgm:pt>
    <dgm:pt modelId="{37A32D4F-9F64-4B04-B331-1FC48F5FF916}" type="sibTrans" cxnId="{2191C954-901B-4087-B436-B86E64DF7216}">
      <dgm:prSet/>
      <dgm:spPr/>
      <dgm:t>
        <a:bodyPr/>
        <a:lstStyle/>
        <a:p>
          <a:endParaRPr lang="en-US"/>
        </a:p>
      </dgm:t>
    </dgm:pt>
    <dgm:pt modelId="{343D2439-9FC6-47BF-BEA6-296FED2B1C47}">
      <dgm:prSet/>
      <dgm:spPr/>
      <dgm:t>
        <a:bodyPr/>
        <a:lstStyle/>
        <a:p>
          <a:r>
            <a:rPr lang="pt-BR" dirty="0"/>
            <a:t>Fluxos de dados cadastrais de imóveis urbanos e rurais, produzidos pela União(</a:t>
          </a:r>
          <a:r>
            <a:rPr lang="pt-BR" dirty="0" err="1"/>
            <a:t>CNIR</a:t>
          </a:r>
          <a:r>
            <a:rPr lang="pt-BR" dirty="0"/>
            <a:t>) e Municípios (</a:t>
          </a:r>
          <a:r>
            <a:rPr lang="pt-BR" dirty="0" err="1"/>
            <a:t>CTMS</a:t>
          </a:r>
          <a:r>
            <a:rPr lang="pt-BR" dirty="0"/>
            <a:t>) - Cadastros Territoriais </a:t>
          </a:r>
          <a:r>
            <a:rPr lang="pt-BR" dirty="0" err="1"/>
            <a:t>Multifinalitários</a:t>
          </a:r>
          <a:r>
            <a:rPr lang="pt-BR" dirty="0"/>
            <a:t>).</a:t>
          </a:r>
          <a:endParaRPr lang="en-US" dirty="0"/>
        </a:p>
      </dgm:t>
    </dgm:pt>
    <dgm:pt modelId="{207847F0-800A-4E3C-98A3-A53F0034D2D4}" type="parTrans" cxnId="{ACBAC0F2-D32C-404E-B810-DA54957E087E}">
      <dgm:prSet/>
      <dgm:spPr/>
      <dgm:t>
        <a:bodyPr/>
        <a:lstStyle/>
        <a:p>
          <a:endParaRPr lang="en-US"/>
        </a:p>
      </dgm:t>
    </dgm:pt>
    <dgm:pt modelId="{4DC96BBF-BCA5-42A6-902A-970DC11322D5}" type="sibTrans" cxnId="{ACBAC0F2-D32C-404E-B810-DA54957E087E}">
      <dgm:prSet/>
      <dgm:spPr/>
      <dgm:t>
        <a:bodyPr/>
        <a:lstStyle/>
        <a:p>
          <a:endParaRPr lang="en-US"/>
        </a:p>
      </dgm:t>
    </dgm:pt>
    <dgm:pt modelId="{FD7A7800-2014-4499-B93F-9876ED038D14}" type="pres">
      <dgm:prSet presAssocID="{4F78851F-A652-43CD-AC8A-391BA0C1C8C5}" presName="diagram" presStyleCnt="0">
        <dgm:presLayoutVars>
          <dgm:dir/>
          <dgm:resizeHandles val="exact"/>
        </dgm:presLayoutVars>
      </dgm:prSet>
      <dgm:spPr/>
    </dgm:pt>
    <dgm:pt modelId="{2CE7A4CE-CD8E-43CB-B9D6-544D98B06747}" type="pres">
      <dgm:prSet presAssocID="{BAE23F7E-F20A-4665-AA74-F5E62C8C783E}" presName="node" presStyleLbl="node1" presStyleIdx="0" presStyleCnt="3" custScaleY="146262">
        <dgm:presLayoutVars>
          <dgm:bulletEnabled val="1"/>
        </dgm:presLayoutVars>
      </dgm:prSet>
      <dgm:spPr/>
    </dgm:pt>
    <dgm:pt modelId="{DD193068-7E3F-4746-9630-1532F90BE4A6}" type="pres">
      <dgm:prSet presAssocID="{ADECF791-6E36-4831-A002-7DD300ED640A}" presName="sibTrans" presStyleLbl="sibTrans2D1" presStyleIdx="0" presStyleCnt="2"/>
      <dgm:spPr/>
    </dgm:pt>
    <dgm:pt modelId="{2B7ACE3C-4089-47DF-A095-7FC6D54E6154}" type="pres">
      <dgm:prSet presAssocID="{ADECF791-6E36-4831-A002-7DD300ED640A}" presName="connectorText" presStyleLbl="sibTrans2D1" presStyleIdx="0" presStyleCnt="2"/>
      <dgm:spPr/>
    </dgm:pt>
    <dgm:pt modelId="{88F3F230-5755-4D2A-A811-AF1105D73BEE}" type="pres">
      <dgm:prSet presAssocID="{0DD77388-A0CE-405D-B215-1D3FB7526FFC}" presName="node" presStyleLbl="node1" presStyleIdx="1" presStyleCnt="3">
        <dgm:presLayoutVars>
          <dgm:bulletEnabled val="1"/>
        </dgm:presLayoutVars>
      </dgm:prSet>
      <dgm:spPr/>
    </dgm:pt>
    <dgm:pt modelId="{9C6E7807-118A-4BFB-97FF-A830D07882FE}" type="pres">
      <dgm:prSet presAssocID="{37A32D4F-9F64-4B04-B331-1FC48F5FF916}" presName="sibTrans" presStyleLbl="sibTrans2D1" presStyleIdx="1" presStyleCnt="2"/>
      <dgm:spPr/>
    </dgm:pt>
    <dgm:pt modelId="{966DBE02-FD99-4F6B-8702-5C6C08D8909D}" type="pres">
      <dgm:prSet presAssocID="{37A32D4F-9F64-4B04-B331-1FC48F5FF916}" presName="connectorText" presStyleLbl="sibTrans2D1" presStyleIdx="1" presStyleCnt="2"/>
      <dgm:spPr/>
    </dgm:pt>
    <dgm:pt modelId="{CFAAA755-F6C8-4356-8CEF-A0A15DE94D18}" type="pres">
      <dgm:prSet presAssocID="{343D2439-9FC6-47BF-BEA6-296FED2B1C47}" presName="node" presStyleLbl="node1" presStyleIdx="2" presStyleCnt="3">
        <dgm:presLayoutVars>
          <dgm:bulletEnabled val="1"/>
        </dgm:presLayoutVars>
      </dgm:prSet>
      <dgm:spPr/>
    </dgm:pt>
  </dgm:ptLst>
  <dgm:cxnLst>
    <dgm:cxn modelId="{C8D4B66C-416F-4268-8644-CD22FB6C7B37}" type="presOf" srcId="{BAE23F7E-F20A-4665-AA74-F5E62C8C783E}" destId="{2CE7A4CE-CD8E-43CB-B9D6-544D98B06747}" srcOrd="0" destOrd="0" presId="urn:microsoft.com/office/officeart/2005/8/layout/process5"/>
    <dgm:cxn modelId="{5C344070-DC9A-49C5-8ABC-E793091B0A9D}" type="presOf" srcId="{0DD77388-A0CE-405D-B215-1D3FB7526FFC}" destId="{88F3F230-5755-4D2A-A811-AF1105D73BEE}" srcOrd="0" destOrd="0" presId="urn:microsoft.com/office/officeart/2005/8/layout/process5"/>
    <dgm:cxn modelId="{7D159B70-6380-4E97-9385-93D0ADDC395A}" type="presOf" srcId="{37A32D4F-9F64-4B04-B331-1FC48F5FF916}" destId="{966DBE02-FD99-4F6B-8702-5C6C08D8909D}" srcOrd="1" destOrd="0" presId="urn:microsoft.com/office/officeart/2005/8/layout/process5"/>
    <dgm:cxn modelId="{2191C954-901B-4087-B436-B86E64DF7216}" srcId="{4F78851F-A652-43CD-AC8A-391BA0C1C8C5}" destId="{0DD77388-A0CE-405D-B215-1D3FB7526FFC}" srcOrd="1" destOrd="0" parTransId="{85C4B08F-DD43-4FBE-AF49-CFA4BF1F370F}" sibTransId="{37A32D4F-9F64-4B04-B331-1FC48F5FF916}"/>
    <dgm:cxn modelId="{26D6078A-D149-4933-87A6-2CF9160ECD08}" type="presOf" srcId="{ADECF791-6E36-4831-A002-7DD300ED640A}" destId="{2B7ACE3C-4089-47DF-A095-7FC6D54E6154}" srcOrd="1" destOrd="0" presId="urn:microsoft.com/office/officeart/2005/8/layout/process5"/>
    <dgm:cxn modelId="{D7974D8D-6272-4888-99F6-23A2FEF25358}" type="presOf" srcId="{ADECF791-6E36-4831-A002-7DD300ED640A}" destId="{DD193068-7E3F-4746-9630-1532F90BE4A6}" srcOrd="0" destOrd="0" presId="urn:microsoft.com/office/officeart/2005/8/layout/process5"/>
    <dgm:cxn modelId="{956F1FA2-9F3F-4EBA-B96E-45BA6D4E1959}" type="presOf" srcId="{37A32D4F-9F64-4B04-B331-1FC48F5FF916}" destId="{9C6E7807-118A-4BFB-97FF-A830D07882FE}" srcOrd="0" destOrd="0" presId="urn:microsoft.com/office/officeart/2005/8/layout/process5"/>
    <dgm:cxn modelId="{89B095AF-10C7-4BFF-9671-203D5B630323}" type="presOf" srcId="{343D2439-9FC6-47BF-BEA6-296FED2B1C47}" destId="{CFAAA755-F6C8-4356-8CEF-A0A15DE94D18}" srcOrd="0" destOrd="0" presId="urn:microsoft.com/office/officeart/2005/8/layout/process5"/>
    <dgm:cxn modelId="{5DDD36BB-DF5E-430D-A884-5272E7767DEA}" type="presOf" srcId="{4F78851F-A652-43CD-AC8A-391BA0C1C8C5}" destId="{FD7A7800-2014-4499-B93F-9876ED038D14}" srcOrd="0" destOrd="0" presId="urn:microsoft.com/office/officeart/2005/8/layout/process5"/>
    <dgm:cxn modelId="{695F1BE6-CF08-4DA4-90A3-3E0ABB8384E5}" srcId="{4F78851F-A652-43CD-AC8A-391BA0C1C8C5}" destId="{BAE23F7E-F20A-4665-AA74-F5E62C8C783E}" srcOrd="0" destOrd="0" parTransId="{7BBBFFE8-4AED-475A-A5F5-AC5FB5532E87}" sibTransId="{ADECF791-6E36-4831-A002-7DD300ED640A}"/>
    <dgm:cxn modelId="{ACBAC0F2-D32C-404E-B810-DA54957E087E}" srcId="{4F78851F-A652-43CD-AC8A-391BA0C1C8C5}" destId="{343D2439-9FC6-47BF-BEA6-296FED2B1C47}" srcOrd="2" destOrd="0" parTransId="{207847F0-800A-4E3C-98A3-A53F0034D2D4}" sibTransId="{4DC96BBF-BCA5-42A6-902A-970DC11322D5}"/>
    <dgm:cxn modelId="{30B7A364-48DD-4574-889A-8EE820DE5D91}" type="presParOf" srcId="{FD7A7800-2014-4499-B93F-9876ED038D14}" destId="{2CE7A4CE-CD8E-43CB-B9D6-544D98B06747}" srcOrd="0" destOrd="0" presId="urn:microsoft.com/office/officeart/2005/8/layout/process5"/>
    <dgm:cxn modelId="{D0F8F329-7EB2-442E-B938-2761A6AE1512}" type="presParOf" srcId="{FD7A7800-2014-4499-B93F-9876ED038D14}" destId="{DD193068-7E3F-4746-9630-1532F90BE4A6}" srcOrd="1" destOrd="0" presId="urn:microsoft.com/office/officeart/2005/8/layout/process5"/>
    <dgm:cxn modelId="{2DA6DC82-5EA2-43C7-8574-6CACCC31D39D}" type="presParOf" srcId="{DD193068-7E3F-4746-9630-1532F90BE4A6}" destId="{2B7ACE3C-4089-47DF-A095-7FC6D54E6154}" srcOrd="0" destOrd="0" presId="urn:microsoft.com/office/officeart/2005/8/layout/process5"/>
    <dgm:cxn modelId="{B56E225D-6E7A-4B7A-B680-618ED26F1A40}" type="presParOf" srcId="{FD7A7800-2014-4499-B93F-9876ED038D14}" destId="{88F3F230-5755-4D2A-A811-AF1105D73BEE}" srcOrd="2" destOrd="0" presId="urn:microsoft.com/office/officeart/2005/8/layout/process5"/>
    <dgm:cxn modelId="{FC382EFE-EDBF-4B1B-A370-0D5E4CCC60FD}" type="presParOf" srcId="{FD7A7800-2014-4499-B93F-9876ED038D14}" destId="{9C6E7807-118A-4BFB-97FF-A830D07882FE}" srcOrd="3" destOrd="0" presId="urn:microsoft.com/office/officeart/2005/8/layout/process5"/>
    <dgm:cxn modelId="{96225C5A-C6DE-456F-9E31-97C3A487FEEE}" type="presParOf" srcId="{9C6E7807-118A-4BFB-97FF-A830D07882FE}" destId="{966DBE02-FD99-4F6B-8702-5C6C08D8909D}" srcOrd="0" destOrd="0" presId="urn:microsoft.com/office/officeart/2005/8/layout/process5"/>
    <dgm:cxn modelId="{4A4454FA-85D1-4BEA-AD8F-82FB66DBB4CE}" type="presParOf" srcId="{FD7A7800-2014-4499-B93F-9876ED038D14}" destId="{CFAAA755-F6C8-4356-8CEF-A0A15DE94D18}"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DA33AD-4D86-4990-ABEC-D2089362E15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190BA67-A330-4F44-9025-86132FF65E3D}">
      <dgm:prSet/>
      <dgm:spPr/>
      <dgm:t>
        <a:bodyPr/>
        <a:lstStyle/>
        <a:p>
          <a:pPr algn="just"/>
          <a:r>
            <a:rPr lang="pt-BR">
              <a:solidFill>
                <a:schemeClr val="bg1"/>
              </a:solidFill>
            </a:rPr>
            <a:t>O </a:t>
          </a:r>
          <a:r>
            <a:rPr lang="pt-BR" b="1">
              <a:solidFill>
                <a:schemeClr val="bg1"/>
              </a:solidFill>
            </a:rPr>
            <a:t>SINTER</a:t>
          </a:r>
          <a:r>
            <a:rPr lang="pt-BR">
              <a:solidFill>
                <a:schemeClr val="bg1"/>
              </a:solidFill>
            </a:rPr>
            <a:t> é um sistema de gestão pública que integra os dados cadastrais, geoespaciais, fiscais e jurídicos relativos a bens imóveis para efeitos legais</a:t>
          </a:r>
          <a:endParaRPr lang="en-US">
            <a:solidFill>
              <a:schemeClr val="bg1"/>
            </a:solidFill>
          </a:endParaRPr>
        </a:p>
      </dgm:t>
    </dgm:pt>
    <dgm:pt modelId="{C9503E5A-B15F-4E81-9606-E86A08FC35A1}" type="parTrans" cxnId="{98F0B1E7-7E01-4CEB-A0ED-4925D51CBE2D}">
      <dgm:prSet/>
      <dgm:spPr/>
      <dgm:t>
        <a:bodyPr/>
        <a:lstStyle/>
        <a:p>
          <a:pPr algn="just"/>
          <a:endParaRPr lang="en-US">
            <a:solidFill>
              <a:schemeClr val="bg1"/>
            </a:solidFill>
          </a:endParaRPr>
        </a:p>
      </dgm:t>
    </dgm:pt>
    <dgm:pt modelId="{5D79EB28-681E-4FCE-BED0-76EFCFD08ED5}" type="sibTrans" cxnId="{98F0B1E7-7E01-4CEB-A0ED-4925D51CBE2D}">
      <dgm:prSet/>
      <dgm:spPr/>
      <dgm:t>
        <a:bodyPr/>
        <a:lstStyle/>
        <a:p>
          <a:pPr algn="just"/>
          <a:endParaRPr lang="en-US">
            <a:solidFill>
              <a:schemeClr val="bg1"/>
            </a:solidFill>
          </a:endParaRPr>
        </a:p>
      </dgm:t>
    </dgm:pt>
    <dgm:pt modelId="{C9ACE238-D9E6-40DB-87C7-D5A7A2B20D8C}">
      <dgm:prSet/>
      <dgm:spPr/>
      <dgm:t>
        <a:bodyPr/>
        <a:lstStyle/>
        <a:p>
          <a:pPr algn="just"/>
          <a:r>
            <a:rPr lang="pt-BR" dirty="0">
              <a:solidFill>
                <a:schemeClr val="bg1"/>
              </a:solidFill>
            </a:rPr>
            <a:t>O </a:t>
          </a:r>
          <a:r>
            <a:rPr lang="pt-BR" b="1" dirty="0">
              <a:solidFill>
                <a:schemeClr val="bg1"/>
              </a:solidFill>
            </a:rPr>
            <a:t>CIB</a:t>
          </a:r>
          <a:r>
            <a:rPr lang="pt-BR" dirty="0">
              <a:solidFill>
                <a:schemeClr val="bg1"/>
              </a:solidFill>
            </a:rPr>
            <a:t> –Banco de dados integrante do Sinter que conterá informações cadastrais de imóveis rurais e urbanos, públicos ou privados, inscritos no Cadastro Nacional de Imóveis Rurais (CNIR), administrado pelo Incra, </a:t>
          </a:r>
          <a:r>
            <a:rPr lang="pt-BR" b="1" dirty="0">
              <a:solidFill>
                <a:schemeClr val="bg1"/>
              </a:solidFill>
            </a:rPr>
            <a:t>e o cadastro de imóveis urbanos </a:t>
          </a:r>
          <a:r>
            <a:rPr lang="pt-BR" dirty="0">
              <a:solidFill>
                <a:schemeClr val="bg1"/>
              </a:solidFill>
            </a:rPr>
            <a:t>administrados pelas prefeituras municipais.</a:t>
          </a:r>
          <a:endParaRPr lang="en-US" dirty="0">
            <a:solidFill>
              <a:schemeClr val="bg1"/>
            </a:solidFill>
          </a:endParaRPr>
        </a:p>
      </dgm:t>
    </dgm:pt>
    <dgm:pt modelId="{51F0B024-D70F-415D-8D55-7E6FEE11FCED}" type="parTrans" cxnId="{E35D66D9-CDC4-4DFF-8496-6F450455BF37}">
      <dgm:prSet/>
      <dgm:spPr/>
      <dgm:t>
        <a:bodyPr/>
        <a:lstStyle/>
        <a:p>
          <a:pPr algn="just"/>
          <a:endParaRPr lang="en-US">
            <a:solidFill>
              <a:schemeClr val="bg1"/>
            </a:solidFill>
          </a:endParaRPr>
        </a:p>
      </dgm:t>
    </dgm:pt>
    <dgm:pt modelId="{50A750C3-19D1-4848-AA63-33850249BB74}" type="sibTrans" cxnId="{E35D66D9-CDC4-4DFF-8496-6F450455BF37}">
      <dgm:prSet/>
      <dgm:spPr/>
      <dgm:t>
        <a:bodyPr/>
        <a:lstStyle/>
        <a:p>
          <a:pPr algn="just"/>
          <a:endParaRPr lang="en-US">
            <a:solidFill>
              <a:schemeClr val="bg1"/>
            </a:solidFill>
          </a:endParaRPr>
        </a:p>
      </dgm:t>
    </dgm:pt>
    <dgm:pt modelId="{33D5DC3D-75FE-49B5-B022-43E2434CFA0D}" type="pres">
      <dgm:prSet presAssocID="{5ADA33AD-4D86-4990-ABEC-D2089362E15D}" presName="linear" presStyleCnt="0">
        <dgm:presLayoutVars>
          <dgm:animLvl val="lvl"/>
          <dgm:resizeHandles val="exact"/>
        </dgm:presLayoutVars>
      </dgm:prSet>
      <dgm:spPr/>
    </dgm:pt>
    <dgm:pt modelId="{D170A390-DA2A-481B-BD9A-45F37D69A7B7}" type="pres">
      <dgm:prSet presAssocID="{B190BA67-A330-4F44-9025-86132FF65E3D}" presName="parentText" presStyleLbl="node1" presStyleIdx="0" presStyleCnt="2">
        <dgm:presLayoutVars>
          <dgm:chMax val="0"/>
          <dgm:bulletEnabled val="1"/>
        </dgm:presLayoutVars>
      </dgm:prSet>
      <dgm:spPr/>
    </dgm:pt>
    <dgm:pt modelId="{E7505C0F-F06B-4EE7-BF0D-976153D9BF95}" type="pres">
      <dgm:prSet presAssocID="{5D79EB28-681E-4FCE-BED0-76EFCFD08ED5}" presName="spacer" presStyleCnt="0"/>
      <dgm:spPr/>
    </dgm:pt>
    <dgm:pt modelId="{FE3E49B0-82EF-4E31-9156-A09878A2C2C6}" type="pres">
      <dgm:prSet presAssocID="{C9ACE238-D9E6-40DB-87C7-D5A7A2B20D8C}" presName="parentText" presStyleLbl="node1" presStyleIdx="1" presStyleCnt="2">
        <dgm:presLayoutVars>
          <dgm:chMax val="0"/>
          <dgm:bulletEnabled val="1"/>
        </dgm:presLayoutVars>
      </dgm:prSet>
      <dgm:spPr/>
    </dgm:pt>
  </dgm:ptLst>
  <dgm:cxnLst>
    <dgm:cxn modelId="{53077926-56BB-4F62-8F24-094E8BFD42B5}" type="presOf" srcId="{5ADA33AD-4D86-4990-ABEC-D2089362E15D}" destId="{33D5DC3D-75FE-49B5-B022-43E2434CFA0D}" srcOrd="0" destOrd="0" presId="urn:microsoft.com/office/officeart/2005/8/layout/vList2"/>
    <dgm:cxn modelId="{11A56E43-95B0-43CD-834A-4D07E6072000}" type="presOf" srcId="{C9ACE238-D9E6-40DB-87C7-D5A7A2B20D8C}" destId="{FE3E49B0-82EF-4E31-9156-A09878A2C2C6}" srcOrd="0" destOrd="0" presId="urn:microsoft.com/office/officeart/2005/8/layout/vList2"/>
    <dgm:cxn modelId="{92CA8951-DAE7-4438-A3C2-47BE59485C45}" type="presOf" srcId="{B190BA67-A330-4F44-9025-86132FF65E3D}" destId="{D170A390-DA2A-481B-BD9A-45F37D69A7B7}" srcOrd="0" destOrd="0" presId="urn:microsoft.com/office/officeart/2005/8/layout/vList2"/>
    <dgm:cxn modelId="{E35D66D9-CDC4-4DFF-8496-6F450455BF37}" srcId="{5ADA33AD-4D86-4990-ABEC-D2089362E15D}" destId="{C9ACE238-D9E6-40DB-87C7-D5A7A2B20D8C}" srcOrd="1" destOrd="0" parTransId="{51F0B024-D70F-415D-8D55-7E6FEE11FCED}" sibTransId="{50A750C3-19D1-4848-AA63-33850249BB74}"/>
    <dgm:cxn modelId="{98F0B1E7-7E01-4CEB-A0ED-4925D51CBE2D}" srcId="{5ADA33AD-4D86-4990-ABEC-D2089362E15D}" destId="{B190BA67-A330-4F44-9025-86132FF65E3D}" srcOrd="0" destOrd="0" parTransId="{C9503E5A-B15F-4E81-9606-E86A08FC35A1}" sibTransId="{5D79EB28-681E-4FCE-BED0-76EFCFD08ED5}"/>
    <dgm:cxn modelId="{431DFB10-F833-4232-99FE-62EB3CAEDB66}" type="presParOf" srcId="{33D5DC3D-75FE-49B5-B022-43E2434CFA0D}" destId="{D170A390-DA2A-481B-BD9A-45F37D69A7B7}" srcOrd="0" destOrd="0" presId="urn:microsoft.com/office/officeart/2005/8/layout/vList2"/>
    <dgm:cxn modelId="{1FB1E550-5B22-4D53-8144-A9CA5FFF0A1A}" type="presParOf" srcId="{33D5DC3D-75FE-49B5-B022-43E2434CFA0D}" destId="{E7505C0F-F06B-4EE7-BF0D-976153D9BF95}" srcOrd="1" destOrd="0" presId="urn:microsoft.com/office/officeart/2005/8/layout/vList2"/>
    <dgm:cxn modelId="{0FCE71A0-7FDC-4397-86CE-192802A96491}" type="presParOf" srcId="{33D5DC3D-75FE-49B5-B022-43E2434CFA0D}" destId="{FE3E49B0-82EF-4E31-9156-A09878A2C2C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44764A-5B43-4414-AB5E-E49D1D54EB3B}" type="doc">
      <dgm:prSet loTypeId="urn:microsoft.com/office/officeart/2005/8/layout/process1" loCatId="process" qsTypeId="urn:microsoft.com/office/officeart/2005/8/quickstyle/simple5" qsCatId="simple" csTypeId="urn:microsoft.com/office/officeart/2005/8/colors/accent6_2" csCatId="accent6" phldr="1"/>
      <dgm:spPr/>
      <dgm:t>
        <a:bodyPr/>
        <a:lstStyle/>
        <a:p>
          <a:endParaRPr lang="en-US"/>
        </a:p>
      </dgm:t>
    </dgm:pt>
    <dgm:pt modelId="{863F088C-1244-4729-A955-B03ACD39D4F1}">
      <dgm:prSet custT="1"/>
      <dgm:spPr/>
      <dgm:t>
        <a:bodyPr/>
        <a:lstStyle/>
        <a:p>
          <a:r>
            <a:rPr lang="pt-BR" sz="1400"/>
            <a:t>Revoga o Decreto 8.764-16, ( Artigo 12 ) </a:t>
          </a:r>
          <a:endParaRPr lang="en-US" sz="1400"/>
        </a:p>
      </dgm:t>
    </dgm:pt>
    <dgm:pt modelId="{A6AFFF0E-2771-4B6A-948D-42215B3C3451}" type="parTrans" cxnId="{B7A06406-7AF6-4283-8D3B-C2F0256CCD46}">
      <dgm:prSet/>
      <dgm:spPr/>
      <dgm:t>
        <a:bodyPr/>
        <a:lstStyle/>
        <a:p>
          <a:endParaRPr lang="en-US" sz="2000"/>
        </a:p>
      </dgm:t>
    </dgm:pt>
    <dgm:pt modelId="{55E18E26-0F80-454F-8A29-601E4DF1D109}" type="sibTrans" cxnId="{B7A06406-7AF6-4283-8D3B-C2F0256CCD46}">
      <dgm:prSet custT="1"/>
      <dgm:spPr/>
      <dgm:t>
        <a:bodyPr/>
        <a:lstStyle/>
        <a:p>
          <a:endParaRPr lang="en-US" sz="1000"/>
        </a:p>
      </dgm:t>
    </dgm:pt>
    <dgm:pt modelId="{E0FE3779-07BE-4C0F-BB69-8F3E226ED079}">
      <dgm:prSet custT="1"/>
      <dgm:spPr/>
      <dgm:t>
        <a:bodyPr/>
        <a:lstStyle/>
        <a:p>
          <a:r>
            <a:rPr lang="pt-BR" sz="1400"/>
            <a:t>Artigo 1º- Mantem a denominação SINTER, e ainda dispõe sobre sobre o CIB e regula o compartilhamento de dados relativos a bens imóveis</a:t>
          </a:r>
          <a:endParaRPr lang="en-US" sz="1400"/>
        </a:p>
      </dgm:t>
    </dgm:pt>
    <dgm:pt modelId="{F3A6E2A3-CAEF-4669-B91E-2729DB9DC0A1}" type="parTrans" cxnId="{A0C21C5D-17FD-405F-8AB7-E2202ADD1B9C}">
      <dgm:prSet/>
      <dgm:spPr/>
      <dgm:t>
        <a:bodyPr/>
        <a:lstStyle/>
        <a:p>
          <a:endParaRPr lang="en-US" sz="2000"/>
        </a:p>
      </dgm:t>
    </dgm:pt>
    <dgm:pt modelId="{A0346C78-467D-4098-80DC-65DEAE6AF68C}" type="sibTrans" cxnId="{A0C21C5D-17FD-405F-8AB7-E2202ADD1B9C}">
      <dgm:prSet custT="1"/>
      <dgm:spPr/>
      <dgm:t>
        <a:bodyPr/>
        <a:lstStyle/>
        <a:p>
          <a:endParaRPr lang="en-US" sz="1000"/>
        </a:p>
      </dgm:t>
    </dgm:pt>
    <dgm:pt modelId="{0D58EB00-7BC1-4793-852F-FBF82C504308}">
      <dgm:prSet custT="1"/>
      <dgm:spPr/>
      <dgm:t>
        <a:bodyPr/>
        <a:lstStyle/>
        <a:p>
          <a:r>
            <a:rPr lang="pt-BR" sz="1400"/>
            <a:t>Art 2º - Traça em 3 itens e no último em 3 alíneas os objetivos do CIB, elencando de onde serão colhidos os dados cadastrais ( entes públicos, notários e registadores e dos órgãos e entidades concessionárias de serviços que geram dados relativos a bens imóveis, incluindo aqueles de características especiais- BICE, de que tratam o inciso III, do artigo 3º </a:t>
          </a:r>
          <a:endParaRPr lang="en-US" sz="1400"/>
        </a:p>
      </dgm:t>
    </dgm:pt>
    <dgm:pt modelId="{3ADCC550-F459-41D8-9DA9-A867CCC2AB15}" type="parTrans" cxnId="{D87F86E3-EA9D-480E-BF8F-5CACE6277C46}">
      <dgm:prSet/>
      <dgm:spPr/>
      <dgm:t>
        <a:bodyPr/>
        <a:lstStyle/>
        <a:p>
          <a:endParaRPr lang="en-US" sz="2000"/>
        </a:p>
      </dgm:t>
    </dgm:pt>
    <dgm:pt modelId="{6C410624-F90A-4803-B5CA-5B62130F1D0B}" type="sibTrans" cxnId="{D87F86E3-EA9D-480E-BF8F-5CACE6277C46}">
      <dgm:prSet custT="1"/>
      <dgm:spPr/>
      <dgm:t>
        <a:bodyPr/>
        <a:lstStyle/>
        <a:p>
          <a:endParaRPr lang="en-US" sz="1000"/>
        </a:p>
      </dgm:t>
    </dgm:pt>
    <dgm:pt modelId="{5F9EE0FE-201F-4FF7-96BF-908F1E6C5713}">
      <dgm:prSet custT="1"/>
      <dgm:spPr/>
      <dgm:t>
        <a:bodyPr/>
        <a:lstStyle/>
        <a:p>
          <a:r>
            <a:rPr lang="pt-BR" sz="1400"/>
            <a:t>O parágrafo 2º do citado artigo define como serviços registrais aqueles referidos no II, como sendo RI e RTD.</a:t>
          </a:r>
          <a:endParaRPr lang="en-US" sz="1400"/>
        </a:p>
      </dgm:t>
    </dgm:pt>
    <dgm:pt modelId="{9F4B27C4-87F4-41B7-A859-D0FF38482B71}" type="parTrans" cxnId="{DB0E06BD-44C4-4A56-8937-CB4B20002B30}">
      <dgm:prSet/>
      <dgm:spPr/>
      <dgm:t>
        <a:bodyPr/>
        <a:lstStyle/>
        <a:p>
          <a:endParaRPr lang="en-US" sz="2000"/>
        </a:p>
      </dgm:t>
    </dgm:pt>
    <dgm:pt modelId="{6F6827AB-C77C-4F76-8F4A-980D86816A95}" type="sibTrans" cxnId="{DB0E06BD-44C4-4A56-8937-CB4B20002B30}">
      <dgm:prSet/>
      <dgm:spPr/>
      <dgm:t>
        <a:bodyPr/>
        <a:lstStyle/>
        <a:p>
          <a:endParaRPr lang="en-US" sz="2000"/>
        </a:p>
      </dgm:t>
    </dgm:pt>
    <dgm:pt modelId="{65E43833-BC33-4E56-B40E-9F69CF50ADE8}" type="pres">
      <dgm:prSet presAssocID="{A144764A-5B43-4414-AB5E-E49D1D54EB3B}" presName="Name0" presStyleCnt="0">
        <dgm:presLayoutVars>
          <dgm:dir/>
          <dgm:resizeHandles val="exact"/>
        </dgm:presLayoutVars>
      </dgm:prSet>
      <dgm:spPr/>
    </dgm:pt>
    <dgm:pt modelId="{29A8BAF1-F564-4B27-8E67-2DE1E3BC5AE8}" type="pres">
      <dgm:prSet presAssocID="{863F088C-1244-4729-A955-B03ACD39D4F1}" presName="node" presStyleLbl="node1" presStyleIdx="0" presStyleCnt="4">
        <dgm:presLayoutVars>
          <dgm:bulletEnabled val="1"/>
        </dgm:presLayoutVars>
      </dgm:prSet>
      <dgm:spPr/>
    </dgm:pt>
    <dgm:pt modelId="{15B9CFEE-20C2-4FDE-BC4E-554183BD8CF5}" type="pres">
      <dgm:prSet presAssocID="{55E18E26-0F80-454F-8A29-601E4DF1D109}" presName="sibTrans" presStyleLbl="sibTrans2D1" presStyleIdx="0" presStyleCnt="3"/>
      <dgm:spPr/>
    </dgm:pt>
    <dgm:pt modelId="{F4036A77-707D-4DDD-8B97-B2AC23154E93}" type="pres">
      <dgm:prSet presAssocID="{55E18E26-0F80-454F-8A29-601E4DF1D109}" presName="connectorText" presStyleLbl="sibTrans2D1" presStyleIdx="0" presStyleCnt="3"/>
      <dgm:spPr/>
    </dgm:pt>
    <dgm:pt modelId="{29A02CDB-6503-43AA-A560-AB383CB4E702}" type="pres">
      <dgm:prSet presAssocID="{E0FE3779-07BE-4C0F-BB69-8F3E226ED079}" presName="node" presStyleLbl="node1" presStyleIdx="1" presStyleCnt="4">
        <dgm:presLayoutVars>
          <dgm:bulletEnabled val="1"/>
        </dgm:presLayoutVars>
      </dgm:prSet>
      <dgm:spPr/>
    </dgm:pt>
    <dgm:pt modelId="{A3995204-3C00-48C8-9413-8C240081A67B}" type="pres">
      <dgm:prSet presAssocID="{A0346C78-467D-4098-80DC-65DEAE6AF68C}" presName="sibTrans" presStyleLbl="sibTrans2D1" presStyleIdx="1" presStyleCnt="3"/>
      <dgm:spPr/>
    </dgm:pt>
    <dgm:pt modelId="{0533C793-0EC7-4EC4-B4EC-B98521B528A9}" type="pres">
      <dgm:prSet presAssocID="{A0346C78-467D-4098-80DC-65DEAE6AF68C}" presName="connectorText" presStyleLbl="sibTrans2D1" presStyleIdx="1" presStyleCnt="3"/>
      <dgm:spPr/>
    </dgm:pt>
    <dgm:pt modelId="{EE66D02A-C104-43B9-B489-6B4547550CB2}" type="pres">
      <dgm:prSet presAssocID="{0D58EB00-7BC1-4793-852F-FBF82C504308}" presName="node" presStyleLbl="node1" presStyleIdx="2" presStyleCnt="4" custScaleX="152045">
        <dgm:presLayoutVars>
          <dgm:bulletEnabled val="1"/>
        </dgm:presLayoutVars>
      </dgm:prSet>
      <dgm:spPr/>
    </dgm:pt>
    <dgm:pt modelId="{C4F840A0-455C-44A5-810F-2D0C75F8F5DB}" type="pres">
      <dgm:prSet presAssocID="{6C410624-F90A-4803-B5CA-5B62130F1D0B}" presName="sibTrans" presStyleLbl="sibTrans2D1" presStyleIdx="2" presStyleCnt="3"/>
      <dgm:spPr/>
    </dgm:pt>
    <dgm:pt modelId="{2FE0C027-D31C-4ECD-8542-5511BBDF3AC8}" type="pres">
      <dgm:prSet presAssocID="{6C410624-F90A-4803-B5CA-5B62130F1D0B}" presName="connectorText" presStyleLbl="sibTrans2D1" presStyleIdx="2" presStyleCnt="3"/>
      <dgm:spPr/>
    </dgm:pt>
    <dgm:pt modelId="{EAD8039A-7E8E-4A80-9D6A-70376F0E424B}" type="pres">
      <dgm:prSet presAssocID="{5F9EE0FE-201F-4FF7-96BF-908F1E6C5713}" presName="node" presStyleLbl="node1" presStyleIdx="3" presStyleCnt="4">
        <dgm:presLayoutVars>
          <dgm:bulletEnabled val="1"/>
        </dgm:presLayoutVars>
      </dgm:prSet>
      <dgm:spPr/>
    </dgm:pt>
  </dgm:ptLst>
  <dgm:cxnLst>
    <dgm:cxn modelId="{B7A06406-7AF6-4283-8D3B-C2F0256CCD46}" srcId="{A144764A-5B43-4414-AB5E-E49D1D54EB3B}" destId="{863F088C-1244-4729-A955-B03ACD39D4F1}" srcOrd="0" destOrd="0" parTransId="{A6AFFF0E-2771-4B6A-948D-42215B3C3451}" sibTransId="{55E18E26-0F80-454F-8A29-601E4DF1D109}"/>
    <dgm:cxn modelId="{B6CEE62A-F5C8-4E07-B30E-5E079AA7AFD4}" type="presOf" srcId="{55E18E26-0F80-454F-8A29-601E4DF1D109}" destId="{15B9CFEE-20C2-4FDE-BC4E-554183BD8CF5}" srcOrd="0" destOrd="0" presId="urn:microsoft.com/office/officeart/2005/8/layout/process1"/>
    <dgm:cxn modelId="{A0C21C5D-17FD-405F-8AB7-E2202ADD1B9C}" srcId="{A144764A-5B43-4414-AB5E-E49D1D54EB3B}" destId="{E0FE3779-07BE-4C0F-BB69-8F3E226ED079}" srcOrd="1" destOrd="0" parTransId="{F3A6E2A3-CAEF-4669-B91E-2729DB9DC0A1}" sibTransId="{A0346C78-467D-4098-80DC-65DEAE6AF68C}"/>
    <dgm:cxn modelId="{9318F364-6717-422A-9EFD-CE9EA70ED9CC}" type="presOf" srcId="{55E18E26-0F80-454F-8A29-601E4DF1D109}" destId="{F4036A77-707D-4DDD-8B97-B2AC23154E93}" srcOrd="1" destOrd="0" presId="urn:microsoft.com/office/officeart/2005/8/layout/process1"/>
    <dgm:cxn modelId="{5F112546-3C3D-481A-BEE1-0FB700BAB0F6}" type="presOf" srcId="{A0346C78-467D-4098-80DC-65DEAE6AF68C}" destId="{A3995204-3C00-48C8-9413-8C240081A67B}" srcOrd="0" destOrd="0" presId="urn:microsoft.com/office/officeart/2005/8/layout/process1"/>
    <dgm:cxn modelId="{8C6E2E68-694F-4A2C-B131-9C69B5EA56E2}" type="presOf" srcId="{6C410624-F90A-4803-B5CA-5B62130F1D0B}" destId="{C4F840A0-455C-44A5-810F-2D0C75F8F5DB}" srcOrd="0" destOrd="0" presId="urn:microsoft.com/office/officeart/2005/8/layout/process1"/>
    <dgm:cxn modelId="{9F230590-9C40-43D6-A525-A1DD8D7BCAE9}" type="presOf" srcId="{0D58EB00-7BC1-4793-852F-FBF82C504308}" destId="{EE66D02A-C104-43B9-B489-6B4547550CB2}" srcOrd="0" destOrd="0" presId="urn:microsoft.com/office/officeart/2005/8/layout/process1"/>
    <dgm:cxn modelId="{9E8B5F91-AA5F-4605-9FEF-BC5547DA3261}" type="presOf" srcId="{E0FE3779-07BE-4C0F-BB69-8F3E226ED079}" destId="{29A02CDB-6503-43AA-A560-AB383CB4E702}" srcOrd="0" destOrd="0" presId="urn:microsoft.com/office/officeart/2005/8/layout/process1"/>
    <dgm:cxn modelId="{E693B592-9F37-46B1-9EFC-ECDBA2FFE921}" type="presOf" srcId="{863F088C-1244-4729-A955-B03ACD39D4F1}" destId="{29A8BAF1-F564-4B27-8E67-2DE1E3BC5AE8}" srcOrd="0" destOrd="0" presId="urn:microsoft.com/office/officeart/2005/8/layout/process1"/>
    <dgm:cxn modelId="{1734C899-B1C6-4629-B743-D6F96E991B1D}" type="presOf" srcId="{A0346C78-467D-4098-80DC-65DEAE6AF68C}" destId="{0533C793-0EC7-4EC4-B4EC-B98521B528A9}" srcOrd="1" destOrd="0" presId="urn:microsoft.com/office/officeart/2005/8/layout/process1"/>
    <dgm:cxn modelId="{38BB9FA3-FF4C-4309-9946-C94FE407247B}" type="presOf" srcId="{5F9EE0FE-201F-4FF7-96BF-908F1E6C5713}" destId="{EAD8039A-7E8E-4A80-9D6A-70376F0E424B}" srcOrd="0" destOrd="0" presId="urn:microsoft.com/office/officeart/2005/8/layout/process1"/>
    <dgm:cxn modelId="{DB0E06BD-44C4-4A56-8937-CB4B20002B30}" srcId="{A144764A-5B43-4414-AB5E-E49D1D54EB3B}" destId="{5F9EE0FE-201F-4FF7-96BF-908F1E6C5713}" srcOrd="3" destOrd="0" parTransId="{9F4B27C4-87F4-41B7-A859-D0FF38482B71}" sibTransId="{6F6827AB-C77C-4F76-8F4A-980D86816A95}"/>
    <dgm:cxn modelId="{DD84B0C9-C489-4A1F-B713-0BF89F2A08C7}" type="presOf" srcId="{A144764A-5B43-4414-AB5E-E49D1D54EB3B}" destId="{65E43833-BC33-4E56-B40E-9F69CF50ADE8}" srcOrd="0" destOrd="0" presId="urn:microsoft.com/office/officeart/2005/8/layout/process1"/>
    <dgm:cxn modelId="{D87F86E3-EA9D-480E-BF8F-5CACE6277C46}" srcId="{A144764A-5B43-4414-AB5E-E49D1D54EB3B}" destId="{0D58EB00-7BC1-4793-852F-FBF82C504308}" srcOrd="2" destOrd="0" parTransId="{3ADCC550-F459-41D8-9DA9-A867CCC2AB15}" sibTransId="{6C410624-F90A-4803-B5CA-5B62130F1D0B}"/>
    <dgm:cxn modelId="{A20481FC-40EF-4BF4-9969-E76E71056745}" type="presOf" srcId="{6C410624-F90A-4803-B5CA-5B62130F1D0B}" destId="{2FE0C027-D31C-4ECD-8542-5511BBDF3AC8}" srcOrd="1" destOrd="0" presId="urn:microsoft.com/office/officeart/2005/8/layout/process1"/>
    <dgm:cxn modelId="{61C33B58-90D0-4709-A6B3-BD5B64B99356}" type="presParOf" srcId="{65E43833-BC33-4E56-B40E-9F69CF50ADE8}" destId="{29A8BAF1-F564-4B27-8E67-2DE1E3BC5AE8}" srcOrd="0" destOrd="0" presId="urn:microsoft.com/office/officeart/2005/8/layout/process1"/>
    <dgm:cxn modelId="{A51352E8-032E-457D-9322-4F996DFD3838}" type="presParOf" srcId="{65E43833-BC33-4E56-B40E-9F69CF50ADE8}" destId="{15B9CFEE-20C2-4FDE-BC4E-554183BD8CF5}" srcOrd="1" destOrd="0" presId="urn:microsoft.com/office/officeart/2005/8/layout/process1"/>
    <dgm:cxn modelId="{B059EDA3-BAAE-4D75-86E8-E431B89B1BA7}" type="presParOf" srcId="{15B9CFEE-20C2-4FDE-BC4E-554183BD8CF5}" destId="{F4036A77-707D-4DDD-8B97-B2AC23154E93}" srcOrd="0" destOrd="0" presId="urn:microsoft.com/office/officeart/2005/8/layout/process1"/>
    <dgm:cxn modelId="{2E2984D1-59E6-4D8B-8501-25594F2EDAE4}" type="presParOf" srcId="{65E43833-BC33-4E56-B40E-9F69CF50ADE8}" destId="{29A02CDB-6503-43AA-A560-AB383CB4E702}" srcOrd="2" destOrd="0" presId="urn:microsoft.com/office/officeart/2005/8/layout/process1"/>
    <dgm:cxn modelId="{290C259A-6162-452C-A0E7-624200625D2B}" type="presParOf" srcId="{65E43833-BC33-4E56-B40E-9F69CF50ADE8}" destId="{A3995204-3C00-48C8-9413-8C240081A67B}" srcOrd="3" destOrd="0" presId="urn:microsoft.com/office/officeart/2005/8/layout/process1"/>
    <dgm:cxn modelId="{8993F608-F193-41CA-B500-7FC6A106A9C9}" type="presParOf" srcId="{A3995204-3C00-48C8-9413-8C240081A67B}" destId="{0533C793-0EC7-4EC4-B4EC-B98521B528A9}" srcOrd="0" destOrd="0" presId="urn:microsoft.com/office/officeart/2005/8/layout/process1"/>
    <dgm:cxn modelId="{427CCE59-5F34-4EEC-96A0-6519EF12DB0D}" type="presParOf" srcId="{65E43833-BC33-4E56-B40E-9F69CF50ADE8}" destId="{EE66D02A-C104-43B9-B489-6B4547550CB2}" srcOrd="4" destOrd="0" presId="urn:microsoft.com/office/officeart/2005/8/layout/process1"/>
    <dgm:cxn modelId="{7C51EB37-84BF-42CF-B088-E7EE8053C275}" type="presParOf" srcId="{65E43833-BC33-4E56-B40E-9F69CF50ADE8}" destId="{C4F840A0-455C-44A5-810F-2D0C75F8F5DB}" srcOrd="5" destOrd="0" presId="urn:microsoft.com/office/officeart/2005/8/layout/process1"/>
    <dgm:cxn modelId="{2E969A09-59EA-464C-951F-5890623C1236}" type="presParOf" srcId="{C4F840A0-455C-44A5-810F-2D0C75F8F5DB}" destId="{2FE0C027-D31C-4ECD-8542-5511BBDF3AC8}" srcOrd="0" destOrd="0" presId="urn:microsoft.com/office/officeart/2005/8/layout/process1"/>
    <dgm:cxn modelId="{51A5F69A-8F0E-472B-820D-55B2111C9172}" type="presParOf" srcId="{65E43833-BC33-4E56-B40E-9F69CF50ADE8}" destId="{EAD8039A-7E8E-4A80-9D6A-70376F0E424B}"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12BFCD-A96E-4993-A85B-C37C34189F9F}"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71F4AE8C-5419-4DD3-9741-69D09A2415E5}">
      <dgm:prSet/>
      <dgm:spPr/>
      <dgm:t>
        <a:bodyPr/>
        <a:lstStyle/>
        <a:p>
          <a:r>
            <a:rPr lang="pt-BR" dirty="0">
              <a:solidFill>
                <a:schemeClr val="bg1"/>
              </a:solidFill>
            </a:rPr>
            <a:t>Artigo 3º - Elenca para efeitos do Decreto 12 itens e 12 alíneas, de “a” a “L”.</a:t>
          </a:r>
          <a:endParaRPr lang="en-US" dirty="0">
            <a:solidFill>
              <a:schemeClr val="bg1"/>
            </a:solidFill>
          </a:endParaRPr>
        </a:p>
      </dgm:t>
    </dgm:pt>
    <dgm:pt modelId="{D43A2B80-5681-4B96-A9A4-8A481B8AF5F7}" type="parTrans" cxnId="{3B7E36B7-5242-40E5-B07D-5F982CBAAC52}">
      <dgm:prSet/>
      <dgm:spPr/>
      <dgm:t>
        <a:bodyPr/>
        <a:lstStyle/>
        <a:p>
          <a:endParaRPr lang="en-US">
            <a:solidFill>
              <a:schemeClr val="bg1"/>
            </a:solidFill>
          </a:endParaRPr>
        </a:p>
      </dgm:t>
    </dgm:pt>
    <dgm:pt modelId="{41A1D281-C37B-4B3A-9896-531035B31407}" type="sibTrans" cxnId="{3B7E36B7-5242-40E5-B07D-5F982CBAAC52}">
      <dgm:prSet/>
      <dgm:spPr/>
      <dgm:t>
        <a:bodyPr/>
        <a:lstStyle/>
        <a:p>
          <a:endParaRPr lang="en-US">
            <a:solidFill>
              <a:schemeClr val="bg1"/>
            </a:solidFill>
          </a:endParaRPr>
        </a:p>
      </dgm:t>
    </dgm:pt>
    <dgm:pt modelId="{A33F4898-F2D0-40CE-8D7F-1B3207DF4C4E}">
      <dgm:prSet/>
      <dgm:spPr/>
      <dgm:t>
        <a:bodyPr/>
        <a:lstStyle/>
        <a:p>
          <a:r>
            <a:rPr lang="pt-BR" dirty="0">
              <a:solidFill>
                <a:schemeClr val="bg1"/>
              </a:solidFill>
            </a:rPr>
            <a:t>Artigo 4º - CIB= Banco de dados integrado ao SINTER, a ser regulamentado pela SRFB/ME, firmado por 7 caracteres e um dígito verificador, com a estrutura: AAAAAAA- D</a:t>
          </a:r>
          <a:endParaRPr lang="en-US" dirty="0">
            <a:solidFill>
              <a:schemeClr val="bg1"/>
            </a:solidFill>
          </a:endParaRPr>
        </a:p>
      </dgm:t>
    </dgm:pt>
    <dgm:pt modelId="{1374DD97-A73D-42F5-A0F5-DDF94A0F0831}" type="parTrans" cxnId="{739AB570-E111-4741-82A4-7BD9C8ADF839}">
      <dgm:prSet/>
      <dgm:spPr/>
      <dgm:t>
        <a:bodyPr/>
        <a:lstStyle/>
        <a:p>
          <a:endParaRPr lang="en-US">
            <a:solidFill>
              <a:schemeClr val="bg1"/>
            </a:solidFill>
          </a:endParaRPr>
        </a:p>
      </dgm:t>
    </dgm:pt>
    <dgm:pt modelId="{EBECAD4A-48DA-454B-9F09-BA14D5B0DB4A}" type="sibTrans" cxnId="{739AB570-E111-4741-82A4-7BD9C8ADF839}">
      <dgm:prSet/>
      <dgm:spPr/>
      <dgm:t>
        <a:bodyPr/>
        <a:lstStyle/>
        <a:p>
          <a:endParaRPr lang="en-US">
            <a:solidFill>
              <a:schemeClr val="bg1"/>
            </a:solidFill>
          </a:endParaRPr>
        </a:p>
      </dgm:t>
    </dgm:pt>
    <dgm:pt modelId="{D0118487-F10C-4970-B47E-7777DF561AE0}">
      <dgm:prSet/>
      <dgm:spPr/>
      <dgm:t>
        <a:bodyPr/>
        <a:lstStyle/>
        <a:p>
          <a:r>
            <a:rPr lang="pt-BR" dirty="0">
              <a:solidFill>
                <a:schemeClr val="bg1"/>
              </a:solidFill>
            </a:rPr>
            <a:t>Artigo 5º - SINTER admite dois tipos de usuários: I- Os geradores de dados e informações ( vide artigo 2º ) ; II- Os consulentes de dados e informações, busca pela interoperabilidade.</a:t>
          </a:r>
          <a:endParaRPr lang="en-US" dirty="0">
            <a:solidFill>
              <a:schemeClr val="bg1"/>
            </a:solidFill>
          </a:endParaRPr>
        </a:p>
      </dgm:t>
    </dgm:pt>
    <dgm:pt modelId="{6B7F475B-FF26-4567-ABCB-6F53042D1045}" type="parTrans" cxnId="{BFEB1481-AB8F-40A5-A085-A3493DE77750}">
      <dgm:prSet/>
      <dgm:spPr/>
      <dgm:t>
        <a:bodyPr/>
        <a:lstStyle/>
        <a:p>
          <a:endParaRPr lang="en-US">
            <a:solidFill>
              <a:schemeClr val="bg1"/>
            </a:solidFill>
          </a:endParaRPr>
        </a:p>
      </dgm:t>
    </dgm:pt>
    <dgm:pt modelId="{DEBC1869-C84F-4B55-82FE-4F04D734AEF8}" type="sibTrans" cxnId="{BFEB1481-AB8F-40A5-A085-A3493DE77750}">
      <dgm:prSet/>
      <dgm:spPr/>
      <dgm:t>
        <a:bodyPr/>
        <a:lstStyle/>
        <a:p>
          <a:endParaRPr lang="en-US">
            <a:solidFill>
              <a:schemeClr val="bg1"/>
            </a:solidFill>
          </a:endParaRPr>
        </a:p>
      </dgm:t>
    </dgm:pt>
    <dgm:pt modelId="{47A349D3-E920-4F2C-A1BC-9227E0B0F140}">
      <dgm:prSet/>
      <dgm:spPr/>
      <dgm:t>
        <a:bodyPr/>
        <a:lstStyle/>
        <a:p>
          <a:r>
            <a:rPr lang="pt-BR" dirty="0">
              <a:solidFill>
                <a:schemeClr val="bg1"/>
              </a:solidFill>
            </a:rPr>
            <a:t>Artigo 6º -  Administrador do SINTER= SRFB/ME. Em 4 itens, 4 alíneas + itens V a XI do mesmo artigo 6º elencam o que será de sua atribuição. </a:t>
          </a:r>
          <a:endParaRPr lang="en-US" dirty="0">
            <a:solidFill>
              <a:schemeClr val="bg1"/>
            </a:solidFill>
          </a:endParaRPr>
        </a:p>
      </dgm:t>
    </dgm:pt>
    <dgm:pt modelId="{6B122826-884C-4443-B978-236C2F6D798C}" type="parTrans" cxnId="{1DCE1713-F479-47A2-A151-92F25FAFE257}">
      <dgm:prSet/>
      <dgm:spPr/>
      <dgm:t>
        <a:bodyPr/>
        <a:lstStyle/>
        <a:p>
          <a:endParaRPr lang="en-US">
            <a:solidFill>
              <a:schemeClr val="bg1"/>
            </a:solidFill>
          </a:endParaRPr>
        </a:p>
      </dgm:t>
    </dgm:pt>
    <dgm:pt modelId="{687C5CF2-D21F-4DDF-9A13-C903EAAF9B88}" type="sibTrans" cxnId="{1DCE1713-F479-47A2-A151-92F25FAFE257}">
      <dgm:prSet/>
      <dgm:spPr/>
      <dgm:t>
        <a:bodyPr/>
        <a:lstStyle/>
        <a:p>
          <a:endParaRPr lang="en-US">
            <a:solidFill>
              <a:schemeClr val="bg1"/>
            </a:solidFill>
          </a:endParaRPr>
        </a:p>
      </dgm:t>
    </dgm:pt>
    <dgm:pt modelId="{481925A6-24D1-4DFA-AE80-3AA3D2A62F03}" type="pres">
      <dgm:prSet presAssocID="{F012BFCD-A96E-4993-A85B-C37C34189F9F}" presName="linear" presStyleCnt="0">
        <dgm:presLayoutVars>
          <dgm:animLvl val="lvl"/>
          <dgm:resizeHandles val="exact"/>
        </dgm:presLayoutVars>
      </dgm:prSet>
      <dgm:spPr/>
    </dgm:pt>
    <dgm:pt modelId="{587EDCFC-3FA3-4E1A-B15F-1C255E861330}" type="pres">
      <dgm:prSet presAssocID="{71F4AE8C-5419-4DD3-9741-69D09A2415E5}" presName="parentText" presStyleLbl="node1" presStyleIdx="0" presStyleCnt="4">
        <dgm:presLayoutVars>
          <dgm:chMax val="0"/>
          <dgm:bulletEnabled val="1"/>
        </dgm:presLayoutVars>
      </dgm:prSet>
      <dgm:spPr/>
    </dgm:pt>
    <dgm:pt modelId="{722D9D4C-2370-46FD-AD5F-8914E933F811}" type="pres">
      <dgm:prSet presAssocID="{41A1D281-C37B-4B3A-9896-531035B31407}" presName="spacer" presStyleCnt="0"/>
      <dgm:spPr/>
    </dgm:pt>
    <dgm:pt modelId="{5782D390-8188-49A8-AE74-3F13A66FF570}" type="pres">
      <dgm:prSet presAssocID="{A33F4898-F2D0-40CE-8D7F-1B3207DF4C4E}" presName="parentText" presStyleLbl="node1" presStyleIdx="1" presStyleCnt="4">
        <dgm:presLayoutVars>
          <dgm:chMax val="0"/>
          <dgm:bulletEnabled val="1"/>
        </dgm:presLayoutVars>
      </dgm:prSet>
      <dgm:spPr/>
    </dgm:pt>
    <dgm:pt modelId="{4EA73EF7-47E4-4E00-9DE9-BE8C9CE4663E}" type="pres">
      <dgm:prSet presAssocID="{EBECAD4A-48DA-454B-9F09-BA14D5B0DB4A}" presName="spacer" presStyleCnt="0"/>
      <dgm:spPr/>
    </dgm:pt>
    <dgm:pt modelId="{B0E7A9F6-7053-48AC-8883-6356B8BEB55B}" type="pres">
      <dgm:prSet presAssocID="{D0118487-F10C-4970-B47E-7777DF561AE0}" presName="parentText" presStyleLbl="node1" presStyleIdx="2" presStyleCnt="4">
        <dgm:presLayoutVars>
          <dgm:chMax val="0"/>
          <dgm:bulletEnabled val="1"/>
        </dgm:presLayoutVars>
      </dgm:prSet>
      <dgm:spPr/>
    </dgm:pt>
    <dgm:pt modelId="{900F840C-1C86-49D8-8761-7BDB852A71E9}" type="pres">
      <dgm:prSet presAssocID="{DEBC1869-C84F-4B55-82FE-4F04D734AEF8}" presName="spacer" presStyleCnt="0"/>
      <dgm:spPr/>
    </dgm:pt>
    <dgm:pt modelId="{B4B498C5-2F7C-4536-A25A-A57D3ABFFF77}" type="pres">
      <dgm:prSet presAssocID="{47A349D3-E920-4F2C-A1BC-9227E0B0F140}" presName="parentText" presStyleLbl="node1" presStyleIdx="3" presStyleCnt="4">
        <dgm:presLayoutVars>
          <dgm:chMax val="0"/>
          <dgm:bulletEnabled val="1"/>
        </dgm:presLayoutVars>
      </dgm:prSet>
      <dgm:spPr/>
    </dgm:pt>
  </dgm:ptLst>
  <dgm:cxnLst>
    <dgm:cxn modelId="{8F689611-006F-4B4C-B0C8-7FD5FCA79297}" type="presOf" srcId="{D0118487-F10C-4970-B47E-7777DF561AE0}" destId="{B0E7A9F6-7053-48AC-8883-6356B8BEB55B}" srcOrd="0" destOrd="0" presId="urn:microsoft.com/office/officeart/2005/8/layout/vList2"/>
    <dgm:cxn modelId="{1DCE1713-F479-47A2-A151-92F25FAFE257}" srcId="{F012BFCD-A96E-4993-A85B-C37C34189F9F}" destId="{47A349D3-E920-4F2C-A1BC-9227E0B0F140}" srcOrd="3" destOrd="0" parTransId="{6B122826-884C-4443-B978-236C2F6D798C}" sibTransId="{687C5CF2-D21F-4DDF-9A13-C903EAAF9B88}"/>
    <dgm:cxn modelId="{FDB4DE28-022B-4212-B2E8-0534D70F404A}" type="presOf" srcId="{A33F4898-F2D0-40CE-8D7F-1B3207DF4C4E}" destId="{5782D390-8188-49A8-AE74-3F13A66FF570}" srcOrd="0" destOrd="0" presId="urn:microsoft.com/office/officeart/2005/8/layout/vList2"/>
    <dgm:cxn modelId="{1DE98A2E-7686-43AC-9D8C-836DA8646C4C}" type="presOf" srcId="{F012BFCD-A96E-4993-A85B-C37C34189F9F}" destId="{481925A6-24D1-4DFA-AE80-3AA3D2A62F03}" srcOrd="0" destOrd="0" presId="urn:microsoft.com/office/officeart/2005/8/layout/vList2"/>
    <dgm:cxn modelId="{3B982A4B-D61B-46E4-B45E-59102FF910C9}" type="presOf" srcId="{47A349D3-E920-4F2C-A1BC-9227E0B0F140}" destId="{B4B498C5-2F7C-4536-A25A-A57D3ABFFF77}" srcOrd="0" destOrd="0" presId="urn:microsoft.com/office/officeart/2005/8/layout/vList2"/>
    <dgm:cxn modelId="{739AB570-E111-4741-82A4-7BD9C8ADF839}" srcId="{F012BFCD-A96E-4993-A85B-C37C34189F9F}" destId="{A33F4898-F2D0-40CE-8D7F-1B3207DF4C4E}" srcOrd="1" destOrd="0" parTransId="{1374DD97-A73D-42F5-A0F5-DDF94A0F0831}" sibTransId="{EBECAD4A-48DA-454B-9F09-BA14D5B0DB4A}"/>
    <dgm:cxn modelId="{BFEB1481-AB8F-40A5-A085-A3493DE77750}" srcId="{F012BFCD-A96E-4993-A85B-C37C34189F9F}" destId="{D0118487-F10C-4970-B47E-7777DF561AE0}" srcOrd="2" destOrd="0" parTransId="{6B7F475B-FF26-4567-ABCB-6F53042D1045}" sibTransId="{DEBC1869-C84F-4B55-82FE-4F04D734AEF8}"/>
    <dgm:cxn modelId="{3B7E36B7-5242-40E5-B07D-5F982CBAAC52}" srcId="{F012BFCD-A96E-4993-A85B-C37C34189F9F}" destId="{71F4AE8C-5419-4DD3-9741-69D09A2415E5}" srcOrd="0" destOrd="0" parTransId="{D43A2B80-5681-4B96-A9A4-8A481B8AF5F7}" sibTransId="{41A1D281-C37B-4B3A-9896-531035B31407}"/>
    <dgm:cxn modelId="{777A00F7-2926-48C8-B7B2-A1B85326E4CE}" type="presOf" srcId="{71F4AE8C-5419-4DD3-9741-69D09A2415E5}" destId="{587EDCFC-3FA3-4E1A-B15F-1C255E861330}" srcOrd="0" destOrd="0" presId="urn:microsoft.com/office/officeart/2005/8/layout/vList2"/>
    <dgm:cxn modelId="{4DA1B60A-BB87-4F50-949F-9C4923F8D701}" type="presParOf" srcId="{481925A6-24D1-4DFA-AE80-3AA3D2A62F03}" destId="{587EDCFC-3FA3-4E1A-B15F-1C255E861330}" srcOrd="0" destOrd="0" presId="urn:microsoft.com/office/officeart/2005/8/layout/vList2"/>
    <dgm:cxn modelId="{BB366D7A-14CB-4918-A6EE-C8C537145CE6}" type="presParOf" srcId="{481925A6-24D1-4DFA-AE80-3AA3D2A62F03}" destId="{722D9D4C-2370-46FD-AD5F-8914E933F811}" srcOrd="1" destOrd="0" presId="urn:microsoft.com/office/officeart/2005/8/layout/vList2"/>
    <dgm:cxn modelId="{3E10179B-8834-48E6-97FE-1772E9D1643A}" type="presParOf" srcId="{481925A6-24D1-4DFA-AE80-3AA3D2A62F03}" destId="{5782D390-8188-49A8-AE74-3F13A66FF570}" srcOrd="2" destOrd="0" presId="urn:microsoft.com/office/officeart/2005/8/layout/vList2"/>
    <dgm:cxn modelId="{CF9FB3E5-4F9B-407F-BB6E-D597F98EA455}" type="presParOf" srcId="{481925A6-24D1-4DFA-AE80-3AA3D2A62F03}" destId="{4EA73EF7-47E4-4E00-9DE9-BE8C9CE4663E}" srcOrd="3" destOrd="0" presId="urn:microsoft.com/office/officeart/2005/8/layout/vList2"/>
    <dgm:cxn modelId="{9BD3A970-13EA-4157-96CC-08DF4CFE9B98}" type="presParOf" srcId="{481925A6-24D1-4DFA-AE80-3AA3D2A62F03}" destId="{B0E7A9F6-7053-48AC-8883-6356B8BEB55B}" srcOrd="4" destOrd="0" presId="urn:microsoft.com/office/officeart/2005/8/layout/vList2"/>
    <dgm:cxn modelId="{E538B8A0-A1D3-4839-8B79-914DD6C7898D}" type="presParOf" srcId="{481925A6-24D1-4DFA-AE80-3AA3D2A62F03}" destId="{900F840C-1C86-49D8-8761-7BDB852A71E9}" srcOrd="5" destOrd="0" presId="urn:microsoft.com/office/officeart/2005/8/layout/vList2"/>
    <dgm:cxn modelId="{237DD365-8B5B-45E2-B067-CEB89FA5CBEA}" type="presParOf" srcId="{481925A6-24D1-4DFA-AE80-3AA3D2A62F03}" destId="{B4B498C5-2F7C-4536-A25A-A57D3ABFFF7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1A6BA1-ABEA-45FB-8E82-766ADF5B2F14}"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9E63C777-7BDA-4AFE-AB19-F8ACEAC7EFAA}">
      <dgm:prSet/>
      <dgm:spPr/>
      <dgm:t>
        <a:bodyPr/>
        <a:lstStyle/>
        <a:p>
          <a:r>
            <a:rPr lang="pt-BR">
              <a:solidFill>
                <a:schemeClr val="bg1"/>
              </a:solidFill>
            </a:rPr>
            <a:t>Artigo 7º - O compartilhamento de dados será eletrônico e conterá o que preceitua o artigo 4º , em 4 itens e § 1º + 2 itens e § 2º  ( Observar art. 5º -XXXIII-CF/88 ).</a:t>
          </a:r>
          <a:endParaRPr lang="en-US">
            <a:solidFill>
              <a:schemeClr val="bg1"/>
            </a:solidFill>
          </a:endParaRPr>
        </a:p>
      </dgm:t>
    </dgm:pt>
    <dgm:pt modelId="{331A95B9-08D8-4475-8397-C16EDFE77B4D}" type="parTrans" cxnId="{6AC218CF-0309-44AB-BF0A-BBF93348BB97}">
      <dgm:prSet/>
      <dgm:spPr/>
      <dgm:t>
        <a:bodyPr/>
        <a:lstStyle/>
        <a:p>
          <a:endParaRPr lang="en-US">
            <a:solidFill>
              <a:schemeClr val="bg1"/>
            </a:solidFill>
          </a:endParaRPr>
        </a:p>
      </dgm:t>
    </dgm:pt>
    <dgm:pt modelId="{F28EFFDF-4D76-4B42-BCD8-37BA9BA971E6}" type="sibTrans" cxnId="{6AC218CF-0309-44AB-BF0A-BBF93348BB97}">
      <dgm:prSet/>
      <dgm:spPr/>
      <dgm:t>
        <a:bodyPr/>
        <a:lstStyle/>
        <a:p>
          <a:endParaRPr lang="en-US">
            <a:solidFill>
              <a:schemeClr val="bg1"/>
            </a:solidFill>
          </a:endParaRPr>
        </a:p>
      </dgm:t>
    </dgm:pt>
    <dgm:pt modelId="{77688953-3EC0-4953-A69D-7E1CC8676C89}">
      <dgm:prSet/>
      <dgm:spPr/>
      <dgm:t>
        <a:bodyPr/>
        <a:lstStyle/>
        <a:p>
          <a:r>
            <a:rPr lang="pt-BR" dirty="0">
              <a:solidFill>
                <a:schemeClr val="bg1"/>
              </a:solidFill>
            </a:rPr>
            <a:t>Artigo 8º - Visualização de dados cadastrais, o SINTER os disponibilizarão gratuitamente a todos os cidadãos, observado o sigilo, se assim for exigido.</a:t>
          </a:r>
          <a:endParaRPr lang="en-US" dirty="0">
            <a:solidFill>
              <a:schemeClr val="bg1"/>
            </a:solidFill>
          </a:endParaRPr>
        </a:p>
      </dgm:t>
    </dgm:pt>
    <dgm:pt modelId="{C05EE1F4-74AB-496A-95BB-A058AF0F0C34}" type="parTrans" cxnId="{2BB07DD6-C551-4C56-9326-A9E9E1DCCA1D}">
      <dgm:prSet/>
      <dgm:spPr/>
      <dgm:t>
        <a:bodyPr/>
        <a:lstStyle/>
        <a:p>
          <a:endParaRPr lang="en-US">
            <a:solidFill>
              <a:schemeClr val="bg1"/>
            </a:solidFill>
          </a:endParaRPr>
        </a:p>
      </dgm:t>
    </dgm:pt>
    <dgm:pt modelId="{853C054A-430B-42B7-8EC2-70BDA614FDE2}" type="sibTrans" cxnId="{2BB07DD6-C551-4C56-9326-A9E9E1DCCA1D}">
      <dgm:prSet/>
      <dgm:spPr/>
      <dgm:t>
        <a:bodyPr/>
        <a:lstStyle/>
        <a:p>
          <a:endParaRPr lang="en-US">
            <a:solidFill>
              <a:schemeClr val="bg1"/>
            </a:solidFill>
          </a:endParaRPr>
        </a:p>
      </dgm:t>
    </dgm:pt>
    <dgm:pt modelId="{8E1FB6C7-B6BA-49F4-B3AB-4B58D6F668C3}">
      <dgm:prSet/>
      <dgm:spPr/>
      <dgm:t>
        <a:bodyPr/>
        <a:lstStyle/>
        <a:p>
          <a:r>
            <a:rPr lang="pt-BR">
              <a:solidFill>
                <a:schemeClr val="bg1"/>
              </a:solidFill>
            </a:rPr>
            <a:t>Artigo 9º  - Valor dos imóveis poderão ser consolidados no SINTER. </a:t>
          </a:r>
          <a:endParaRPr lang="en-US">
            <a:solidFill>
              <a:schemeClr val="bg1"/>
            </a:solidFill>
          </a:endParaRPr>
        </a:p>
      </dgm:t>
    </dgm:pt>
    <dgm:pt modelId="{A4A0793E-8023-4AAE-A25E-28E3727C68B8}" type="parTrans" cxnId="{A5AB474B-53F3-42D8-A400-D9CD0D2F3400}">
      <dgm:prSet/>
      <dgm:spPr/>
      <dgm:t>
        <a:bodyPr/>
        <a:lstStyle/>
        <a:p>
          <a:endParaRPr lang="en-US">
            <a:solidFill>
              <a:schemeClr val="bg1"/>
            </a:solidFill>
          </a:endParaRPr>
        </a:p>
      </dgm:t>
    </dgm:pt>
    <dgm:pt modelId="{0502E532-6895-491C-9578-D568AE8C0405}" type="sibTrans" cxnId="{A5AB474B-53F3-42D8-A400-D9CD0D2F3400}">
      <dgm:prSet/>
      <dgm:spPr/>
      <dgm:t>
        <a:bodyPr/>
        <a:lstStyle/>
        <a:p>
          <a:endParaRPr lang="en-US">
            <a:solidFill>
              <a:schemeClr val="bg1"/>
            </a:solidFill>
          </a:endParaRPr>
        </a:p>
      </dgm:t>
    </dgm:pt>
    <dgm:pt modelId="{AB55E371-258C-4E5F-9C9D-617DD582B13B}">
      <dgm:prSet/>
      <dgm:spPr/>
      <dgm:t>
        <a:bodyPr/>
        <a:lstStyle/>
        <a:p>
          <a:r>
            <a:rPr lang="pt-BR" dirty="0">
              <a:solidFill>
                <a:schemeClr val="bg1"/>
              </a:solidFill>
            </a:rPr>
            <a:t>Artigo 10º-  Investimento e custeio pela SRFB a conta da dotação orçamentária. </a:t>
          </a:r>
          <a:endParaRPr lang="en-US" dirty="0">
            <a:solidFill>
              <a:schemeClr val="bg1"/>
            </a:solidFill>
          </a:endParaRPr>
        </a:p>
      </dgm:t>
    </dgm:pt>
    <dgm:pt modelId="{DEFFBE1B-8E85-4DE5-982F-102EDDE94AEC}" type="parTrans" cxnId="{421BB7C1-E4FA-4AAB-A846-B6E2FE444427}">
      <dgm:prSet/>
      <dgm:spPr/>
      <dgm:t>
        <a:bodyPr/>
        <a:lstStyle/>
        <a:p>
          <a:endParaRPr lang="en-US">
            <a:solidFill>
              <a:schemeClr val="bg1"/>
            </a:solidFill>
          </a:endParaRPr>
        </a:p>
      </dgm:t>
    </dgm:pt>
    <dgm:pt modelId="{55631963-98CB-47A0-9BE9-AD16435CCF3D}" type="sibTrans" cxnId="{421BB7C1-E4FA-4AAB-A846-B6E2FE444427}">
      <dgm:prSet/>
      <dgm:spPr/>
      <dgm:t>
        <a:bodyPr/>
        <a:lstStyle/>
        <a:p>
          <a:endParaRPr lang="en-US">
            <a:solidFill>
              <a:schemeClr val="bg1"/>
            </a:solidFill>
          </a:endParaRPr>
        </a:p>
      </dgm:t>
    </dgm:pt>
    <dgm:pt modelId="{F1507155-63AA-4D13-A123-B657DD75D719}" type="pres">
      <dgm:prSet presAssocID="{841A6BA1-ABEA-45FB-8E82-766ADF5B2F14}" presName="linear" presStyleCnt="0">
        <dgm:presLayoutVars>
          <dgm:animLvl val="lvl"/>
          <dgm:resizeHandles val="exact"/>
        </dgm:presLayoutVars>
      </dgm:prSet>
      <dgm:spPr/>
    </dgm:pt>
    <dgm:pt modelId="{BBAAC036-4045-4CFB-85D9-228B16D3EE25}" type="pres">
      <dgm:prSet presAssocID="{9E63C777-7BDA-4AFE-AB19-F8ACEAC7EFAA}" presName="parentText" presStyleLbl="node1" presStyleIdx="0" presStyleCnt="4">
        <dgm:presLayoutVars>
          <dgm:chMax val="0"/>
          <dgm:bulletEnabled val="1"/>
        </dgm:presLayoutVars>
      </dgm:prSet>
      <dgm:spPr/>
    </dgm:pt>
    <dgm:pt modelId="{42926E06-48F2-4992-8FAF-70B584B4A9FB}" type="pres">
      <dgm:prSet presAssocID="{F28EFFDF-4D76-4B42-BCD8-37BA9BA971E6}" presName="spacer" presStyleCnt="0"/>
      <dgm:spPr/>
    </dgm:pt>
    <dgm:pt modelId="{4148B037-95C1-4484-A4F0-4A0DD155ECF2}" type="pres">
      <dgm:prSet presAssocID="{77688953-3EC0-4953-A69D-7E1CC8676C89}" presName="parentText" presStyleLbl="node1" presStyleIdx="1" presStyleCnt="4">
        <dgm:presLayoutVars>
          <dgm:chMax val="0"/>
          <dgm:bulletEnabled val="1"/>
        </dgm:presLayoutVars>
      </dgm:prSet>
      <dgm:spPr/>
    </dgm:pt>
    <dgm:pt modelId="{0559A105-DEFC-413B-B8BB-9C3BFE4E8911}" type="pres">
      <dgm:prSet presAssocID="{853C054A-430B-42B7-8EC2-70BDA614FDE2}" presName="spacer" presStyleCnt="0"/>
      <dgm:spPr/>
    </dgm:pt>
    <dgm:pt modelId="{C0E164A3-C3EF-4DBE-A9C0-39F272F28BE0}" type="pres">
      <dgm:prSet presAssocID="{8E1FB6C7-B6BA-49F4-B3AB-4B58D6F668C3}" presName="parentText" presStyleLbl="node1" presStyleIdx="2" presStyleCnt="4">
        <dgm:presLayoutVars>
          <dgm:chMax val="0"/>
          <dgm:bulletEnabled val="1"/>
        </dgm:presLayoutVars>
      </dgm:prSet>
      <dgm:spPr/>
    </dgm:pt>
    <dgm:pt modelId="{418460B3-C5C1-44A6-8DB2-F3C63A64E698}" type="pres">
      <dgm:prSet presAssocID="{0502E532-6895-491C-9578-D568AE8C0405}" presName="spacer" presStyleCnt="0"/>
      <dgm:spPr/>
    </dgm:pt>
    <dgm:pt modelId="{413D051F-8A1A-46F1-9428-E6D0324FCF62}" type="pres">
      <dgm:prSet presAssocID="{AB55E371-258C-4E5F-9C9D-617DD582B13B}" presName="parentText" presStyleLbl="node1" presStyleIdx="3" presStyleCnt="4">
        <dgm:presLayoutVars>
          <dgm:chMax val="0"/>
          <dgm:bulletEnabled val="1"/>
        </dgm:presLayoutVars>
      </dgm:prSet>
      <dgm:spPr/>
    </dgm:pt>
  </dgm:ptLst>
  <dgm:cxnLst>
    <dgm:cxn modelId="{E90EC123-D656-495A-82FD-E7EB2B549D66}" type="presOf" srcId="{9E63C777-7BDA-4AFE-AB19-F8ACEAC7EFAA}" destId="{BBAAC036-4045-4CFB-85D9-228B16D3EE25}" srcOrd="0" destOrd="0" presId="urn:microsoft.com/office/officeart/2005/8/layout/vList2"/>
    <dgm:cxn modelId="{A5AB474B-53F3-42D8-A400-D9CD0D2F3400}" srcId="{841A6BA1-ABEA-45FB-8E82-766ADF5B2F14}" destId="{8E1FB6C7-B6BA-49F4-B3AB-4B58D6F668C3}" srcOrd="2" destOrd="0" parTransId="{A4A0793E-8023-4AAE-A25E-28E3727C68B8}" sibTransId="{0502E532-6895-491C-9578-D568AE8C0405}"/>
    <dgm:cxn modelId="{FBB41E8D-988D-4815-AAD7-B60226E02811}" type="presOf" srcId="{77688953-3EC0-4953-A69D-7E1CC8676C89}" destId="{4148B037-95C1-4484-A4F0-4A0DD155ECF2}" srcOrd="0" destOrd="0" presId="urn:microsoft.com/office/officeart/2005/8/layout/vList2"/>
    <dgm:cxn modelId="{421BB7C1-E4FA-4AAB-A846-B6E2FE444427}" srcId="{841A6BA1-ABEA-45FB-8E82-766ADF5B2F14}" destId="{AB55E371-258C-4E5F-9C9D-617DD582B13B}" srcOrd="3" destOrd="0" parTransId="{DEFFBE1B-8E85-4DE5-982F-102EDDE94AEC}" sibTransId="{55631963-98CB-47A0-9BE9-AD16435CCF3D}"/>
    <dgm:cxn modelId="{6AC218CF-0309-44AB-BF0A-BBF93348BB97}" srcId="{841A6BA1-ABEA-45FB-8E82-766ADF5B2F14}" destId="{9E63C777-7BDA-4AFE-AB19-F8ACEAC7EFAA}" srcOrd="0" destOrd="0" parTransId="{331A95B9-08D8-4475-8397-C16EDFE77B4D}" sibTransId="{F28EFFDF-4D76-4B42-BCD8-37BA9BA971E6}"/>
    <dgm:cxn modelId="{2BB07DD6-C551-4C56-9326-A9E9E1DCCA1D}" srcId="{841A6BA1-ABEA-45FB-8E82-766ADF5B2F14}" destId="{77688953-3EC0-4953-A69D-7E1CC8676C89}" srcOrd="1" destOrd="0" parTransId="{C05EE1F4-74AB-496A-95BB-A058AF0F0C34}" sibTransId="{853C054A-430B-42B7-8EC2-70BDA614FDE2}"/>
    <dgm:cxn modelId="{880521E6-70C8-436B-8D26-405F782E539F}" type="presOf" srcId="{8E1FB6C7-B6BA-49F4-B3AB-4B58D6F668C3}" destId="{C0E164A3-C3EF-4DBE-A9C0-39F272F28BE0}" srcOrd="0" destOrd="0" presId="urn:microsoft.com/office/officeart/2005/8/layout/vList2"/>
    <dgm:cxn modelId="{4311D4ED-2B2C-44DF-A1BB-7EBFE2FDB398}" type="presOf" srcId="{AB55E371-258C-4E5F-9C9D-617DD582B13B}" destId="{413D051F-8A1A-46F1-9428-E6D0324FCF62}" srcOrd="0" destOrd="0" presId="urn:microsoft.com/office/officeart/2005/8/layout/vList2"/>
    <dgm:cxn modelId="{890FF8F3-6D20-42AE-9A1B-777CD0DCC5A8}" type="presOf" srcId="{841A6BA1-ABEA-45FB-8E82-766ADF5B2F14}" destId="{F1507155-63AA-4D13-A123-B657DD75D719}" srcOrd="0" destOrd="0" presId="urn:microsoft.com/office/officeart/2005/8/layout/vList2"/>
    <dgm:cxn modelId="{7B5F3A2D-6212-4BA5-8B68-D97573728D4D}" type="presParOf" srcId="{F1507155-63AA-4D13-A123-B657DD75D719}" destId="{BBAAC036-4045-4CFB-85D9-228B16D3EE25}" srcOrd="0" destOrd="0" presId="urn:microsoft.com/office/officeart/2005/8/layout/vList2"/>
    <dgm:cxn modelId="{27BB6A5B-F426-444C-8FD3-77231236A342}" type="presParOf" srcId="{F1507155-63AA-4D13-A123-B657DD75D719}" destId="{42926E06-48F2-4992-8FAF-70B584B4A9FB}" srcOrd="1" destOrd="0" presId="urn:microsoft.com/office/officeart/2005/8/layout/vList2"/>
    <dgm:cxn modelId="{125BE1FE-FBD1-425D-8561-F671ED96CF2E}" type="presParOf" srcId="{F1507155-63AA-4D13-A123-B657DD75D719}" destId="{4148B037-95C1-4484-A4F0-4A0DD155ECF2}" srcOrd="2" destOrd="0" presId="urn:microsoft.com/office/officeart/2005/8/layout/vList2"/>
    <dgm:cxn modelId="{666A2B2E-8F38-4F63-8E60-2CE672061838}" type="presParOf" srcId="{F1507155-63AA-4D13-A123-B657DD75D719}" destId="{0559A105-DEFC-413B-B8BB-9C3BFE4E8911}" srcOrd="3" destOrd="0" presId="urn:microsoft.com/office/officeart/2005/8/layout/vList2"/>
    <dgm:cxn modelId="{C5347A76-6929-425A-A0D6-A3B1CC9C6119}" type="presParOf" srcId="{F1507155-63AA-4D13-A123-B657DD75D719}" destId="{C0E164A3-C3EF-4DBE-A9C0-39F272F28BE0}" srcOrd="4" destOrd="0" presId="urn:microsoft.com/office/officeart/2005/8/layout/vList2"/>
    <dgm:cxn modelId="{2FE64142-D2F8-47AF-911D-9FD46DC71C86}" type="presParOf" srcId="{F1507155-63AA-4D13-A123-B657DD75D719}" destId="{418460B3-C5C1-44A6-8DB2-F3C63A64E698}" srcOrd="5" destOrd="0" presId="urn:microsoft.com/office/officeart/2005/8/layout/vList2"/>
    <dgm:cxn modelId="{0B0CC24B-3B80-49D1-9655-80B0759A7533}" type="presParOf" srcId="{F1507155-63AA-4D13-A123-B657DD75D719}" destId="{413D051F-8A1A-46F1-9428-E6D0324FCF6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18EE2-2546-475A-95F6-816E2848A908}">
      <dsp:nvSpPr>
        <dsp:cNvPr id="0" name=""/>
        <dsp:cNvSpPr/>
      </dsp:nvSpPr>
      <dsp:spPr>
        <a:xfrm>
          <a:off x="0" y="378585"/>
          <a:ext cx="8543422" cy="110564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b="1" kern="1200" dirty="0"/>
            <a:t>O compartilhamento de dados sobre bens imóveis criado pelo </a:t>
          </a:r>
          <a:r>
            <a:rPr lang="pt-BR" sz="2100" b="1" u="sng" kern="1200" dirty="0">
              <a:hlinkClick xmlns:r="http://schemas.openxmlformats.org/officeDocument/2006/relationships" r:id="rId1"/>
            </a:rPr>
            <a:t>Decreto nº 11.208</a:t>
          </a:r>
          <a:r>
            <a:rPr lang="pt-BR" sz="2100" b="1" u="sng" kern="1200" dirty="0"/>
            <a:t>-22</a:t>
          </a:r>
          <a:r>
            <a:rPr lang="pt-BR" sz="2100" b="1" kern="1200" dirty="0"/>
            <a:t>, é o mais próximo que já se conseguiu chegar de um cadastro territorial de qualidade no país.</a:t>
          </a:r>
          <a:endParaRPr lang="en-US" sz="2100" b="1" kern="1200" dirty="0"/>
        </a:p>
      </dsp:txBody>
      <dsp:txXfrm>
        <a:off x="53973" y="432558"/>
        <a:ext cx="8435476" cy="997703"/>
      </dsp:txXfrm>
    </dsp:sp>
    <dsp:sp modelId="{83615AAC-7112-4D70-8285-92F5F9EBAB2C}">
      <dsp:nvSpPr>
        <dsp:cNvPr id="0" name=""/>
        <dsp:cNvSpPr/>
      </dsp:nvSpPr>
      <dsp:spPr>
        <a:xfrm>
          <a:off x="0" y="1820785"/>
          <a:ext cx="8543422" cy="1105649"/>
        </a:xfrm>
        <a:prstGeom prst="roundRect">
          <a:avLst/>
        </a:prstGeom>
        <a:solidFill>
          <a:schemeClr val="accent2">
            <a:hueOff val="8924997"/>
            <a:satOff val="0"/>
            <a:lumOff val="-1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b="1" kern="1200" dirty="0">
              <a:solidFill>
                <a:schemeClr val="bg1"/>
              </a:solidFill>
            </a:rPr>
            <a:t>Seu objetivo é aperfeiçoar a execução de políticas públicas e incrementar o mercado imobiliário nacional.</a:t>
          </a:r>
          <a:endParaRPr lang="en-US" sz="2100" b="1" kern="1200" dirty="0">
            <a:solidFill>
              <a:schemeClr val="bg1"/>
            </a:solidFill>
          </a:endParaRPr>
        </a:p>
      </dsp:txBody>
      <dsp:txXfrm>
        <a:off x="53973" y="1874758"/>
        <a:ext cx="8435476" cy="997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E7A4CE-CD8E-43CB-B9D6-544D98B06747}">
      <dsp:nvSpPr>
        <dsp:cNvPr id="0" name=""/>
        <dsp:cNvSpPr/>
      </dsp:nvSpPr>
      <dsp:spPr>
        <a:xfrm>
          <a:off x="22578" y="800"/>
          <a:ext cx="2170648" cy="1904899"/>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dirty="0" err="1"/>
            <a:t>SINTER</a:t>
          </a:r>
          <a:r>
            <a:rPr lang="pt-BR" sz="1200" kern="1200" dirty="0"/>
            <a:t> -  Sistema Nacional de Gestão de Informações Territoriais.</a:t>
          </a:r>
          <a:endParaRPr lang="en-US" sz="1200" kern="1200" dirty="0"/>
        </a:p>
      </dsp:txBody>
      <dsp:txXfrm>
        <a:off x="78371" y="56593"/>
        <a:ext cx="2059062" cy="1793313"/>
      </dsp:txXfrm>
    </dsp:sp>
    <dsp:sp modelId="{DD193068-7E3F-4746-9630-1532F90BE4A6}">
      <dsp:nvSpPr>
        <dsp:cNvPr id="0" name=""/>
        <dsp:cNvSpPr/>
      </dsp:nvSpPr>
      <dsp:spPr>
        <a:xfrm>
          <a:off x="2384243" y="684090"/>
          <a:ext cx="460177" cy="538320"/>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384243" y="791754"/>
        <a:ext cx="322124" cy="322992"/>
      </dsp:txXfrm>
    </dsp:sp>
    <dsp:sp modelId="{88F3F230-5755-4D2A-A811-AF1105D73BEE}">
      <dsp:nvSpPr>
        <dsp:cNvPr id="0" name=""/>
        <dsp:cNvSpPr/>
      </dsp:nvSpPr>
      <dsp:spPr>
        <a:xfrm>
          <a:off x="3061486" y="302056"/>
          <a:ext cx="2170648" cy="1302388"/>
        </a:xfrm>
        <a:prstGeom prst="roundRect">
          <a:avLst>
            <a:gd name="adj" fmla="val 10000"/>
          </a:avLst>
        </a:prstGeom>
        <a:solidFill>
          <a:schemeClr val="accent5">
            <a:hueOff val="-1552256"/>
            <a:satOff val="-6809"/>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dirty="0"/>
            <a:t>Banco de dados espaciais, equivalente ao livro 2 </a:t>
          </a:r>
          <a:r>
            <a:rPr lang="pt-BR" sz="1200" kern="1200" dirty="0" err="1"/>
            <a:t>RGI</a:t>
          </a:r>
          <a:r>
            <a:rPr lang="pt-BR" sz="1200" kern="1200" dirty="0"/>
            <a:t>, produzido pelos Serviços de Registros Públicos.</a:t>
          </a:r>
          <a:endParaRPr lang="en-US" sz="1200" kern="1200" dirty="0"/>
        </a:p>
      </dsp:txBody>
      <dsp:txXfrm>
        <a:off x="3099632" y="340202"/>
        <a:ext cx="2094356" cy="1226096"/>
      </dsp:txXfrm>
    </dsp:sp>
    <dsp:sp modelId="{9C6E7807-118A-4BFB-97FF-A830D07882FE}">
      <dsp:nvSpPr>
        <dsp:cNvPr id="0" name=""/>
        <dsp:cNvSpPr/>
      </dsp:nvSpPr>
      <dsp:spPr>
        <a:xfrm rot="5400000">
          <a:off x="3836888" y="1902499"/>
          <a:ext cx="619842" cy="538320"/>
        </a:xfrm>
        <a:prstGeom prst="rightArrow">
          <a:avLst>
            <a:gd name="adj1" fmla="val 60000"/>
            <a:gd name="adj2" fmla="val 50000"/>
          </a:avLst>
        </a:prstGeom>
        <a:solidFill>
          <a:schemeClr val="accent5">
            <a:hueOff val="-3104511"/>
            <a:satOff val="-13619"/>
            <a:lumOff val="-960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3985313" y="1861738"/>
        <a:ext cx="322992" cy="458346"/>
      </dsp:txXfrm>
    </dsp:sp>
    <dsp:sp modelId="{CFAAA755-F6C8-4356-8CEF-A0A15DE94D18}">
      <dsp:nvSpPr>
        <dsp:cNvPr id="0" name=""/>
        <dsp:cNvSpPr/>
      </dsp:nvSpPr>
      <dsp:spPr>
        <a:xfrm>
          <a:off x="3061486" y="2773959"/>
          <a:ext cx="2170648" cy="1302388"/>
        </a:xfrm>
        <a:prstGeom prst="roundRect">
          <a:avLst>
            <a:gd name="adj" fmla="val 10000"/>
          </a:avLst>
        </a:prstGeom>
        <a:solidFill>
          <a:schemeClr val="accent5">
            <a:hueOff val="-3104511"/>
            <a:satOff val="-13619"/>
            <a:lumOff val="-96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t-BR" sz="1200" kern="1200" dirty="0"/>
            <a:t>Fluxos de dados cadastrais de imóveis urbanos e rurais, produzidos pela União(</a:t>
          </a:r>
          <a:r>
            <a:rPr lang="pt-BR" sz="1200" kern="1200" dirty="0" err="1"/>
            <a:t>CNIR</a:t>
          </a:r>
          <a:r>
            <a:rPr lang="pt-BR" sz="1200" kern="1200" dirty="0"/>
            <a:t>) e Municípios (</a:t>
          </a:r>
          <a:r>
            <a:rPr lang="pt-BR" sz="1200" kern="1200" dirty="0" err="1"/>
            <a:t>CTMS</a:t>
          </a:r>
          <a:r>
            <a:rPr lang="pt-BR" sz="1200" kern="1200" dirty="0"/>
            <a:t>) - Cadastros Territoriais </a:t>
          </a:r>
          <a:r>
            <a:rPr lang="pt-BR" sz="1200" kern="1200" dirty="0" err="1"/>
            <a:t>Multifinalitários</a:t>
          </a:r>
          <a:r>
            <a:rPr lang="pt-BR" sz="1200" kern="1200" dirty="0"/>
            <a:t>).</a:t>
          </a:r>
          <a:endParaRPr lang="en-US" sz="1200" kern="1200" dirty="0"/>
        </a:p>
      </dsp:txBody>
      <dsp:txXfrm>
        <a:off x="3099632" y="2812105"/>
        <a:ext cx="2094356" cy="12260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0A390-DA2A-481B-BD9A-45F37D69A7B7}">
      <dsp:nvSpPr>
        <dsp:cNvPr id="0" name=""/>
        <dsp:cNvSpPr/>
      </dsp:nvSpPr>
      <dsp:spPr>
        <a:xfrm>
          <a:off x="0" y="142019"/>
          <a:ext cx="9489906" cy="141891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pt-BR" sz="2100" kern="1200">
              <a:solidFill>
                <a:schemeClr val="bg1"/>
              </a:solidFill>
            </a:rPr>
            <a:t>O </a:t>
          </a:r>
          <a:r>
            <a:rPr lang="pt-BR" sz="2100" b="1" kern="1200">
              <a:solidFill>
                <a:schemeClr val="bg1"/>
              </a:solidFill>
            </a:rPr>
            <a:t>SINTER</a:t>
          </a:r>
          <a:r>
            <a:rPr lang="pt-BR" sz="2100" kern="1200">
              <a:solidFill>
                <a:schemeClr val="bg1"/>
              </a:solidFill>
            </a:rPr>
            <a:t> é um sistema de gestão pública que integra os dados cadastrais, geoespaciais, fiscais e jurídicos relativos a bens imóveis para efeitos legais</a:t>
          </a:r>
          <a:endParaRPr lang="en-US" sz="2100" kern="1200">
            <a:solidFill>
              <a:schemeClr val="bg1"/>
            </a:solidFill>
          </a:endParaRPr>
        </a:p>
      </dsp:txBody>
      <dsp:txXfrm>
        <a:off x="69266" y="211285"/>
        <a:ext cx="9351374" cy="1280385"/>
      </dsp:txXfrm>
    </dsp:sp>
    <dsp:sp modelId="{FE3E49B0-82EF-4E31-9156-A09878A2C2C6}">
      <dsp:nvSpPr>
        <dsp:cNvPr id="0" name=""/>
        <dsp:cNvSpPr/>
      </dsp:nvSpPr>
      <dsp:spPr>
        <a:xfrm>
          <a:off x="0" y="1621416"/>
          <a:ext cx="9489906" cy="1418917"/>
        </a:xfrm>
        <a:prstGeom prst="roundRect">
          <a:avLst/>
        </a:prstGeom>
        <a:solidFill>
          <a:schemeClr val="accent2">
            <a:hueOff val="8924997"/>
            <a:satOff val="0"/>
            <a:lumOff val="-1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just" defTabSz="933450">
            <a:lnSpc>
              <a:spcPct val="90000"/>
            </a:lnSpc>
            <a:spcBef>
              <a:spcPct val="0"/>
            </a:spcBef>
            <a:spcAft>
              <a:spcPct val="35000"/>
            </a:spcAft>
            <a:buNone/>
          </a:pPr>
          <a:r>
            <a:rPr lang="pt-BR" sz="2100" kern="1200" dirty="0">
              <a:solidFill>
                <a:schemeClr val="bg1"/>
              </a:solidFill>
            </a:rPr>
            <a:t>O </a:t>
          </a:r>
          <a:r>
            <a:rPr lang="pt-BR" sz="2100" b="1" kern="1200" dirty="0">
              <a:solidFill>
                <a:schemeClr val="bg1"/>
              </a:solidFill>
            </a:rPr>
            <a:t>CIB</a:t>
          </a:r>
          <a:r>
            <a:rPr lang="pt-BR" sz="2100" kern="1200" dirty="0">
              <a:solidFill>
                <a:schemeClr val="bg1"/>
              </a:solidFill>
            </a:rPr>
            <a:t> –Banco de dados integrante do Sinter que conterá informações cadastrais de imóveis rurais e urbanos, públicos ou privados, inscritos no Cadastro Nacional de Imóveis Rurais (CNIR), administrado pelo Incra, </a:t>
          </a:r>
          <a:r>
            <a:rPr lang="pt-BR" sz="2100" b="1" kern="1200" dirty="0">
              <a:solidFill>
                <a:schemeClr val="bg1"/>
              </a:solidFill>
            </a:rPr>
            <a:t>e o cadastro de imóveis urbanos </a:t>
          </a:r>
          <a:r>
            <a:rPr lang="pt-BR" sz="2100" kern="1200" dirty="0">
              <a:solidFill>
                <a:schemeClr val="bg1"/>
              </a:solidFill>
            </a:rPr>
            <a:t>administrados pelas prefeituras municipais.</a:t>
          </a:r>
          <a:endParaRPr lang="en-US" sz="2100" kern="1200" dirty="0">
            <a:solidFill>
              <a:schemeClr val="bg1"/>
            </a:solidFill>
          </a:endParaRPr>
        </a:p>
      </dsp:txBody>
      <dsp:txXfrm>
        <a:off x="69266" y="1690682"/>
        <a:ext cx="9351374" cy="12803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A8BAF1-F564-4B27-8E67-2DE1E3BC5AE8}">
      <dsp:nvSpPr>
        <dsp:cNvPr id="0" name=""/>
        <dsp:cNvSpPr/>
      </dsp:nvSpPr>
      <dsp:spPr>
        <a:xfrm>
          <a:off x="5764" y="1193365"/>
          <a:ext cx="1983459" cy="252950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kern="1200"/>
            <a:t>Revoga o Decreto 8.764-16, ( Artigo 12 ) </a:t>
          </a:r>
          <a:endParaRPr lang="en-US" sz="1400" kern="1200"/>
        </a:p>
      </dsp:txBody>
      <dsp:txXfrm>
        <a:off x="63858" y="1251459"/>
        <a:ext cx="1867271" cy="2413316"/>
      </dsp:txXfrm>
    </dsp:sp>
    <dsp:sp modelId="{15B9CFEE-20C2-4FDE-BC4E-554183BD8CF5}">
      <dsp:nvSpPr>
        <dsp:cNvPr id="0" name=""/>
        <dsp:cNvSpPr/>
      </dsp:nvSpPr>
      <dsp:spPr>
        <a:xfrm>
          <a:off x="2187570" y="2212168"/>
          <a:ext cx="420493" cy="491898"/>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187570" y="2310548"/>
        <a:ext cx="294345" cy="295138"/>
      </dsp:txXfrm>
    </dsp:sp>
    <dsp:sp modelId="{29A02CDB-6503-43AA-A560-AB383CB4E702}">
      <dsp:nvSpPr>
        <dsp:cNvPr id="0" name=""/>
        <dsp:cNvSpPr/>
      </dsp:nvSpPr>
      <dsp:spPr>
        <a:xfrm>
          <a:off x="2782608" y="1193365"/>
          <a:ext cx="1983459" cy="252950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kern="1200"/>
            <a:t>Artigo 1º- Mantem a denominação SINTER, e ainda dispõe sobre sobre o CIB e regula o compartilhamento de dados relativos a bens imóveis</a:t>
          </a:r>
          <a:endParaRPr lang="en-US" sz="1400" kern="1200"/>
        </a:p>
      </dsp:txBody>
      <dsp:txXfrm>
        <a:off x="2840702" y="1251459"/>
        <a:ext cx="1867271" cy="2413316"/>
      </dsp:txXfrm>
    </dsp:sp>
    <dsp:sp modelId="{A3995204-3C00-48C8-9413-8C240081A67B}">
      <dsp:nvSpPr>
        <dsp:cNvPr id="0" name=""/>
        <dsp:cNvSpPr/>
      </dsp:nvSpPr>
      <dsp:spPr>
        <a:xfrm>
          <a:off x="4964413" y="2212168"/>
          <a:ext cx="420493" cy="491898"/>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964413" y="2310548"/>
        <a:ext cx="294345" cy="295138"/>
      </dsp:txXfrm>
    </dsp:sp>
    <dsp:sp modelId="{EE66D02A-C104-43B9-B489-6B4547550CB2}">
      <dsp:nvSpPr>
        <dsp:cNvPr id="0" name=""/>
        <dsp:cNvSpPr/>
      </dsp:nvSpPr>
      <dsp:spPr>
        <a:xfrm>
          <a:off x="5559451" y="1193365"/>
          <a:ext cx="3015751" cy="252950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kern="1200"/>
            <a:t>Art 2º - Traça em 3 itens e no último em 3 alíneas os objetivos do CIB, elencando de onde serão colhidos os dados cadastrais ( entes públicos, notários e registadores e dos órgãos e entidades concessionárias de serviços que geram dados relativos a bens imóveis, incluindo aqueles de características especiais- BICE, de que tratam o inciso III, do artigo 3º </a:t>
          </a:r>
          <a:endParaRPr lang="en-US" sz="1400" kern="1200"/>
        </a:p>
      </dsp:txBody>
      <dsp:txXfrm>
        <a:off x="5633538" y="1267452"/>
        <a:ext cx="2867577" cy="2381330"/>
      </dsp:txXfrm>
    </dsp:sp>
    <dsp:sp modelId="{C4F840A0-455C-44A5-810F-2D0C75F8F5DB}">
      <dsp:nvSpPr>
        <dsp:cNvPr id="0" name=""/>
        <dsp:cNvSpPr/>
      </dsp:nvSpPr>
      <dsp:spPr>
        <a:xfrm>
          <a:off x="8773548" y="2212168"/>
          <a:ext cx="420493" cy="491898"/>
        </a:xfrm>
        <a:prstGeom prst="rightArrow">
          <a:avLst>
            <a:gd name="adj1" fmla="val 60000"/>
            <a:gd name="adj2" fmla="val 50000"/>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773548" y="2310548"/>
        <a:ext cx="294345" cy="295138"/>
      </dsp:txXfrm>
    </dsp:sp>
    <dsp:sp modelId="{EAD8039A-7E8E-4A80-9D6A-70376F0E424B}">
      <dsp:nvSpPr>
        <dsp:cNvPr id="0" name=""/>
        <dsp:cNvSpPr/>
      </dsp:nvSpPr>
      <dsp:spPr>
        <a:xfrm>
          <a:off x="9368586" y="1193365"/>
          <a:ext cx="1983459" cy="2529504"/>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pt-BR" sz="1400" kern="1200"/>
            <a:t>O parágrafo 2º do citado artigo define como serviços registrais aqueles referidos no II, como sendo RI e RTD.</a:t>
          </a:r>
          <a:endParaRPr lang="en-US" sz="1400" kern="1200"/>
        </a:p>
      </dsp:txBody>
      <dsp:txXfrm>
        <a:off x="9426680" y="1251459"/>
        <a:ext cx="1867271" cy="24133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EDCFC-3FA3-4E1A-B15F-1C255E861330}">
      <dsp:nvSpPr>
        <dsp:cNvPr id="0" name=""/>
        <dsp:cNvSpPr/>
      </dsp:nvSpPr>
      <dsp:spPr>
        <a:xfrm>
          <a:off x="0" y="8042"/>
          <a:ext cx="10635915" cy="110565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kern="1200" dirty="0">
              <a:solidFill>
                <a:schemeClr val="bg1"/>
              </a:solidFill>
            </a:rPr>
            <a:t>Artigo 3º - Elenca para efeitos do Decreto 12 itens e 12 alíneas, de “a” a “L”.</a:t>
          </a:r>
          <a:endParaRPr lang="en-US" sz="2100" kern="1200" dirty="0">
            <a:solidFill>
              <a:schemeClr val="bg1"/>
            </a:solidFill>
          </a:endParaRPr>
        </a:p>
      </dsp:txBody>
      <dsp:txXfrm>
        <a:off x="53973" y="62015"/>
        <a:ext cx="10527969" cy="997704"/>
      </dsp:txXfrm>
    </dsp:sp>
    <dsp:sp modelId="{5782D390-8188-49A8-AE74-3F13A66FF570}">
      <dsp:nvSpPr>
        <dsp:cNvPr id="0" name=""/>
        <dsp:cNvSpPr/>
      </dsp:nvSpPr>
      <dsp:spPr>
        <a:xfrm>
          <a:off x="0" y="1174172"/>
          <a:ext cx="10635915" cy="110565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kern="1200" dirty="0">
              <a:solidFill>
                <a:schemeClr val="bg1"/>
              </a:solidFill>
            </a:rPr>
            <a:t>Artigo 4º - CIB= Banco de dados integrado ao SINTER, a ser regulamentado pela SRFB/ME, firmado por 7 caracteres e um dígito verificador, com a estrutura: AAAAAAA- D</a:t>
          </a:r>
          <a:endParaRPr lang="en-US" sz="2100" kern="1200" dirty="0">
            <a:solidFill>
              <a:schemeClr val="bg1"/>
            </a:solidFill>
          </a:endParaRPr>
        </a:p>
      </dsp:txBody>
      <dsp:txXfrm>
        <a:off x="53973" y="1228145"/>
        <a:ext cx="10527969" cy="997704"/>
      </dsp:txXfrm>
    </dsp:sp>
    <dsp:sp modelId="{B0E7A9F6-7053-48AC-8883-6356B8BEB55B}">
      <dsp:nvSpPr>
        <dsp:cNvPr id="0" name=""/>
        <dsp:cNvSpPr/>
      </dsp:nvSpPr>
      <dsp:spPr>
        <a:xfrm>
          <a:off x="0" y="2340303"/>
          <a:ext cx="10635915" cy="110565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kern="1200" dirty="0">
              <a:solidFill>
                <a:schemeClr val="bg1"/>
              </a:solidFill>
            </a:rPr>
            <a:t>Artigo 5º - SINTER admite dois tipos de usuários: I- Os geradores de dados e informações ( vide artigo 2º ) ; II- Os consulentes de dados e informações, busca pela interoperabilidade.</a:t>
          </a:r>
          <a:endParaRPr lang="en-US" sz="2100" kern="1200" dirty="0">
            <a:solidFill>
              <a:schemeClr val="bg1"/>
            </a:solidFill>
          </a:endParaRPr>
        </a:p>
      </dsp:txBody>
      <dsp:txXfrm>
        <a:off x="53973" y="2394276"/>
        <a:ext cx="10527969" cy="997704"/>
      </dsp:txXfrm>
    </dsp:sp>
    <dsp:sp modelId="{B4B498C5-2F7C-4536-A25A-A57D3ABFFF77}">
      <dsp:nvSpPr>
        <dsp:cNvPr id="0" name=""/>
        <dsp:cNvSpPr/>
      </dsp:nvSpPr>
      <dsp:spPr>
        <a:xfrm>
          <a:off x="0" y="3506433"/>
          <a:ext cx="10635915" cy="110565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kern="1200" dirty="0">
              <a:solidFill>
                <a:schemeClr val="bg1"/>
              </a:solidFill>
            </a:rPr>
            <a:t>Artigo 6º -  Administrador do SINTER= SRFB/ME. Em 4 itens, 4 alíneas + itens V a XI do mesmo artigo 6º elencam o que será de sua atribuição. </a:t>
          </a:r>
          <a:endParaRPr lang="en-US" sz="2100" kern="1200" dirty="0">
            <a:solidFill>
              <a:schemeClr val="bg1"/>
            </a:solidFill>
          </a:endParaRPr>
        </a:p>
      </dsp:txBody>
      <dsp:txXfrm>
        <a:off x="53973" y="3560406"/>
        <a:ext cx="10527969" cy="9977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AAC036-4045-4CFB-85D9-228B16D3EE25}">
      <dsp:nvSpPr>
        <dsp:cNvPr id="0" name=""/>
        <dsp:cNvSpPr/>
      </dsp:nvSpPr>
      <dsp:spPr>
        <a:xfrm>
          <a:off x="0" y="1442"/>
          <a:ext cx="10388264" cy="11583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t-BR" sz="2200" kern="1200">
              <a:solidFill>
                <a:schemeClr val="bg1"/>
              </a:solidFill>
            </a:rPr>
            <a:t>Artigo 7º - O compartilhamento de dados será eletrônico e conterá o que preceitua o artigo 4º , em 4 itens e § 1º + 2 itens e § 2º  ( Observar art. 5º -XXXIII-CF/88 ).</a:t>
          </a:r>
          <a:endParaRPr lang="en-US" sz="2200" kern="1200">
            <a:solidFill>
              <a:schemeClr val="bg1"/>
            </a:solidFill>
          </a:endParaRPr>
        </a:p>
      </dsp:txBody>
      <dsp:txXfrm>
        <a:off x="56544" y="57986"/>
        <a:ext cx="10275176" cy="1045212"/>
      </dsp:txXfrm>
    </dsp:sp>
    <dsp:sp modelId="{4148B037-95C1-4484-A4F0-4A0DD155ECF2}">
      <dsp:nvSpPr>
        <dsp:cNvPr id="0" name=""/>
        <dsp:cNvSpPr/>
      </dsp:nvSpPr>
      <dsp:spPr>
        <a:xfrm>
          <a:off x="0" y="1223102"/>
          <a:ext cx="10388264" cy="11583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t-BR" sz="2200" kern="1200" dirty="0">
              <a:solidFill>
                <a:schemeClr val="bg1"/>
              </a:solidFill>
            </a:rPr>
            <a:t>Artigo 8º - Visualização de dados cadastrais, o SINTER os disponibilizarão gratuitamente a todos os cidadãos, observado o sigilo, se assim for exigido.</a:t>
          </a:r>
          <a:endParaRPr lang="en-US" sz="2200" kern="1200" dirty="0">
            <a:solidFill>
              <a:schemeClr val="bg1"/>
            </a:solidFill>
          </a:endParaRPr>
        </a:p>
      </dsp:txBody>
      <dsp:txXfrm>
        <a:off x="56544" y="1279646"/>
        <a:ext cx="10275176" cy="1045212"/>
      </dsp:txXfrm>
    </dsp:sp>
    <dsp:sp modelId="{C0E164A3-C3EF-4DBE-A9C0-39F272F28BE0}">
      <dsp:nvSpPr>
        <dsp:cNvPr id="0" name=""/>
        <dsp:cNvSpPr/>
      </dsp:nvSpPr>
      <dsp:spPr>
        <a:xfrm>
          <a:off x="0" y="2444763"/>
          <a:ext cx="10388264" cy="11583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t-BR" sz="2200" kern="1200">
              <a:solidFill>
                <a:schemeClr val="bg1"/>
              </a:solidFill>
            </a:rPr>
            <a:t>Artigo 9º  - Valor dos imóveis poderão ser consolidados no SINTER. </a:t>
          </a:r>
          <a:endParaRPr lang="en-US" sz="2200" kern="1200">
            <a:solidFill>
              <a:schemeClr val="bg1"/>
            </a:solidFill>
          </a:endParaRPr>
        </a:p>
      </dsp:txBody>
      <dsp:txXfrm>
        <a:off x="56544" y="2501307"/>
        <a:ext cx="10275176" cy="1045212"/>
      </dsp:txXfrm>
    </dsp:sp>
    <dsp:sp modelId="{413D051F-8A1A-46F1-9428-E6D0324FCF62}">
      <dsp:nvSpPr>
        <dsp:cNvPr id="0" name=""/>
        <dsp:cNvSpPr/>
      </dsp:nvSpPr>
      <dsp:spPr>
        <a:xfrm>
          <a:off x="0" y="3666423"/>
          <a:ext cx="10388264" cy="11583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pt-BR" sz="2200" kern="1200" dirty="0">
              <a:solidFill>
                <a:schemeClr val="bg1"/>
              </a:solidFill>
            </a:rPr>
            <a:t>Artigo 10º-  Investimento e custeio pela SRFB a conta da dotação orçamentária. </a:t>
          </a:r>
          <a:endParaRPr lang="en-US" sz="2200" kern="1200" dirty="0">
            <a:solidFill>
              <a:schemeClr val="bg1"/>
            </a:solidFill>
          </a:endParaRPr>
        </a:p>
      </dsp:txBody>
      <dsp:txXfrm>
        <a:off x="56544" y="3722967"/>
        <a:ext cx="10275176" cy="10452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3FA590-7745-6346-AB02-EC1A8A94C3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1CB2733-0CD3-0D41-89A0-A691F840B39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8079BE-798F-1649-8EE5-EA1E377636A6}" type="datetimeFigureOut">
              <a:t>05/11/2022</a:t>
            </a:fld>
            <a:endParaRPr lang="en-GB"/>
          </a:p>
        </p:txBody>
      </p:sp>
      <p:sp>
        <p:nvSpPr>
          <p:cNvPr id="4" name="Footer Placeholder 3">
            <a:extLst>
              <a:ext uri="{FF2B5EF4-FFF2-40B4-BE49-F238E27FC236}">
                <a16:creationId xmlns:a16="http://schemas.microsoft.com/office/drawing/2014/main" id="{FF0291D8-B6FC-B54C-A5DA-8562C78AFB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BFD19C-C76A-434A-8B9A-8FEE11A183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D0E740-0AF4-8F4F-B5D8-EBC688F40DDA}" type="slidenum">
              <a:t>‹nº›</a:t>
            </a:fld>
            <a:endParaRPr lang="en-GB"/>
          </a:p>
        </p:txBody>
      </p:sp>
    </p:spTree>
    <p:extLst>
      <p:ext uri="{BB962C8B-B14F-4D97-AF65-F5344CB8AC3E}">
        <p14:creationId xmlns:p14="http://schemas.microsoft.com/office/powerpoint/2010/main" val="12770020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116A2-69BD-3742-A305-047D26DE9283}" type="datetimeFigureOut">
              <a:rPr lang="en-US" smtClean="0"/>
              <a:t>11/5/2022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4FFB2-182B-BC4E-BFD3-FF8B4B8B958A}" type="slidenum">
              <a:rPr lang="en-US" smtClean="0"/>
              <a:t>‹nº›</a:t>
            </a:fld>
            <a:endParaRPr lang="en-US"/>
          </a:p>
        </p:txBody>
      </p:sp>
    </p:spTree>
    <p:extLst>
      <p:ext uri="{BB962C8B-B14F-4D97-AF65-F5344CB8AC3E}">
        <p14:creationId xmlns:p14="http://schemas.microsoft.com/office/powerpoint/2010/main" val="303683320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D14FFB2-182B-BC4E-BFD3-FF8B4B8B958A}" type="slidenum">
              <a:rPr lang="en-US" smtClean="0"/>
              <a:t>1</a:t>
            </a:fld>
            <a:endParaRPr lang="en-US"/>
          </a:p>
        </p:txBody>
      </p:sp>
    </p:spTree>
    <p:extLst>
      <p:ext uri="{BB962C8B-B14F-4D97-AF65-F5344CB8AC3E}">
        <p14:creationId xmlns:p14="http://schemas.microsoft.com/office/powerpoint/2010/main" val="1606518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6998950" y="-11796713"/>
            <a:ext cx="22190075" cy="12482513"/>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24620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a:extLst>
              <a:ext uri="{FF2B5EF4-FFF2-40B4-BE49-F238E27FC236}">
                <a16:creationId xmlns:a16="http://schemas.microsoft.com/office/drawing/2014/main" id="{57024B6E-87AD-49C4-BC0E-582A2F1B84E2}"/>
              </a:ext>
            </a:extLst>
          </p:cNvPr>
          <p:cNvSpPr>
            <a:spLocks noGrp="1" noRot="1" noChangeAspect="1" noChangeArrowheads="1" noTextEdit="1"/>
          </p:cNvSpPr>
          <p:nvPr>
            <p:ph type="sldImg"/>
          </p:nvPr>
        </p:nvSpPr>
        <p:spPr bwMode="auto">
          <a:xfrm>
            <a:off x="-16998950" y="-11796713"/>
            <a:ext cx="22190075" cy="12482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ço Reservado para Anotações 2">
            <a:extLst>
              <a:ext uri="{FF2B5EF4-FFF2-40B4-BE49-F238E27FC236}">
                <a16:creationId xmlns:a16="http://schemas.microsoft.com/office/drawing/2014/main" id="{837C38A1-6587-43E2-AD7C-81F54D7AD3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27652" name="Espaço Reservado para Número de Slide 3">
            <a:extLst>
              <a:ext uri="{FF2B5EF4-FFF2-40B4-BE49-F238E27FC236}">
                <a16:creationId xmlns:a16="http://schemas.microsoft.com/office/drawing/2014/main" id="{3E2A4964-55FF-4948-8E7F-3EF02010CF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fontAlgn="base">
              <a:spcBef>
                <a:spcPct val="0"/>
              </a:spcBef>
              <a:spcAft>
                <a:spcPct val="0"/>
              </a:spcAft>
            </a:pPr>
            <a:fld id="{743B225A-590D-4014-8124-89D8C076FFA1}" type="slidenum">
              <a:rPr lang="pt-BR" altLang="pt-BR" smtClean="0">
                <a:latin typeface="Calibri" panose="020F0502020204030204" pitchFamily="34" charset="0"/>
              </a:rPr>
              <a:pPr fontAlgn="base">
                <a:spcBef>
                  <a:spcPct val="0"/>
                </a:spcBef>
                <a:spcAft>
                  <a:spcPct val="0"/>
                </a:spcAft>
              </a:pPr>
              <a:t>37</a:t>
            </a:fld>
            <a:endParaRPr lang="pt-BR" altLang="pt-BR">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92602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ço Reservado para Imagem de Slide 1"/>
          <p:cNvSpPr>
            <a:spLocks noGrp="1" noRot="1" noChangeAspect="1" noTextEdit="1"/>
          </p:cNvSpPr>
          <p:nvPr>
            <p:ph type="sldImg"/>
          </p:nvPr>
        </p:nvSpPr>
        <p:spPr bwMode="auto">
          <a:xfrm>
            <a:off x="-16998950" y="-11796713"/>
            <a:ext cx="22190075" cy="124825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p>
        </p:txBody>
      </p:sp>
      <p:sp>
        <p:nvSpPr>
          <p:cNvPr id="2560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1FB2EA-6916-4914-8B86-F6DF7B69E1C3}" type="slidenum">
              <a:rPr lang="pt-BR" smtClean="0">
                <a:ea typeface="MS PGothic" panose="020B0600070205080204" pitchFamily="34" charset="-128"/>
              </a:rPr>
              <a:pPr/>
              <a:t>56</a:t>
            </a:fld>
            <a:endParaRPr lang="pt-BR">
              <a:ea typeface="MS PGothic" panose="020B0600070205080204" pitchFamily="34" charset="-128"/>
            </a:endParaRPr>
          </a:p>
        </p:txBody>
      </p:sp>
    </p:spTree>
    <p:extLst>
      <p:ext uri="{BB962C8B-B14F-4D97-AF65-F5344CB8AC3E}">
        <p14:creationId xmlns:p14="http://schemas.microsoft.com/office/powerpoint/2010/main" val="162264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6998950" y="-11796713"/>
            <a:ext cx="22190075" cy="12482513"/>
          </a:xfrm>
        </p:spPr>
      </p:sp>
      <p:sp>
        <p:nvSpPr>
          <p:cNvPr id="3" name="Espaço Reservado para Anotações 2"/>
          <p:cNvSpPr>
            <a:spLocks noGrp="1"/>
          </p:cNvSpPr>
          <p:nvPr>
            <p:ph type="body" idx="1"/>
          </p:nvPr>
        </p:nvSpPr>
        <p:spPr/>
        <p:txBody>
          <a:bodyPr/>
          <a:lstStyle/>
          <a:p>
            <a:r>
              <a:rPr lang="pt-BR" dirty="0"/>
              <a:t>º</a:t>
            </a:r>
          </a:p>
        </p:txBody>
      </p:sp>
      <p:sp>
        <p:nvSpPr>
          <p:cNvPr id="4" name="Espaço Reservado para Número de Slide 3"/>
          <p:cNvSpPr>
            <a:spLocks noGrp="1"/>
          </p:cNvSpPr>
          <p:nvPr>
            <p:ph type="sldNum" sz="quarter" idx="5"/>
          </p:nvPr>
        </p:nvSpPr>
        <p:spPr/>
        <p:txBody>
          <a:bodyPr/>
          <a:lstStyle/>
          <a:p>
            <a:fld id="{80BAF780-34F2-43B8-A2F9-8F022686D1F0}" type="slidenum">
              <a:rPr lang="pt-BR" smtClean="0"/>
              <a:t>59</a:t>
            </a:fld>
            <a:endParaRPr lang="pt-BR"/>
          </a:p>
        </p:txBody>
      </p:sp>
    </p:spTree>
    <p:extLst>
      <p:ext uri="{BB962C8B-B14F-4D97-AF65-F5344CB8AC3E}">
        <p14:creationId xmlns:p14="http://schemas.microsoft.com/office/powerpoint/2010/main" val="2284825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6998950" y="-11796713"/>
            <a:ext cx="22190075" cy="12482513"/>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F3F0470-0285-4BA6-8FFB-A96E4FCE266D}" type="slidenum">
              <a:rPr lang="pt-BR" smtClean="0"/>
              <a:t>66</a:t>
            </a:fld>
            <a:endParaRPr lang="pt-BR"/>
          </a:p>
        </p:txBody>
      </p:sp>
    </p:spTree>
    <p:extLst>
      <p:ext uri="{BB962C8B-B14F-4D97-AF65-F5344CB8AC3E}">
        <p14:creationId xmlns:p14="http://schemas.microsoft.com/office/powerpoint/2010/main" val="1916327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ço Reservado para Imagem de Slide 1">
            <a:extLst>
              <a:ext uri="{FF2B5EF4-FFF2-40B4-BE49-F238E27FC236}">
                <a16:creationId xmlns:a16="http://schemas.microsoft.com/office/drawing/2014/main" id="{A9DD2752-0F0F-4620-B984-88DE4B92B427}"/>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ço Reservado para Anotações 2">
            <a:extLst>
              <a:ext uri="{FF2B5EF4-FFF2-40B4-BE49-F238E27FC236}">
                <a16:creationId xmlns:a16="http://schemas.microsoft.com/office/drawing/2014/main" id="{2DFFDD6C-A9BB-49DB-97A0-2392DFA1F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15364" name="Espaço Reservado para Número de Slide 3">
            <a:extLst>
              <a:ext uri="{FF2B5EF4-FFF2-40B4-BE49-F238E27FC236}">
                <a16:creationId xmlns:a16="http://schemas.microsoft.com/office/drawing/2014/main" id="{F020BD92-1DC6-412A-AF3D-BA9F74C18B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435A8D-687E-4B25-A982-5FCCFAECB935}" type="slidenum">
              <a:rPr lang="pt-BR" altLang="pt-BR"/>
              <a:pPr/>
              <a:t>67</a:t>
            </a:fld>
            <a:endParaRPr lang="pt-BR" alt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6998950" y="-11796713"/>
            <a:ext cx="22190075" cy="12482513"/>
          </a:xfrm>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1B64F2A0-6D96-4348-BA76-DF969C9212E2}" type="slidenum">
              <a:rPr lang="pt-BR" smtClean="0"/>
              <a:t>76</a:t>
            </a:fld>
            <a:endParaRPr lang="pt-BR" dirty="0"/>
          </a:p>
        </p:txBody>
      </p:sp>
    </p:spTree>
    <p:extLst>
      <p:ext uri="{BB962C8B-B14F-4D97-AF65-F5344CB8AC3E}">
        <p14:creationId xmlns:p14="http://schemas.microsoft.com/office/powerpoint/2010/main" val="37373036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 Headin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C4D927-0BBE-6446-B2AD-7B22A9588D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2439" y="225426"/>
            <a:ext cx="867536" cy="972132"/>
          </a:xfrm>
          <a:prstGeom prst="rect">
            <a:avLst/>
          </a:prstGeom>
        </p:spPr>
      </p:pic>
      <p:sp>
        <p:nvSpPr>
          <p:cNvPr id="34" name="Picture Placeholder 33">
            <a:extLst>
              <a:ext uri="{FF2B5EF4-FFF2-40B4-BE49-F238E27FC236}">
                <a16:creationId xmlns:a16="http://schemas.microsoft.com/office/drawing/2014/main" id="{2892CEA9-F18A-3143-88A9-AD8AFD30E8E2}"/>
              </a:ext>
            </a:extLst>
          </p:cNvPr>
          <p:cNvSpPr>
            <a:spLocks noGrp="1"/>
          </p:cNvSpPr>
          <p:nvPr>
            <p:ph type="pic" sz="quarter" idx="10" hasCustomPrompt="1"/>
          </p:nvPr>
        </p:nvSpPr>
        <p:spPr>
          <a:xfrm>
            <a:off x="227014" y="225426"/>
            <a:ext cx="11737975" cy="6407151"/>
          </a:xfrm>
          <a:custGeom>
            <a:avLst/>
            <a:gdLst>
              <a:gd name="connsiteX0" fmla="*/ 0 w 11737975"/>
              <a:gd name="connsiteY0" fmla="*/ 0 h 6407150"/>
              <a:gd name="connsiteX1" fmla="*/ 225425 w 11737975"/>
              <a:gd name="connsiteY1" fmla="*/ 0 h 6407150"/>
              <a:gd name="connsiteX2" fmla="*/ 225425 w 11737975"/>
              <a:gd name="connsiteY2" fmla="*/ 972132 h 6407150"/>
              <a:gd name="connsiteX3" fmla="*/ 1092961 w 11737975"/>
              <a:gd name="connsiteY3" fmla="*/ 972132 h 6407150"/>
              <a:gd name="connsiteX4" fmla="*/ 1092961 w 11737975"/>
              <a:gd name="connsiteY4" fmla="*/ 0 h 6407150"/>
              <a:gd name="connsiteX5" fmla="*/ 11737975 w 11737975"/>
              <a:gd name="connsiteY5" fmla="*/ 0 h 6407150"/>
              <a:gd name="connsiteX6" fmla="*/ 11737975 w 11737975"/>
              <a:gd name="connsiteY6" fmla="*/ 6407150 h 6407150"/>
              <a:gd name="connsiteX7" fmla="*/ 0 w 11737975"/>
              <a:gd name="connsiteY7" fmla="*/ 6407150 h 64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7975" h="6407150">
                <a:moveTo>
                  <a:pt x="0" y="0"/>
                </a:moveTo>
                <a:lnTo>
                  <a:pt x="225425" y="0"/>
                </a:lnTo>
                <a:lnTo>
                  <a:pt x="225425" y="972132"/>
                </a:lnTo>
                <a:lnTo>
                  <a:pt x="1092961" y="972132"/>
                </a:lnTo>
                <a:lnTo>
                  <a:pt x="1092961" y="0"/>
                </a:lnTo>
                <a:lnTo>
                  <a:pt x="11737975" y="0"/>
                </a:lnTo>
                <a:lnTo>
                  <a:pt x="11737975" y="6407150"/>
                </a:lnTo>
                <a:lnTo>
                  <a:pt x="0" y="6407150"/>
                </a:lnTo>
                <a:close/>
              </a:path>
            </a:pathLst>
          </a:custGeom>
          <a:blipFill>
            <a:blip r:embed="rId3"/>
            <a:stretch>
              <a:fillRect/>
            </a:stretch>
          </a:blipFill>
        </p:spPr>
        <p:txBody>
          <a:bodyPr wrap="square" anchor="ctr">
            <a:noAutofit/>
          </a:bodyPr>
          <a:lstStyle>
            <a:lvl1pPr marL="0" indent="0" algn="ctr">
              <a:buFontTx/>
              <a:buNone/>
              <a:defRPr b="1" i="0">
                <a:solidFill>
                  <a:schemeClr val="bg1"/>
                </a:solidFill>
                <a:latin typeface="+mj-lt"/>
                <a:cs typeface="Arial" panose="020B0604020202020204" pitchFamily="34" charset="0"/>
              </a:defRPr>
            </a:lvl1pPr>
          </a:lstStyle>
          <a:p>
            <a:r>
              <a:rPr lang="en-US"/>
              <a:t>CLICK HERE TO ADD A NEW IMAGE</a:t>
            </a:r>
          </a:p>
        </p:txBody>
      </p:sp>
      <p:sp>
        <p:nvSpPr>
          <p:cNvPr id="4" name="Text Placeholder 3">
            <a:extLst>
              <a:ext uri="{FF2B5EF4-FFF2-40B4-BE49-F238E27FC236}">
                <a16:creationId xmlns:a16="http://schemas.microsoft.com/office/drawing/2014/main" id="{1DE55A19-0F3C-F445-9630-BA3BF8F3D3B5}"/>
              </a:ext>
            </a:extLst>
          </p:cNvPr>
          <p:cNvSpPr>
            <a:spLocks noGrp="1"/>
          </p:cNvSpPr>
          <p:nvPr>
            <p:ph type="body" sz="quarter" idx="11" hasCustomPrompt="1"/>
          </p:nvPr>
        </p:nvSpPr>
        <p:spPr>
          <a:xfrm>
            <a:off x="452437" y="6165304"/>
            <a:ext cx="2979267" cy="288032"/>
          </a:xfrm>
        </p:spPr>
        <p:txBody>
          <a:bodyPr>
            <a:noAutofit/>
          </a:bodyPr>
          <a:lstStyle>
            <a:lvl1pPr marL="0" indent="0">
              <a:buNone/>
              <a:defRPr sz="16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pPr lvl="0"/>
            <a:r>
              <a:rPr lang="en-GB"/>
              <a:t>Month XXXX</a:t>
            </a:r>
            <a:endParaRPr lang="en-US"/>
          </a:p>
        </p:txBody>
      </p:sp>
      <p:sp>
        <p:nvSpPr>
          <p:cNvPr id="10" name="Title 1">
            <a:extLst>
              <a:ext uri="{FF2B5EF4-FFF2-40B4-BE49-F238E27FC236}">
                <a16:creationId xmlns:a16="http://schemas.microsoft.com/office/drawing/2014/main" id="{4E63D0AD-C227-184E-B263-81EF0847E3DB}"/>
              </a:ext>
            </a:extLst>
          </p:cNvPr>
          <p:cNvSpPr>
            <a:spLocks noGrp="1"/>
          </p:cNvSpPr>
          <p:nvPr>
            <p:ph type="title" hasCustomPrompt="1"/>
          </p:nvPr>
        </p:nvSpPr>
        <p:spPr>
          <a:xfrm>
            <a:off x="6108000" y="4293096"/>
            <a:ext cx="6084000" cy="1728000"/>
          </a:xfrm>
          <a:solidFill>
            <a:schemeClr val="tx1"/>
          </a:solidFill>
        </p:spPr>
        <p:txBody>
          <a:bodyPr wrap="square" lIns="251999" tIns="251999" rIns="432000" bIns="251999" anchor="ctr" anchorCtr="0">
            <a:noAutofit/>
          </a:bodyPr>
          <a:lstStyle>
            <a:lvl1pPr>
              <a:defRPr sz="3600" b="1" i="0" cap="none" baseline="0">
                <a:solidFill>
                  <a:schemeClr val="bg1"/>
                </a:solidFill>
                <a:latin typeface="+mj-lt"/>
                <a:cs typeface="Arial" panose="020B0604020202020204" pitchFamily="34" charset="0"/>
              </a:defRPr>
            </a:lvl1pPr>
          </a:lstStyle>
          <a:p>
            <a:r>
              <a:rPr lang="en-GB"/>
              <a:t>Presentation heading </a:t>
            </a:r>
            <a:br>
              <a:rPr lang="en-GB"/>
            </a:br>
            <a:r>
              <a:rPr lang="en-GB"/>
              <a:t>to go here</a:t>
            </a:r>
            <a:endParaRPr lang="en-US"/>
          </a:p>
        </p:txBody>
      </p:sp>
      <p:sp>
        <p:nvSpPr>
          <p:cNvPr id="6" name="Text Placeholder 3">
            <a:extLst>
              <a:ext uri="{FF2B5EF4-FFF2-40B4-BE49-F238E27FC236}">
                <a16:creationId xmlns:a16="http://schemas.microsoft.com/office/drawing/2014/main" id="{DA6C421E-053D-0744-99E2-18A4583005EA}"/>
              </a:ext>
            </a:extLst>
          </p:cNvPr>
          <p:cNvSpPr>
            <a:spLocks noGrp="1"/>
          </p:cNvSpPr>
          <p:nvPr>
            <p:ph type="body" sz="quarter" idx="12" hasCustomPrompt="1"/>
          </p:nvPr>
        </p:nvSpPr>
        <p:spPr>
          <a:xfrm>
            <a:off x="10056440" y="6309320"/>
            <a:ext cx="1803526"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Simon de Trey-White / WWF-UK</a:t>
            </a:r>
          </a:p>
        </p:txBody>
      </p:sp>
    </p:spTree>
    <p:extLst>
      <p:ext uri="{BB962C8B-B14F-4D97-AF65-F5344CB8AC3E}">
        <p14:creationId xmlns:p14="http://schemas.microsoft.com/office/powerpoint/2010/main" val="50560676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1_Flexibl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r>
              <a:rPr lang="en-US"/>
              <a:t>WWF PowerPoint_content_example</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‹nº›</a:t>
            </a:fld>
            <a:endParaRPr lang="en-US"/>
          </a:p>
        </p:txBody>
      </p:sp>
      <p:sp>
        <p:nvSpPr>
          <p:cNvPr id="9" name="Content Placeholder 3">
            <a:extLst>
              <a:ext uri="{FF2B5EF4-FFF2-40B4-BE49-F238E27FC236}">
                <a16:creationId xmlns:a16="http://schemas.microsoft.com/office/drawing/2014/main" id="{59F5EA92-E762-C540-819C-BED65C983E4D}"/>
              </a:ext>
            </a:extLst>
          </p:cNvPr>
          <p:cNvSpPr>
            <a:spLocks noGrp="1"/>
          </p:cNvSpPr>
          <p:nvPr>
            <p:ph sz="half" idx="2" hasCustomPrompt="1"/>
          </p:nvPr>
        </p:nvSpPr>
        <p:spPr>
          <a:xfrm>
            <a:off x="6312024" y="1231060"/>
            <a:ext cx="5647197" cy="2334371"/>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14" name="Content Placeholder 3">
            <a:extLst>
              <a:ext uri="{FF2B5EF4-FFF2-40B4-BE49-F238E27FC236}">
                <a16:creationId xmlns:a16="http://schemas.microsoft.com/office/drawing/2014/main" id="{5B5BD166-4225-2346-AE1E-B3E35DC28D85}"/>
              </a:ext>
            </a:extLst>
          </p:cNvPr>
          <p:cNvSpPr>
            <a:spLocks noGrp="1"/>
          </p:cNvSpPr>
          <p:nvPr>
            <p:ph sz="half" idx="15" hasCustomPrompt="1"/>
          </p:nvPr>
        </p:nvSpPr>
        <p:spPr>
          <a:xfrm>
            <a:off x="6312024" y="3739584"/>
            <a:ext cx="5647197" cy="2353712"/>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cxnSp>
        <p:nvCxnSpPr>
          <p:cNvPr id="13" name="Straight Connector 12">
            <a:extLst>
              <a:ext uri="{FF2B5EF4-FFF2-40B4-BE49-F238E27FC236}">
                <a16:creationId xmlns:a16="http://schemas.microsoft.com/office/drawing/2014/main" id="{AF2C179B-7219-234C-9D7A-3440E706705F}"/>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1" name="Content Placeholder 3">
            <a:extLst>
              <a:ext uri="{FF2B5EF4-FFF2-40B4-BE49-F238E27FC236}">
                <a16:creationId xmlns:a16="http://schemas.microsoft.com/office/drawing/2014/main" id="{E7A5D498-5C49-E343-A8DB-DB1EA0D50A22}"/>
              </a:ext>
            </a:extLst>
          </p:cNvPr>
          <p:cNvSpPr>
            <a:spLocks noGrp="1"/>
          </p:cNvSpPr>
          <p:nvPr>
            <p:ph sz="half" idx="16" hasCustomPrompt="1"/>
          </p:nvPr>
        </p:nvSpPr>
        <p:spPr>
          <a:xfrm>
            <a:off x="232779" y="1838349"/>
            <a:ext cx="5647197" cy="4254947"/>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sp>
        <p:nvSpPr>
          <p:cNvPr id="12" name="Text Placeholder 10">
            <a:extLst>
              <a:ext uri="{FF2B5EF4-FFF2-40B4-BE49-F238E27FC236}">
                <a16:creationId xmlns:a16="http://schemas.microsoft.com/office/drawing/2014/main" id="{DAF223D2-E05D-BD4F-ABEE-4201BDBB2CB1}"/>
              </a:ext>
            </a:extLst>
          </p:cNvPr>
          <p:cNvSpPr>
            <a:spLocks noGrp="1"/>
          </p:cNvSpPr>
          <p:nvPr>
            <p:ph type="body" sz="quarter" idx="14" hasCustomPrompt="1"/>
          </p:nvPr>
        </p:nvSpPr>
        <p:spPr>
          <a:xfrm>
            <a:off x="232981" y="1232372"/>
            <a:ext cx="5646995" cy="431825"/>
          </a:xfrm>
        </p:spPr>
        <p:txBody>
          <a:bodyPr>
            <a:noAutofit/>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GB"/>
              <a:t>Subheading to go here</a:t>
            </a:r>
            <a:endParaRPr lang="en-US"/>
          </a:p>
        </p:txBody>
      </p:sp>
      <p:sp>
        <p:nvSpPr>
          <p:cNvPr id="15" name="Title Placeholder 6">
            <a:extLst>
              <a:ext uri="{FF2B5EF4-FFF2-40B4-BE49-F238E27FC236}">
                <a16:creationId xmlns:a16="http://schemas.microsoft.com/office/drawing/2014/main" id="{23A87823-839F-8F43-8EA6-18FDE4D78F51}"/>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pt-BR"/>
              <a:t>Clique para editar o título mestre</a:t>
            </a:r>
            <a:endParaRPr lang="en-US"/>
          </a:p>
        </p:txBody>
      </p:sp>
    </p:spTree>
    <p:extLst>
      <p:ext uri="{BB962C8B-B14F-4D97-AF65-F5344CB8AC3E}">
        <p14:creationId xmlns:p14="http://schemas.microsoft.com/office/powerpoint/2010/main" val="1203382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Flexibl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r>
              <a:rPr lang="en-US"/>
              <a:t>WWF PowerPoint_content_example</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‹nº›</a:t>
            </a:fld>
            <a:endParaRPr lang="en-US"/>
          </a:p>
        </p:txBody>
      </p:sp>
      <p:sp>
        <p:nvSpPr>
          <p:cNvPr id="16" name="Content Placeholder 3">
            <a:extLst>
              <a:ext uri="{FF2B5EF4-FFF2-40B4-BE49-F238E27FC236}">
                <a16:creationId xmlns:a16="http://schemas.microsoft.com/office/drawing/2014/main" id="{37DDA163-4D7F-E04E-A10F-AB440E2843C8}"/>
              </a:ext>
            </a:extLst>
          </p:cNvPr>
          <p:cNvSpPr>
            <a:spLocks noGrp="1"/>
          </p:cNvSpPr>
          <p:nvPr>
            <p:ph sz="half" idx="16" hasCustomPrompt="1"/>
          </p:nvPr>
        </p:nvSpPr>
        <p:spPr>
          <a:xfrm>
            <a:off x="229329" y="1232371"/>
            <a:ext cx="5647197" cy="2358701"/>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18" name="Content Placeholder 3">
            <a:extLst>
              <a:ext uri="{FF2B5EF4-FFF2-40B4-BE49-F238E27FC236}">
                <a16:creationId xmlns:a16="http://schemas.microsoft.com/office/drawing/2014/main" id="{99803A0B-3AD7-3C41-9069-FFE615E39D63}"/>
              </a:ext>
            </a:extLst>
          </p:cNvPr>
          <p:cNvSpPr>
            <a:spLocks noGrp="1"/>
          </p:cNvSpPr>
          <p:nvPr>
            <p:ph sz="half" idx="18" hasCustomPrompt="1"/>
          </p:nvPr>
        </p:nvSpPr>
        <p:spPr>
          <a:xfrm>
            <a:off x="229329" y="3738001"/>
            <a:ext cx="5647197" cy="2353712"/>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cxnSp>
        <p:nvCxnSpPr>
          <p:cNvPr id="12" name="Straight Connector 11">
            <a:extLst>
              <a:ext uri="{FF2B5EF4-FFF2-40B4-BE49-F238E27FC236}">
                <a16:creationId xmlns:a16="http://schemas.microsoft.com/office/drawing/2014/main" id="{972EDA08-31C5-2D46-AEED-B49A52F1EAD3}"/>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9" name="Content Placeholder 3">
            <a:extLst>
              <a:ext uri="{FF2B5EF4-FFF2-40B4-BE49-F238E27FC236}">
                <a16:creationId xmlns:a16="http://schemas.microsoft.com/office/drawing/2014/main" id="{9E0710E7-3CB4-6948-B984-E04EDD196513}"/>
              </a:ext>
            </a:extLst>
          </p:cNvPr>
          <p:cNvSpPr>
            <a:spLocks noGrp="1"/>
          </p:cNvSpPr>
          <p:nvPr>
            <p:ph sz="half" idx="2" hasCustomPrompt="1"/>
          </p:nvPr>
        </p:nvSpPr>
        <p:spPr>
          <a:xfrm>
            <a:off x="6312024" y="1838349"/>
            <a:ext cx="5647197" cy="4254948"/>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sp>
        <p:nvSpPr>
          <p:cNvPr id="20" name="Text Placeholder 10">
            <a:extLst>
              <a:ext uri="{FF2B5EF4-FFF2-40B4-BE49-F238E27FC236}">
                <a16:creationId xmlns:a16="http://schemas.microsoft.com/office/drawing/2014/main" id="{26AA5BE0-1CC9-3946-9322-4AFC3968D048}"/>
              </a:ext>
            </a:extLst>
          </p:cNvPr>
          <p:cNvSpPr>
            <a:spLocks noGrp="1"/>
          </p:cNvSpPr>
          <p:nvPr>
            <p:ph type="body" sz="quarter" idx="14" hasCustomPrompt="1"/>
          </p:nvPr>
        </p:nvSpPr>
        <p:spPr>
          <a:xfrm>
            <a:off x="6312227" y="1232372"/>
            <a:ext cx="5646995" cy="431825"/>
          </a:xfrm>
        </p:spPr>
        <p:txBody>
          <a:bodyPr>
            <a:noAutofit/>
          </a:bodyPr>
          <a:lstStyle>
            <a:lvl1pPr marL="0" indent="0">
              <a:buNone/>
              <a:defRPr sz="2000" b="1" i="0">
                <a:solidFill>
                  <a:schemeClr val="tx1"/>
                </a:solidFill>
                <a:latin typeface="+mj-lt"/>
                <a:cs typeface="Arial" panose="020B0604020202020204" pitchFamily="34" charset="0"/>
              </a:defRPr>
            </a:lvl1pPr>
          </a:lstStyle>
          <a:p>
            <a:pPr lvl="0"/>
            <a:r>
              <a:rPr lang="en-GB"/>
              <a:t>Subheading to go here</a:t>
            </a:r>
            <a:endParaRPr lang="en-US"/>
          </a:p>
        </p:txBody>
      </p:sp>
      <p:sp>
        <p:nvSpPr>
          <p:cNvPr id="10" name="Title Placeholder 6">
            <a:extLst>
              <a:ext uri="{FF2B5EF4-FFF2-40B4-BE49-F238E27FC236}">
                <a16:creationId xmlns:a16="http://schemas.microsoft.com/office/drawing/2014/main" id="{06DC98B6-149F-144F-B233-EFD8B2D9F343}"/>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pt-BR"/>
              <a:t>Clique para editar o título mestre</a:t>
            </a:r>
            <a:endParaRPr lang="en-US"/>
          </a:p>
        </p:txBody>
      </p:sp>
    </p:spTree>
    <p:extLst>
      <p:ext uri="{BB962C8B-B14F-4D97-AF65-F5344CB8AC3E}">
        <p14:creationId xmlns:p14="http://schemas.microsoft.com/office/powerpoint/2010/main" val="75609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3_Heading + Sub + 2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69C5BB-EC10-8B46-89A9-84D3E788F92A}"/>
              </a:ext>
            </a:extLst>
          </p:cNvPr>
          <p:cNvSpPr>
            <a:spLocks noGrp="1"/>
          </p:cNvSpPr>
          <p:nvPr>
            <p:ph type="ftr" sz="quarter" idx="10"/>
          </p:nvPr>
        </p:nvSpPr>
        <p:spPr>
          <a:xfrm>
            <a:off x="232780" y="6273800"/>
            <a:ext cx="11726441" cy="365125"/>
          </a:xfrm>
        </p:spPr>
        <p:txBody>
          <a:bodyPr/>
          <a:lstStyle/>
          <a:p>
            <a:r>
              <a:rPr lang="en-US"/>
              <a:t>WWF PowerPoint_content_example</a:t>
            </a:r>
          </a:p>
        </p:txBody>
      </p:sp>
      <p:sp>
        <p:nvSpPr>
          <p:cNvPr id="4" name="Slide Number Placeholder 3">
            <a:extLst>
              <a:ext uri="{FF2B5EF4-FFF2-40B4-BE49-F238E27FC236}">
                <a16:creationId xmlns:a16="http://schemas.microsoft.com/office/drawing/2014/main" id="{140401EC-A039-F749-9B5F-D99409C5E744}"/>
              </a:ext>
            </a:extLst>
          </p:cNvPr>
          <p:cNvSpPr>
            <a:spLocks noGrp="1"/>
          </p:cNvSpPr>
          <p:nvPr>
            <p:ph type="sldNum" sz="quarter" idx="11"/>
          </p:nvPr>
        </p:nvSpPr>
        <p:spPr/>
        <p:txBody>
          <a:bodyPr/>
          <a:lstStyle/>
          <a:p>
            <a:fld id="{01D4B372-C4E9-DB48-93BA-62F9C68D8B35}" type="slidenum">
              <a:rPr lang="en-US" smtClean="0"/>
              <a:pPr/>
              <a:t>‹nº›</a:t>
            </a:fld>
            <a:endParaRPr lang="en-US"/>
          </a:p>
        </p:txBody>
      </p:sp>
      <p:sp>
        <p:nvSpPr>
          <p:cNvPr id="10" name="Content Placeholder 3">
            <a:extLst>
              <a:ext uri="{FF2B5EF4-FFF2-40B4-BE49-F238E27FC236}">
                <a16:creationId xmlns:a16="http://schemas.microsoft.com/office/drawing/2014/main" id="{3CD32E03-37CB-5649-91E7-33782166AE7B}"/>
              </a:ext>
            </a:extLst>
          </p:cNvPr>
          <p:cNvSpPr>
            <a:spLocks noGrp="1"/>
          </p:cNvSpPr>
          <p:nvPr>
            <p:ph sz="half" idx="13" hasCustomPrompt="1"/>
          </p:nvPr>
        </p:nvSpPr>
        <p:spPr>
          <a:xfrm>
            <a:off x="6312023" y="1838349"/>
            <a:ext cx="5647197" cy="4254948"/>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cxnSp>
        <p:nvCxnSpPr>
          <p:cNvPr id="9" name="Straight Connector 8">
            <a:extLst>
              <a:ext uri="{FF2B5EF4-FFF2-40B4-BE49-F238E27FC236}">
                <a16:creationId xmlns:a16="http://schemas.microsoft.com/office/drawing/2014/main" id="{6FEC5A58-A8FC-5145-9A2C-E2A027B2D299}"/>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1" name="Content Placeholder 3">
            <a:extLst>
              <a:ext uri="{FF2B5EF4-FFF2-40B4-BE49-F238E27FC236}">
                <a16:creationId xmlns:a16="http://schemas.microsoft.com/office/drawing/2014/main" id="{90965A00-6AA8-D344-AC05-D91ECD34B49C}"/>
              </a:ext>
            </a:extLst>
          </p:cNvPr>
          <p:cNvSpPr>
            <a:spLocks noGrp="1"/>
          </p:cNvSpPr>
          <p:nvPr>
            <p:ph sz="half" idx="2" hasCustomPrompt="1"/>
          </p:nvPr>
        </p:nvSpPr>
        <p:spPr>
          <a:xfrm>
            <a:off x="232779" y="1838349"/>
            <a:ext cx="5647197" cy="4254947"/>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13" name="Text Placeholder 10">
            <a:extLst>
              <a:ext uri="{FF2B5EF4-FFF2-40B4-BE49-F238E27FC236}">
                <a16:creationId xmlns:a16="http://schemas.microsoft.com/office/drawing/2014/main" id="{16DDD828-1E8C-EB48-87AE-4D49B8094FD2}"/>
              </a:ext>
            </a:extLst>
          </p:cNvPr>
          <p:cNvSpPr>
            <a:spLocks noGrp="1"/>
          </p:cNvSpPr>
          <p:nvPr>
            <p:ph type="body" sz="quarter" idx="14" hasCustomPrompt="1"/>
          </p:nvPr>
        </p:nvSpPr>
        <p:spPr>
          <a:xfrm>
            <a:off x="232981" y="1232372"/>
            <a:ext cx="11726239" cy="431825"/>
          </a:xfrm>
        </p:spPr>
        <p:txBody>
          <a:bodyPr>
            <a:noAutofit/>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GB"/>
              <a:t>Subheading to go here</a:t>
            </a:r>
            <a:endParaRPr lang="en-US"/>
          </a:p>
        </p:txBody>
      </p:sp>
      <p:sp>
        <p:nvSpPr>
          <p:cNvPr id="14" name="Title Placeholder 6">
            <a:extLst>
              <a:ext uri="{FF2B5EF4-FFF2-40B4-BE49-F238E27FC236}">
                <a16:creationId xmlns:a16="http://schemas.microsoft.com/office/drawing/2014/main" id="{2A54E002-7377-BF4D-8D25-F8C4D0BDD864}"/>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pt-BR"/>
              <a:t>Clique para editar o título mestre</a:t>
            </a:r>
            <a:endParaRPr lang="en-US"/>
          </a:p>
        </p:txBody>
      </p:sp>
    </p:spTree>
    <p:extLst>
      <p:ext uri="{BB962C8B-B14F-4D97-AF65-F5344CB8AC3E}">
        <p14:creationId xmlns:p14="http://schemas.microsoft.com/office/powerpoint/2010/main" val="4025318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4_Heading + Sub + 2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69C5BB-EC10-8B46-89A9-84D3E788F92A}"/>
              </a:ext>
            </a:extLst>
          </p:cNvPr>
          <p:cNvSpPr>
            <a:spLocks noGrp="1"/>
          </p:cNvSpPr>
          <p:nvPr>
            <p:ph type="ftr" sz="quarter" idx="10"/>
          </p:nvPr>
        </p:nvSpPr>
        <p:spPr>
          <a:xfrm>
            <a:off x="232780" y="6273800"/>
            <a:ext cx="11726441" cy="365125"/>
          </a:xfrm>
        </p:spPr>
        <p:txBody>
          <a:bodyPr/>
          <a:lstStyle/>
          <a:p>
            <a:r>
              <a:rPr lang="en-US"/>
              <a:t>WWF PowerPoint_content_example</a:t>
            </a:r>
          </a:p>
        </p:txBody>
      </p:sp>
      <p:sp>
        <p:nvSpPr>
          <p:cNvPr id="4" name="Slide Number Placeholder 3">
            <a:extLst>
              <a:ext uri="{FF2B5EF4-FFF2-40B4-BE49-F238E27FC236}">
                <a16:creationId xmlns:a16="http://schemas.microsoft.com/office/drawing/2014/main" id="{140401EC-A039-F749-9B5F-D99409C5E744}"/>
              </a:ext>
            </a:extLst>
          </p:cNvPr>
          <p:cNvSpPr>
            <a:spLocks noGrp="1"/>
          </p:cNvSpPr>
          <p:nvPr>
            <p:ph type="sldNum" sz="quarter" idx="11"/>
          </p:nvPr>
        </p:nvSpPr>
        <p:spPr/>
        <p:txBody>
          <a:bodyPr/>
          <a:lstStyle/>
          <a:p>
            <a:fld id="{01D4B372-C4E9-DB48-93BA-62F9C68D8B35}" type="slidenum">
              <a:rPr lang="en-US" smtClean="0"/>
              <a:pPr/>
              <a:t>‹nº›</a:t>
            </a:fld>
            <a:endParaRPr lang="en-US"/>
          </a:p>
        </p:txBody>
      </p:sp>
      <p:cxnSp>
        <p:nvCxnSpPr>
          <p:cNvPr id="9" name="Straight Connector 8">
            <a:extLst>
              <a:ext uri="{FF2B5EF4-FFF2-40B4-BE49-F238E27FC236}">
                <a16:creationId xmlns:a16="http://schemas.microsoft.com/office/drawing/2014/main" id="{C657F314-B5F0-454D-B272-B350488E00A9}"/>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3" name="Content Placeholder 3">
            <a:extLst>
              <a:ext uri="{FF2B5EF4-FFF2-40B4-BE49-F238E27FC236}">
                <a16:creationId xmlns:a16="http://schemas.microsoft.com/office/drawing/2014/main" id="{A94B43CF-3F68-BA42-8031-6611E3995D06}"/>
              </a:ext>
            </a:extLst>
          </p:cNvPr>
          <p:cNvSpPr>
            <a:spLocks noGrp="1"/>
          </p:cNvSpPr>
          <p:nvPr>
            <p:ph sz="half" idx="13" hasCustomPrompt="1"/>
          </p:nvPr>
        </p:nvSpPr>
        <p:spPr>
          <a:xfrm>
            <a:off x="6312023" y="1218578"/>
            <a:ext cx="5647197" cy="4874719"/>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14" name="Content Placeholder 3">
            <a:extLst>
              <a:ext uri="{FF2B5EF4-FFF2-40B4-BE49-F238E27FC236}">
                <a16:creationId xmlns:a16="http://schemas.microsoft.com/office/drawing/2014/main" id="{C53F9955-04FC-5741-BEBF-401CAE8C7BDE}"/>
              </a:ext>
            </a:extLst>
          </p:cNvPr>
          <p:cNvSpPr>
            <a:spLocks noGrp="1"/>
          </p:cNvSpPr>
          <p:nvPr>
            <p:ph sz="half" idx="2" hasCustomPrompt="1"/>
          </p:nvPr>
        </p:nvSpPr>
        <p:spPr>
          <a:xfrm>
            <a:off x="232779" y="1218579"/>
            <a:ext cx="5647197" cy="4874718"/>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8" name="Title Placeholder 6">
            <a:extLst>
              <a:ext uri="{FF2B5EF4-FFF2-40B4-BE49-F238E27FC236}">
                <a16:creationId xmlns:a16="http://schemas.microsoft.com/office/drawing/2014/main" id="{9BDEBF5B-E63A-6348-83AA-508CF5BA49BE}"/>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pt-BR"/>
              <a:t>Clique para editar o título mestre</a:t>
            </a:r>
            <a:endParaRPr lang="en-US"/>
          </a:p>
        </p:txBody>
      </p:sp>
    </p:spTree>
    <p:extLst>
      <p:ext uri="{BB962C8B-B14F-4D97-AF65-F5344CB8AC3E}">
        <p14:creationId xmlns:p14="http://schemas.microsoft.com/office/powerpoint/2010/main" val="74387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5_Heading + Sub + 1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69C5BB-EC10-8B46-89A9-84D3E788F92A}"/>
              </a:ext>
            </a:extLst>
          </p:cNvPr>
          <p:cNvSpPr>
            <a:spLocks noGrp="1"/>
          </p:cNvSpPr>
          <p:nvPr>
            <p:ph type="ftr" sz="quarter" idx="10"/>
          </p:nvPr>
        </p:nvSpPr>
        <p:spPr/>
        <p:txBody>
          <a:bodyPr/>
          <a:lstStyle/>
          <a:p>
            <a:r>
              <a:rPr lang="en-US"/>
              <a:t>WWF PowerPoint_content_example</a:t>
            </a:r>
          </a:p>
        </p:txBody>
      </p:sp>
      <p:sp>
        <p:nvSpPr>
          <p:cNvPr id="4" name="Slide Number Placeholder 3">
            <a:extLst>
              <a:ext uri="{FF2B5EF4-FFF2-40B4-BE49-F238E27FC236}">
                <a16:creationId xmlns:a16="http://schemas.microsoft.com/office/drawing/2014/main" id="{140401EC-A039-F749-9B5F-D99409C5E744}"/>
              </a:ext>
            </a:extLst>
          </p:cNvPr>
          <p:cNvSpPr>
            <a:spLocks noGrp="1"/>
          </p:cNvSpPr>
          <p:nvPr>
            <p:ph type="sldNum" sz="quarter" idx="11"/>
          </p:nvPr>
        </p:nvSpPr>
        <p:spPr/>
        <p:txBody>
          <a:bodyPr/>
          <a:lstStyle/>
          <a:p>
            <a:fld id="{01D4B372-C4E9-DB48-93BA-62F9C68D8B35}" type="slidenum">
              <a:rPr lang="en-US" smtClean="0"/>
              <a:pPr/>
              <a:t>‹nº›</a:t>
            </a:fld>
            <a:endParaRPr lang="en-US"/>
          </a:p>
        </p:txBody>
      </p:sp>
      <p:cxnSp>
        <p:nvCxnSpPr>
          <p:cNvPr id="10" name="Straight Connector 9">
            <a:extLst>
              <a:ext uri="{FF2B5EF4-FFF2-40B4-BE49-F238E27FC236}">
                <a16:creationId xmlns:a16="http://schemas.microsoft.com/office/drawing/2014/main" id="{D528D3DB-ECBA-E34D-BC6D-9C4B580E1C05}"/>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5" name="Content Placeholder 3">
            <a:extLst>
              <a:ext uri="{FF2B5EF4-FFF2-40B4-BE49-F238E27FC236}">
                <a16:creationId xmlns:a16="http://schemas.microsoft.com/office/drawing/2014/main" id="{4EDE95E3-1F6A-A046-9FB6-C85B4C30898F}"/>
              </a:ext>
            </a:extLst>
          </p:cNvPr>
          <p:cNvSpPr>
            <a:spLocks noGrp="1"/>
          </p:cNvSpPr>
          <p:nvPr>
            <p:ph sz="half" idx="2" hasCustomPrompt="1"/>
          </p:nvPr>
        </p:nvSpPr>
        <p:spPr>
          <a:xfrm>
            <a:off x="232778" y="1838349"/>
            <a:ext cx="11726239" cy="4254947"/>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sp>
        <p:nvSpPr>
          <p:cNvPr id="8" name="Text Placeholder 10">
            <a:extLst>
              <a:ext uri="{FF2B5EF4-FFF2-40B4-BE49-F238E27FC236}">
                <a16:creationId xmlns:a16="http://schemas.microsoft.com/office/drawing/2014/main" id="{DFABE9D3-A6C1-144A-AC15-7BAC76140756}"/>
              </a:ext>
            </a:extLst>
          </p:cNvPr>
          <p:cNvSpPr>
            <a:spLocks noGrp="1"/>
          </p:cNvSpPr>
          <p:nvPr>
            <p:ph type="body" sz="quarter" idx="14" hasCustomPrompt="1"/>
          </p:nvPr>
        </p:nvSpPr>
        <p:spPr>
          <a:xfrm>
            <a:off x="232981" y="1232372"/>
            <a:ext cx="11726036" cy="431825"/>
          </a:xfrm>
        </p:spPr>
        <p:txBody>
          <a:bodyPr>
            <a:noAutofit/>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GB"/>
              <a:t>Subheading to go here</a:t>
            </a:r>
            <a:endParaRPr lang="en-US"/>
          </a:p>
        </p:txBody>
      </p:sp>
      <p:sp>
        <p:nvSpPr>
          <p:cNvPr id="9" name="Title Placeholder 6">
            <a:extLst>
              <a:ext uri="{FF2B5EF4-FFF2-40B4-BE49-F238E27FC236}">
                <a16:creationId xmlns:a16="http://schemas.microsoft.com/office/drawing/2014/main" id="{E1A0B5A2-08DC-7B40-998E-0EB9EF76D95B}"/>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pt-BR"/>
              <a:t>Clique para editar o título mestre</a:t>
            </a:r>
            <a:endParaRPr lang="en-US"/>
          </a:p>
        </p:txBody>
      </p:sp>
    </p:spTree>
    <p:extLst>
      <p:ext uri="{BB962C8B-B14F-4D97-AF65-F5344CB8AC3E}">
        <p14:creationId xmlns:p14="http://schemas.microsoft.com/office/powerpoint/2010/main" val="1579431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6_Heading + 1 colum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69C5BB-EC10-8B46-89A9-84D3E788F92A}"/>
              </a:ext>
            </a:extLst>
          </p:cNvPr>
          <p:cNvSpPr>
            <a:spLocks noGrp="1"/>
          </p:cNvSpPr>
          <p:nvPr>
            <p:ph type="ftr" sz="quarter" idx="10"/>
          </p:nvPr>
        </p:nvSpPr>
        <p:spPr/>
        <p:txBody>
          <a:bodyPr/>
          <a:lstStyle/>
          <a:p>
            <a:r>
              <a:rPr lang="en-US"/>
              <a:t>WWF PowerPoint_content_example</a:t>
            </a:r>
          </a:p>
        </p:txBody>
      </p:sp>
      <p:sp>
        <p:nvSpPr>
          <p:cNvPr id="4" name="Slide Number Placeholder 3">
            <a:extLst>
              <a:ext uri="{FF2B5EF4-FFF2-40B4-BE49-F238E27FC236}">
                <a16:creationId xmlns:a16="http://schemas.microsoft.com/office/drawing/2014/main" id="{140401EC-A039-F749-9B5F-D99409C5E744}"/>
              </a:ext>
            </a:extLst>
          </p:cNvPr>
          <p:cNvSpPr>
            <a:spLocks noGrp="1"/>
          </p:cNvSpPr>
          <p:nvPr>
            <p:ph type="sldNum" sz="quarter" idx="11"/>
          </p:nvPr>
        </p:nvSpPr>
        <p:spPr/>
        <p:txBody>
          <a:bodyPr/>
          <a:lstStyle/>
          <a:p>
            <a:fld id="{01D4B372-C4E9-DB48-93BA-62F9C68D8B35}" type="slidenum">
              <a:rPr lang="en-US" smtClean="0"/>
              <a:pPr/>
              <a:t>‹nº›</a:t>
            </a:fld>
            <a:endParaRPr lang="en-US"/>
          </a:p>
        </p:txBody>
      </p:sp>
      <p:sp>
        <p:nvSpPr>
          <p:cNvPr id="8" name="Content Placeholder 3">
            <a:extLst>
              <a:ext uri="{FF2B5EF4-FFF2-40B4-BE49-F238E27FC236}">
                <a16:creationId xmlns:a16="http://schemas.microsoft.com/office/drawing/2014/main" id="{22F3BA1F-3E7D-9949-A54D-D2279FBEDB51}"/>
              </a:ext>
            </a:extLst>
          </p:cNvPr>
          <p:cNvSpPr>
            <a:spLocks noGrp="1"/>
          </p:cNvSpPr>
          <p:nvPr>
            <p:ph sz="half" idx="2" hasCustomPrompt="1"/>
          </p:nvPr>
        </p:nvSpPr>
        <p:spPr>
          <a:xfrm>
            <a:off x="232777" y="1232372"/>
            <a:ext cx="11732211" cy="4860925"/>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do not use for copy only</a:t>
            </a:r>
          </a:p>
        </p:txBody>
      </p:sp>
      <p:cxnSp>
        <p:nvCxnSpPr>
          <p:cNvPr id="7" name="Straight Connector 6">
            <a:extLst>
              <a:ext uri="{FF2B5EF4-FFF2-40B4-BE49-F238E27FC236}">
                <a16:creationId xmlns:a16="http://schemas.microsoft.com/office/drawing/2014/main" id="{80AF0DD7-AB18-8D43-8106-E816E4EBB45E}"/>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 name="Title Placeholder 6">
            <a:extLst>
              <a:ext uri="{FF2B5EF4-FFF2-40B4-BE49-F238E27FC236}">
                <a16:creationId xmlns:a16="http://schemas.microsoft.com/office/drawing/2014/main" id="{A09894D4-3663-8E40-9D88-8EE568563617}"/>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pt-BR"/>
              <a:t>Clique para editar o título mestre</a:t>
            </a:r>
            <a:endParaRPr lang="en-US"/>
          </a:p>
        </p:txBody>
      </p:sp>
    </p:spTree>
    <p:extLst>
      <p:ext uri="{BB962C8B-B14F-4D97-AF65-F5344CB8AC3E}">
        <p14:creationId xmlns:p14="http://schemas.microsoft.com/office/powerpoint/2010/main" val="2674586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Break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a:xfrm>
            <a:off x="6096000" y="225426"/>
            <a:ext cx="5863221" cy="5867871"/>
          </a:xfrm>
          <a:blipFill>
            <a:blip r:embed="rId2" cstate="email">
              <a:extLst>
                <a:ext uri="{28A0092B-C50C-407E-A947-70E740481C1C}">
                  <a14:useLocalDpi xmlns:a14="http://schemas.microsoft.com/office/drawing/2010/main"/>
                </a:ext>
              </a:extLst>
            </a:blip>
            <a:srcRect/>
            <a:stretch>
              <a:fillRect/>
            </a:stretch>
          </a:blipFill>
        </p:spPr>
        <p:txBody>
          <a:bodyPr anchor="ctr">
            <a:normAutofit/>
          </a:bodyPr>
          <a:lstStyle>
            <a:lvl1pPr marL="0" indent="0" algn="ctr">
              <a:buNone/>
              <a:defRPr sz="2000" b="1" i="0" cap="all" baseline="0">
                <a:solidFill>
                  <a:schemeClr val="bg1"/>
                </a:solidFill>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to add a new image</a:t>
            </a:r>
          </a:p>
        </p:txBody>
      </p:sp>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r>
              <a:rPr lang="en-US"/>
              <a:t>WWF PowerPoint_content_example</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‹nº›</a:t>
            </a:fld>
            <a:endParaRPr lang="en-US"/>
          </a:p>
        </p:txBody>
      </p:sp>
      <p:sp>
        <p:nvSpPr>
          <p:cNvPr id="14" name="Title Placeholder 6">
            <a:extLst>
              <a:ext uri="{FF2B5EF4-FFF2-40B4-BE49-F238E27FC236}">
                <a16:creationId xmlns:a16="http://schemas.microsoft.com/office/drawing/2014/main" id="{BFC568F6-9B1E-944F-A435-C36A0F722793}"/>
              </a:ext>
            </a:extLst>
          </p:cNvPr>
          <p:cNvSpPr>
            <a:spLocks noGrp="1" noChangeAspect="1"/>
          </p:cNvSpPr>
          <p:nvPr>
            <p:ph type="title" hasCustomPrompt="1"/>
          </p:nvPr>
        </p:nvSpPr>
        <p:spPr>
          <a:xfrm>
            <a:off x="248155" y="225424"/>
            <a:ext cx="5847845" cy="5867873"/>
          </a:xfrm>
          <a:prstGeom prst="rect">
            <a:avLst/>
          </a:prstGeom>
          <a:solidFill>
            <a:schemeClr val="tx1"/>
          </a:solidFill>
        </p:spPr>
        <p:txBody>
          <a:bodyPr vert="horz" lIns="360000" tIns="540000" rIns="360000" bIns="900000" rtlCol="0" anchor="ctr">
            <a:normAutofit/>
          </a:bodyPr>
          <a:lstStyle>
            <a:lvl1pPr>
              <a:lnSpc>
                <a:spcPct val="100000"/>
              </a:lnSpc>
              <a:defRPr sz="3000" b="1" i="0" cap="none" baseline="0">
                <a:solidFill>
                  <a:schemeClr val="bg1"/>
                </a:solidFill>
                <a:latin typeface="+mj-lt"/>
                <a:cs typeface="Arial" panose="020B0604020202020204" pitchFamily="34" charset="0"/>
              </a:defRPr>
            </a:lvl1pPr>
          </a:lstStyle>
          <a:p>
            <a:r>
              <a:rPr lang="en-GB"/>
              <a:t>Section break or </a:t>
            </a:r>
            <a:br>
              <a:rPr lang="en-GB"/>
            </a:br>
            <a:r>
              <a:rPr lang="en-GB"/>
              <a:t>quote to go here</a:t>
            </a:r>
            <a:endParaRPr lang="en-US"/>
          </a:p>
        </p:txBody>
      </p:sp>
      <p:sp>
        <p:nvSpPr>
          <p:cNvPr id="16" name="Text Placeholder 11">
            <a:extLst>
              <a:ext uri="{FF2B5EF4-FFF2-40B4-BE49-F238E27FC236}">
                <a16:creationId xmlns:a16="http://schemas.microsoft.com/office/drawing/2014/main" id="{543E141A-C7CF-E24A-8046-B99FEAF3C360}"/>
              </a:ext>
            </a:extLst>
          </p:cNvPr>
          <p:cNvSpPr>
            <a:spLocks noGrp="1"/>
          </p:cNvSpPr>
          <p:nvPr>
            <p:ph type="body" sz="quarter" idx="14" hasCustomPrompt="1"/>
          </p:nvPr>
        </p:nvSpPr>
        <p:spPr>
          <a:xfrm>
            <a:off x="551384" y="5573343"/>
            <a:ext cx="5184576" cy="286120"/>
          </a:xfrm>
        </p:spPr>
        <p:txBody>
          <a:bodyPr anchor="b">
            <a:noAutofit/>
          </a:bodyPr>
          <a:lstStyle>
            <a:lvl1pPr marL="0" indent="0">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a:t>Caption/Name</a:t>
            </a:r>
          </a:p>
        </p:txBody>
      </p:sp>
      <p:sp>
        <p:nvSpPr>
          <p:cNvPr id="7" name="Text Placeholder 3">
            <a:extLst>
              <a:ext uri="{FF2B5EF4-FFF2-40B4-BE49-F238E27FC236}">
                <a16:creationId xmlns:a16="http://schemas.microsoft.com/office/drawing/2014/main" id="{53A83C37-5D9C-DC48-AA8D-8A005529D8FB}"/>
              </a:ext>
            </a:extLst>
          </p:cNvPr>
          <p:cNvSpPr>
            <a:spLocks noGrp="1"/>
          </p:cNvSpPr>
          <p:nvPr>
            <p:ph type="body" sz="quarter" idx="17" hasCustomPrompt="1"/>
          </p:nvPr>
        </p:nvSpPr>
        <p:spPr>
          <a:xfrm>
            <a:off x="10056440" y="5805264"/>
            <a:ext cx="1803526"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Green Renaissance / WWF-US</a:t>
            </a:r>
          </a:p>
        </p:txBody>
      </p:sp>
    </p:spTree>
    <p:extLst>
      <p:ext uri="{BB962C8B-B14F-4D97-AF65-F5344CB8AC3E}">
        <p14:creationId xmlns:p14="http://schemas.microsoft.com/office/powerpoint/2010/main" val="1174684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8_Break Slide">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a:xfrm>
            <a:off x="232781" y="225426"/>
            <a:ext cx="5878593" cy="5867871"/>
          </a:xfrm>
          <a:blipFill>
            <a:blip r:embed="rId2" cstate="email">
              <a:extLst>
                <a:ext uri="{28A0092B-C50C-407E-A947-70E740481C1C}">
                  <a14:useLocalDpi xmlns:a14="http://schemas.microsoft.com/office/drawing/2010/main"/>
                </a:ext>
              </a:extLst>
            </a:blip>
            <a:srcRect/>
            <a:stretch>
              <a:fillRect t="131"/>
            </a:stretch>
          </a:blipFill>
        </p:spPr>
        <p:txBody>
          <a:bodyPr anchor="ctr">
            <a:normAutofit/>
          </a:bodyPr>
          <a:lstStyle>
            <a:lvl1pPr marL="0" indent="0" algn="ctr">
              <a:buNone/>
              <a:defRPr sz="2000" b="1" i="0" cap="all" baseline="0">
                <a:solidFill>
                  <a:schemeClr val="bg1"/>
                </a:solidFill>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to add a new image</a:t>
            </a:r>
          </a:p>
        </p:txBody>
      </p:sp>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r>
              <a:rPr lang="en-US"/>
              <a:t>WWF PowerPoint_content_example</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‹nº›</a:t>
            </a:fld>
            <a:endParaRPr lang="en-US"/>
          </a:p>
        </p:txBody>
      </p:sp>
      <p:sp>
        <p:nvSpPr>
          <p:cNvPr id="9" name="Title Placeholder 6">
            <a:extLst>
              <a:ext uri="{FF2B5EF4-FFF2-40B4-BE49-F238E27FC236}">
                <a16:creationId xmlns:a16="http://schemas.microsoft.com/office/drawing/2014/main" id="{5BCCDB90-B312-554D-87F4-ACD0A1C0B112}"/>
              </a:ext>
            </a:extLst>
          </p:cNvPr>
          <p:cNvSpPr>
            <a:spLocks noGrp="1" noChangeAspect="1"/>
          </p:cNvSpPr>
          <p:nvPr>
            <p:ph type="title" hasCustomPrompt="1"/>
          </p:nvPr>
        </p:nvSpPr>
        <p:spPr>
          <a:xfrm>
            <a:off x="6111374" y="225424"/>
            <a:ext cx="5847845" cy="5867873"/>
          </a:xfrm>
          <a:prstGeom prst="rect">
            <a:avLst/>
          </a:prstGeom>
          <a:solidFill>
            <a:schemeClr val="tx1"/>
          </a:solidFill>
        </p:spPr>
        <p:txBody>
          <a:bodyPr vert="horz" lIns="360000" tIns="540000" rIns="360000" bIns="900000" rtlCol="0" anchor="ctr">
            <a:normAutofit/>
          </a:bodyPr>
          <a:lstStyle>
            <a:lvl1pPr>
              <a:lnSpc>
                <a:spcPct val="100000"/>
              </a:lnSpc>
              <a:defRPr sz="3000" b="1" i="0" cap="none" baseline="0">
                <a:solidFill>
                  <a:schemeClr val="bg1"/>
                </a:solidFill>
                <a:latin typeface="+mj-lt"/>
                <a:cs typeface="Arial" panose="020B0604020202020204" pitchFamily="34" charset="0"/>
              </a:defRPr>
            </a:lvl1pPr>
          </a:lstStyle>
          <a:p>
            <a:r>
              <a:rPr lang="en-GB"/>
              <a:t>Section break or </a:t>
            </a:r>
            <a:br>
              <a:rPr lang="en-GB"/>
            </a:br>
            <a:r>
              <a:rPr lang="en-GB"/>
              <a:t>quote to go here</a:t>
            </a:r>
            <a:endParaRPr lang="en-US"/>
          </a:p>
        </p:txBody>
      </p:sp>
      <p:sp>
        <p:nvSpPr>
          <p:cNvPr id="14" name="Text Placeholder 11">
            <a:extLst>
              <a:ext uri="{FF2B5EF4-FFF2-40B4-BE49-F238E27FC236}">
                <a16:creationId xmlns:a16="http://schemas.microsoft.com/office/drawing/2014/main" id="{B8F8606B-0F61-BF4C-B32D-FCCFCB0167C9}"/>
              </a:ext>
            </a:extLst>
          </p:cNvPr>
          <p:cNvSpPr>
            <a:spLocks noGrp="1"/>
          </p:cNvSpPr>
          <p:nvPr>
            <p:ph type="body" sz="quarter" idx="14" hasCustomPrompt="1"/>
          </p:nvPr>
        </p:nvSpPr>
        <p:spPr>
          <a:xfrm>
            <a:off x="6383537" y="5573343"/>
            <a:ext cx="5184576" cy="286120"/>
          </a:xfrm>
        </p:spPr>
        <p:txBody>
          <a:bodyPr anchor="b">
            <a:noAutofit/>
          </a:bodyPr>
          <a:lstStyle>
            <a:lvl1pPr marL="0" indent="0">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a:t>Caption/Name</a:t>
            </a:r>
          </a:p>
        </p:txBody>
      </p:sp>
      <p:sp>
        <p:nvSpPr>
          <p:cNvPr id="7" name="Text Placeholder 3">
            <a:extLst>
              <a:ext uri="{FF2B5EF4-FFF2-40B4-BE49-F238E27FC236}">
                <a16:creationId xmlns:a16="http://schemas.microsoft.com/office/drawing/2014/main" id="{85F1B4FE-FC7A-8F41-974C-5C7FA34CAF30}"/>
              </a:ext>
            </a:extLst>
          </p:cNvPr>
          <p:cNvSpPr>
            <a:spLocks noGrp="1"/>
          </p:cNvSpPr>
          <p:nvPr>
            <p:ph type="body" sz="quarter" idx="17" hasCustomPrompt="1"/>
          </p:nvPr>
        </p:nvSpPr>
        <p:spPr>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WWF-Canon / Roger LE GUEN</a:t>
            </a:r>
          </a:p>
        </p:txBody>
      </p:sp>
    </p:spTree>
    <p:extLst>
      <p:ext uri="{BB962C8B-B14F-4D97-AF65-F5344CB8AC3E}">
        <p14:creationId xmlns:p14="http://schemas.microsoft.com/office/powerpoint/2010/main" val="127657157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9_Break Slide">
    <p:spTree>
      <p:nvGrpSpPr>
        <p:cNvPr id="1" name=""/>
        <p:cNvGrpSpPr/>
        <p:nvPr/>
      </p:nvGrpSpPr>
      <p:grpSpPr>
        <a:xfrm>
          <a:off x="0" y="0"/>
          <a:ext cx="0" cy="0"/>
          <a:chOff x="0" y="0"/>
          <a:chExt cx="0" cy="0"/>
        </a:xfrm>
      </p:grpSpPr>
      <p:sp>
        <p:nvSpPr>
          <p:cNvPr id="10" name="Text Placeholder 5">
            <a:extLst>
              <a:ext uri="{FF2B5EF4-FFF2-40B4-BE49-F238E27FC236}">
                <a16:creationId xmlns:a16="http://schemas.microsoft.com/office/drawing/2014/main" id="{070ED039-F39B-D54D-9AF6-84C6E6F9CD2E}"/>
              </a:ext>
            </a:extLst>
          </p:cNvPr>
          <p:cNvSpPr>
            <a:spLocks noGrp="1"/>
          </p:cNvSpPr>
          <p:nvPr>
            <p:ph type="body" sz="quarter" idx="19" hasCustomPrompt="1"/>
          </p:nvPr>
        </p:nvSpPr>
        <p:spPr>
          <a:xfrm>
            <a:off x="226809" y="223841"/>
            <a:ext cx="11732208" cy="5867870"/>
          </a:xfrm>
          <a:solidFill>
            <a:schemeClr val="tx1"/>
          </a:solidFill>
        </p:spPr>
        <p:txBody>
          <a:bodyPr wrap="square" lIns="360000" tIns="540000" rIns="360000" bIns="900000" anchor="ctr">
            <a:normAutofit/>
          </a:bodyPr>
          <a:lstStyle>
            <a:lvl1pPr marL="0" marR="0" indent="0" algn="ctr" defTabSz="914377" rtl="0" eaLnBrk="1" fontAlgn="auto" latinLnBrk="0" hangingPunct="1">
              <a:lnSpc>
                <a:spcPct val="100000"/>
              </a:lnSpc>
              <a:spcBef>
                <a:spcPts val="1000"/>
              </a:spcBef>
              <a:spcAft>
                <a:spcPts val="0"/>
              </a:spcAft>
              <a:buClrTx/>
              <a:buSzTx/>
              <a:buFontTx/>
              <a:buNone/>
              <a:tabLst/>
              <a:defRPr sz="3000" cap="none" baseline="0">
                <a:solidFill>
                  <a:schemeClr val="bg1"/>
                </a:solidFill>
                <a:latin typeface="+mj-lt"/>
                <a:cs typeface="Arial" panose="020B0604020202020204" pitchFamily="34" charset="0"/>
              </a:defRPr>
            </a:lvl1pPr>
            <a:lvl2pPr marL="457189" indent="0" algn="ctr">
              <a:buFontTx/>
              <a:buNone/>
              <a:defRPr sz="3200">
                <a:solidFill>
                  <a:schemeClr val="bg1"/>
                </a:solidFill>
                <a:latin typeface="Arial" panose="020B0604020202020204" pitchFamily="34" charset="0"/>
                <a:cs typeface="Arial" panose="020B0604020202020204" pitchFamily="34" charset="0"/>
              </a:defRPr>
            </a:lvl2pPr>
            <a:lvl3pPr marL="914377" indent="0" algn="ctr">
              <a:buFontTx/>
              <a:buNone/>
              <a:defRPr sz="3200">
                <a:solidFill>
                  <a:schemeClr val="bg1"/>
                </a:solidFill>
                <a:latin typeface="Arial" panose="020B0604020202020204" pitchFamily="34" charset="0"/>
                <a:cs typeface="Arial" panose="020B0604020202020204" pitchFamily="34" charset="0"/>
              </a:defRPr>
            </a:lvl3pPr>
            <a:lvl4pPr marL="1371566" indent="0" algn="ctr">
              <a:buFontTx/>
              <a:buNone/>
              <a:defRPr sz="3200">
                <a:solidFill>
                  <a:schemeClr val="bg1"/>
                </a:solidFill>
                <a:latin typeface="Arial" panose="020B0604020202020204" pitchFamily="34" charset="0"/>
                <a:cs typeface="Arial" panose="020B0604020202020204" pitchFamily="34" charset="0"/>
              </a:defRPr>
            </a:lvl4pPr>
            <a:lvl5pPr marL="1828754" indent="0" algn="ctr">
              <a:buFontTx/>
              <a:buNone/>
              <a:defRPr sz="3200">
                <a:solidFill>
                  <a:schemeClr val="bg1"/>
                </a:solidFill>
                <a:latin typeface="Arial" panose="020B0604020202020204" pitchFamily="34" charset="0"/>
                <a:cs typeface="Arial" panose="020B0604020202020204" pitchFamily="34" charset="0"/>
              </a:defRPr>
            </a:lvl5pPr>
          </a:lstStyle>
          <a:p>
            <a:pPr marL="0" marR="0" lvl="0" indent="0" algn="ctr" defTabSz="914377" rtl="0" eaLnBrk="1" fontAlgn="auto" latinLnBrk="0" hangingPunct="1">
              <a:lnSpc>
                <a:spcPct val="100000"/>
              </a:lnSpc>
              <a:spcBef>
                <a:spcPts val="1000"/>
              </a:spcBef>
              <a:spcAft>
                <a:spcPts val="0"/>
              </a:spcAft>
              <a:buClrTx/>
              <a:buSzTx/>
              <a:buFontTx/>
              <a:buNone/>
              <a:tabLst/>
              <a:defRPr/>
            </a:pPr>
            <a:r>
              <a:rPr lang="en-GB"/>
              <a:t>Section break or quote to go here</a:t>
            </a:r>
          </a:p>
        </p:txBody>
      </p:sp>
      <p:sp>
        <p:nvSpPr>
          <p:cNvPr id="5" name="Footer Placeholder 4">
            <a:extLst>
              <a:ext uri="{FF2B5EF4-FFF2-40B4-BE49-F238E27FC236}">
                <a16:creationId xmlns:a16="http://schemas.microsoft.com/office/drawing/2014/main" id="{4E6292FD-3F2D-9442-8676-5CFC6F90CB5C}"/>
              </a:ext>
            </a:extLst>
          </p:cNvPr>
          <p:cNvSpPr>
            <a:spLocks noGrp="1"/>
          </p:cNvSpPr>
          <p:nvPr>
            <p:ph type="ftr" sz="quarter" idx="11"/>
          </p:nvPr>
        </p:nvSpPr>
        <p:spPr>
          <a:xfrm>
            <a:off x="232780" y="6267451"/>
            <a:ext cx="11732208" cy="365125"/>
          </a:xfrm>
          <a:prstGeom prst="rect">
            <a:avLst/>
          </a:prstGeom>
        </p:spPr>
        <p:txBody>
          <a:bodyPr/>
          <a:lstStyle/>
          <a:p>
            <a:r>
              <a:rPr lang="en-US"/>
              <a:t>WWF PowerPoint_content_example</a:t>
            </a:r>
          </a:p>
        </p:txBody>
      </p:sp>
      <p:sp>
        <p:nvSpPr>
          <p:cNvPr id="6" name="Slide Number Placeholder 5">
            <a:extLst>
              <a:ext uri="{FF2B5EF4-FFF2-40B4-BE49-F238E27FC236}">
                <a16:creationId xmlns:a16="http://schemas.microsoft.com/office/drawing/2014/main" id="{9477B879-BBA4-D543-ADDB-94061A56EFB7}"/>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‹nº›</a:t>
            </a:fld>
            <a:endParaRPr lang="en-US"/>
          </a:p>
        </p:txBody>
      </p:sp>
      <p:sp>
        <p:nvSpPr>
          <p:cNvPr id="9" name="Text Placeholder 11">
            <a:extLst>
              <a:ext uri="{FF2B5EF4-FFF2-40B4-BE49-F238E27FC236}">
                <a16:creationId xmlns:a16="http://schemas.microsoft.com/office/drawing/2014/main" id="{3AAF0580-970C-434D-868B-D41A8D5D0AD4}"/>
              </a:ext>
            </a:extLst>
          </p:cNvPr>
          <p:cNvSpPr>
            <a:spLocks noGrp="1"/>
          </p:cNvSpPr>
          <p:nvPr>
            <p:ph type="body" sz="quarter" idx="14" hasCustomPrompt="1"/>
          </p:nvPr>
        </p:nvSpPr>
        <p:spPr>
          <a:xfrm>
            <a:off x="461765" y="5573343"/>
            <a:ext cx="11322249" cy="286120"/>
          </a:xfrm>
        </p:spPr>
        <p:txBody>
          <a:bodyPr anchor="b">
            <a:noAutofit/>
          </a:bodyPr>
          <a:lstStyle>
            <a:lvl1pPr marL="0" indent="0" algn="ctr">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a:t>Caption/Name</a:t>
            </a:r>
          </a:p>
        </p:txBody>
      </p:sp>
    </p:spTree>
    <p:extLst>
      <p:ext uri="{BB962C8B-B14F-4D97-AF65-F5344CB8AC3E}">
        <p14:creationId xmlns:p14="http://schemas.microsoft.com/office/powerpoint/2010/main" val="59615209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0_Image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83672B3-C2FB-DD4A-82AE-C8B1FFE41B9E}"/>
              </a:ext>
            </a:extLst>
          </p:cNvPr>
          <p:cNvSpPr>
            <a:spLocks noGrp="1"/>
          </p:cNvSpPr>
          <p:nvPr>
            <p:ph type="pic" sz="quarter" idx="12" hasCustomPrompt="1"/>
          </p:nvPr>
        </p:nvSpPr>
        <p:spPr>
          <a:xfrm>
            <a:off x="232777" y="225426"/>
            <a:ext cx="11732211" cy="5867871"/>
          </a:xfrm>
          <a:blipFill>
            <a:blip r:embed="rId2" cstate="email">
              <a:extLst>
                <a:ext uri="{28A0092B-C50C-407E-A947-70E740481C1C}">
                  <a14:useLocalDpi xmlns:a14="http://schemas.microsoft.com/office/drawing/2010/main"/>
                </a:ext>
              </a:extLst>
            </a:blip>
            <a:srcRect/>
            <a:stretch>
              <a:fillRect l="49"/>
            </a:stretch>
          </a:blipFill>
        </p:spPr>
        <p:txBody>
          <a:bodyPr anchor="ctr"/>
          <a:lstStyle>
            <a:lvl1pPr marL="0" indent="0" algn="ctr">
              <a:buNone/>
              <a:defRPr b="1" i="0">
                <a:solidFill>
                  <a:schemeClr val="bg1"/>
                </a:solidFill>
                <a:latin typeface="+mj-lt"/>
                <a:cs typeface="Arial" panose="020B0604020202020204" pitchFamily="34" charset="0"/>
              </a:defRPr>
            </a:lvl1pPr>
          </a:lstStyle>
          <a:p>
            <a:r>
              <a:rPr lang="en-US"/>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a:xfrm>
            <a:off x="2" y="1383812"/>
            <a:ext cx="4691061" cy="550508"/>
          </a:xfrm>
          <a:solidFill>
            <a:schemeClr val="tx1"/>
          </a:solidFill>
        </p:spPr>
        <p:txBody>
          <a:bodyPr wrap="square" lIns="432000" tIns="180000" rIns="251999" bIns="36000" numCol="1" anchor="b" anchorCtr="0">
            <a:spAutoFit/>
          </a:bodyPr>
          <a:lstStyle>
            <a:lvl1pPr>
              <a:defRPr sz="2400" b="1" i="0">
                <a:solidFill>
                  <a:schemeClr val="bg1"/>
                </a:solidFill>
                <a:latin typeface="+mj-lt"/>
                <a:cs typeface="Arial" panose="020B0604020202020204" pitchFamily="34" charset="0"/>
              </a:defRPr>
            </a:lvl1pPr>
          </a:lstStyle>
          <a:p>
            <a:r>
              <a:rPr lang="en-US"/>
              <a:t>Title to go here</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a:xfrm>
            <a:off x="2" y="1932295"/>
            <a:ext cx="4691061" cy="3605428"/>
          </a:xfrm>
          <a:solidFill>
            <a:schemeClr val="tx1"/>
          </a:solidFill>
        </p:spPr>
        <p:txBody>
          <a:bodyPr wrap="square" lIns="432000" tIns="108000" rIns="251999" bIns="251999" numCol="1" anchor="t" anchorCtr="0">
            <a:spAutoFit/>
          </a:bodyPr>
          <a:lstStyle>
            <a:lvl1pPr marL="0" indent="0" algn="l">
              <a:lnSpc>
                <a:spcPct val="100000"/>
              </a:lnSpc>
              <a:buNone/>
              <a:defRPr sz="1600" b="0" i="0" cap="none">
                <a:solidFill>
                  <a:schemeClr val="bg1"/>
                </a:solidFill>
                <a:latin typeface="+mn-lt"/>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Body copy to go here</a:t>
            </a:r>
          </a:p>
          <a:p>
            <a:endParaRPr lang="en-GB"/>
          </a:p>
          <a:p>
            <a:endParaRPr lang="en-GB"/>
          </a:p>
          <a:p>
            <a:endParaRPr lang="en-GB"/>
          </a:p>
          <a:p>
            <a:endParaRPr lang="en-GB"/>
          </a:p>
          <a:p>
            <a:endParaRPr lang="en-GB"/>
          </a:p>
          <a:p>
            <a:endParaRPr lang="en-GB"/>
          </a:p>
          <a:p>
            <a:endParaRPr lang="en-GB"/>
          </a:p>
          <a:p>
            <a:endParaRPr lang="en-GB"/>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p:txBody>
          <a:bodyPr/>
          <a:lstStyle/>
          <a:p>
            <a:r>
              <a:rPr lang="en-US"/>
              <a:t>WWF PowerPoint_content_example</a:t>
            </a:r>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p:txBody>
          <a:bodyPr/>
          <a:lstStyle/>
          <a:p>
            <a:fld id="{01D4B372-C4E9-DB48-93BA-62F9C68D8B35}" type="slidenum">
              <a:rPr lang="en-US" smtClean="0"/>
              <a:pPr/>
              <a:t>‹nº›</a:t>
            </a:fld>
            <a:endParaRPr lang="en-US"/>
          </a:p>
        </p:txBody>
      </p:sp>
      <p:sp>
        <p:nvSpPr>
          <p:cNvPr id="10" name="Text Placeholder 3">
            <a:extLst>
              <a:ext uri="{FF2B5EF4-FFF2-40B4-BE49-F238E27FC236}">
                <a16:creationId xmlns:a16="http://schemas.microsoft.com/office/drawing/2014/main" id="{F637EFC0-4341-6D49-B324-93D8D3832037}"/>
              </a:ext>
            </a:extLst>
          </p:cNvPr>
          <p:cNvSpPr>
            <a:spLocks noGrp="1"/>
          </p:cNvSpPr>
          <p:nvPr>
            <p:ph type="body" sz="quarter" idx="17" hasCustomPrompt="1"/>
          </p:nvPr>
        </p:nvSpPr>
        <p:spPr>
          <a:xfrm>
            <a:off x="7896200" y="5805264"/>
            <a:ext cx="3963766"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Jonathan Caramanus / Green Renaissance / WWF-UK</a:t>
            </a:r>
          </a:p>
        </p:txBody>
      </p:sp>
    </p:spTree>
    <p:extLst>
      <p:ext uri="{BB962C8B-B14F-4D97-AF65-F5344CB8AC3E}">
        <p14:creationId xmlns:p14="http://schemas.microsoft.com/office/powerpoint/2010/main" val="2778267519"/>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 Headin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C4D927-0BBE-6446-B2AD-7B22A9588D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2439" y="225426"/>
            <a:ext cx="867536" cy="972132"/>
          </a:xfrm>
          <a:prstGeom prst="rect">
            <a:avLst/>
          </a:prstGeom>
        </p:spPr>
      </p:pic>
      <p:sp>
        <p:nvSpPr>
          <p:cNvPr id="34" name="Picture Placeholder 33">
            <a:extLst>
              <a:ext uri="{FF2B5EF4-FFF2-40B4-BE49-F238E27FC236}">
                <a16:creationId xmlns:a16="http://schemas.microsoft.com/office/drawing/2014/main" id="{2892CEA9-F18A-3143-88A9-AD8AFD30E8E2}"/>
              </a:ext>
            </a:extLst>
          </p:cNvPr>
          <p:cNvSpPr>
            <a:spLocks noGrp="1"/>
          </p:cNvSpPr>
          <p:nvPr>
            <p:ph type="pic" sz="quarter" idx="10" hasCustomPrompt="1"/>
          </p:nvPr>
        </p:nvSpPr>
        <p:spPr>
          <a:xfrm>
            <a:off x="227014" y="225426"/>
            <a:ext cx="11737975" cy="6407151"/>
          </a:xfrm>
          <a:custGeom>
            <a:avLst/>
            <a:gdLst>
              <a:gd name="connsiteX0" fmla="*/ 0 w 11737975"/>
              <a:gd name="connsiteY0" fmla="*/ 0 h 6407150"/>
              <a:gd name="connsiteX1" fmla="*/ 225425 w 11737975"/>
              <a:gd name="connsiteY1" fmla="*/ 0 h 6407150"/>
              <a:gd name="connsiteX2" fmla="*/ 225425 w 11737975"/>
              <a:gd name="connsiteY2" fmla="*/ 972132 h 6407150"/>
              <a:gd name="connsiteX3" fmla="*/ 1092961 w 11737975"/>
              <a:gd name="connsiteY3" fmla="*/ 972132 h 6407150"/>
              <a:gd name="connsiteX4" fmla="*/ 1092961 w 11737975"/>
              <a:gd name="connsiteY4" fmla="*/ 0 h 6407150"/>
              <a:gd name="connsiteX5" fmla="*/ 11737975 w 11737975"/>
              <a:gd name="connsiteY5" fmla="*/ 0 h 6407150"/>
              <a:gd name="connsiteX6" fmla="*/ 11737975 w 11737975"/>
              <a:gd name="connsiteY6" fmla="*/ 6407150 h 6407150"/>
              <a:gd name="connsiteX7" fmla="*/ 0 w 11737975"/>
              <a:gd name="connsiteY7" fmla="*/ 6407150 h 64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7975" h="6407150">
                <a:moveTo>
                  <a:pt x="0" y="0"/>
                </a:moveTo>
                <a:lnTo>
                  <a:pt x="225425" y="0"/>
                </a:lnTo>
                <a:lnTo>
                  <a:pt x="225425" y="972132"/>
                </a:lnTo>
                <a:lnTo>
                  <a:pt x="1092961" y="972132"/>
                </a:lnTo>
                <a:lnTo>
                  <a:pt x="1092961" y="0"/>
                </a:lnTo>
                <a:lnTo>
                  <a:pt x="11737975" y="0"/>
                </a:lnTo>
                <a:lnTo>
                  <a:pt x="11737975" y="6407150"/>
                </a:lnTo>
                <a:lnTo>
                  <a:pt x="0" y="6407150"/>
                </a:lnTo>
                <a:close/>
              </a:path>
            </a:pathLst>
          </a:custGeom>
          <a:blipFill>
            <a:blip r:embed="rId3"/>
            <a:stretch>
              <a:fillRect/>
            </a:stretch>
          </a:blipFill>
        </p:spPr>
        <p:txBody>
          <a:bodyPr wrap="square" anchor="ctr">
            <a:noAutofit/>
          </a:bodyPr>
          <a:lstStyle>
            <a:lvl1pPr marL="0" indent="0" algn="ctr">
              <a:buFontTx/>
              <a:buNone/>
              <a:defRPr b="1" i="0">
                <a:solidFill>
                  <a:schemeClr val="bg1"/>
                </a:solidFill>
                <a:latin typeface="+mj-lt"/>
                <a:cs typeface="Arial" panose="020B0604020202020204" pitchFamily="34" charset="0"/>
              </a:defRPr>
            </a:lvl1pPr>
          </a:lstStyle>
          <a:p>
            <a:r>
              <a:rPr lang="en-US"/>
              <a:t>CLICK HERE TO ADD A NEW IMAGE</a:t>
            </a:r>
          </a:p>
        </p:txBody>
      </p:sp>
      <p:sp>
        <p:nvSpPr>
          <p:cNvPr id="7" name="Title 1">
            <a:extLst>
              <a:ext uri="{FF2B5EF4-FFF2-40B4-BE49-F238E27FC236}">
                <a16:creationId xmlns:a16="http://schemas.microsoft.com/office/drawing/2014/main" id="{0249AB8F-BFB3-1E47-86F3-B5B3FD9A6209}"/>
              </a:ext>
            </a:extLst>
          </p:cNvPr>
          <p:cNvSpPr>
            <a:spLocks noGrp="1"/>
          </p:cNvSpPr>
          <p:nvPr>
            <p:ph type="title" hasCustomPrompt="1"/>
          </p:nvPr>
        </p:nvSpPr>
        <p:spPr>
          <a:xfrm>
            <a:off x="0" y="4293096"/>
            <a:ext cx="6096000" cy="1728000"/>
          </a:xfrm>
          <a:solidFill>
            <a:schemeClr val="tx1"/>
          </a:solidFill>
        </p:spPr>
        <p:txBody>
          <a:bodyPr wrap="square" lIns="432000" tIns="251999" rIns="251999" bIns="251999" anchor="ctr" anchorCtr="0">
            <a:noAutofit/>
          </a:bodyPr>
          <a:lstStyle>
            <a:lvl1pPr>
              <a:defRPr sz="3600" b="1" i="0" cap="none" baseline="0">
                <a:solidFill>
                  <a:schemeClr val="bg1"/>
                </a:solidFill>
                <a:latin typeface="+mj-lt"/>
                <a:cs typeface="Arial" panose="020B0604020202020204" pitchFamily="34" charset="0"/>
              </a:defRPr>
            </a:lvl1pPr>
          </a:lstStyle>
          <a:p>
            <a:r>
              <a:rPr lang="en-GB"/>
              <a:t>Presentation heading </a:t>
            </a:r>
            <a:br>
              <a:rPr lang="en-GB"/>
            </a:br>
            <a:r>
              <a:rPr lang="en-GB"/>
              <a:t>to go here</a:t>
            </a:r>
            <a:endParaRPr lang="en-US"/>
          </a:p>
        </p:txBody>
      </p:sp>
      <p:sp>
        <p:nvSpPr>
          <p:cNvPr id="6" name="Text Placeholder 3">
            <a:extLst>
              <a:ext uri="{FF2B5EF4-FFF2-40B4-BE49-F238E27FC236}">
                <a16:creationId xmlns:a16="http://schemas.microsoft.com/office/drawing/2014/main" id="{686E1BE7-4A8D-F049-9E1E-A10DB81A7B12}"/>
              </a:ext>
            </a:extLst>
          </p:cNvPr>
          <p:cNvSpPr>
            <a:spLocks noGrp="1"/>
          </p:cNvSpPr>
          <p:nvPr>
            <p:ph type="body" sz="quarter" idx="12" hasCustomPrompt="1"/>
          </p:nvPr>
        </p:nvSpPr>
        <p:spPr>
          <a:xfrm>
            <a:off x="8790966" y="6165304"/>
            <a:ext cx="2979267" cy="288032"/>
          </a:xfrm>
        </p:spPr>
        <p:txBody>
          <a:bodyPr>
            <a:noAutofit/>
          </a:bodyPr>
          <a:lstStyle>
            <a:lvl1pPr marL="0" indent="0" algn="r">
              <a:buNone/>
              <a:defRPr sz="1600" b="0" i="0" cap="none">
                <a:solidFill>
                  <a:schemeClr val="bg1"/>
                </a:solidFill>
                <a:latin typeface="+mn-lt"/>
                <a:ea typeface="Open Sans" panose="020B0606030504020204" pitchFamily="34" charset="0"/>
                <a:cs typeface="Open Sans" panose="020B0606030504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pPr lvl="0"/>
            <a:r>
              <a:rPr lang="en-GB"/>
              <a:t>Month XXXX</a:t>
            </a:r>
            <a:endParaRPr lang="en-US"/>
          </a:p>
        </p:txBody>
      </p:sp>
      <p:sp>
        <p:nvSpPr>
          <p:cNvPr id="8" name="Text Placeholder 3">
            <a:extLst>
              <a:ext uri="{FF2B5EF4-FFF2-40B4-BE49-F238E27FC236}">
                <a16:creationId xmlns:a16="http://schemas.microsoft.com/office/drawing/2014/main" id="{99765D7B-D445-CF45-AACD-55A91F0038E9}"/>
              </a:ext>
            </a:extLst>
          </p:cNvPr>
          <p:cNvSpPr>
            <a:spLocks noGrp="1"/>
          </p:cNvSpPr>
          <p:nvPr>
            <p:ph type="body" sz="quarter" idx="13" hasCustomPrompt="1"/>
          </p:nvPr>
        </p:nvSpPr>
        <p:spPr>
          <a:xfrm>
            <a:off x="418212" y="6309320"/>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WWF-Canon / Michel GUNTHER</a:t>
            </a:r>
          </a:p>
        </p:txBody>
      </p:sp>
    </p:spTree>
    <p:extLst>
      <p:ext uri="{BB962C8B-B14F-4D97-AF65-F5344CB8AC3E}">
        <p14:creationId xmlns:p14="http://schemas.microsoft.com/office/powerpoint/2010/main" val="2919863115"/>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1_Image Slide">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63375380-ADDE-7248-972F-6B316D32D799}"/>
              </a:ext>
            </a:extLst>
          </p:cNvPr>
          <p:cNvSpPr>
            <a:spLocks noGrp="1"/>
          </p:cNvSpPr>
          <p:nvPr>
            <p:ph type="pic" sz="quarter" idx="12" hasCustomPrompt="1"/>
          </p:nvPr>
        </p:nvSpPr>
        <p:spPr>
          <a:xfrm>
            <a:off x="227014" y="225426"/>
            <a:ext cx="11737975" cy="5867871"/>
          </a:xfrm>
          <a:blipFill>
            <a:blip r:embed="rId2"/>
            <a:stretch>
              <a:fillRect/>
            </a:stretch>
          </a:blipFill>
        </p:spPr>
        <p:txBody>
          <a:bodyPr anchor="ctr"/>
          <a:lstStyle>
            <a:lvl1pPr marL="0" indent="0" algn="ctr">
              <a:buNone/>
              <a:defRPr b="1" i="0">
                <a:solidFill>
                  <a:schemeClr val="bg1"/>
                </a:solidFill>
                <a:latin typeface="+mj-lt"/>
                <a:cs typeface="Arial" panose="020B0604020202020204" pitchFamily="34" charset="0"/>
              </a:defRPr>
            </a:lvl1pPr>
          </a:lstStyle>
          <a:p>
            <a:r>
              <a:rPr lang="en-US"/>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a:xfrm>
            <a:off x="7535863" y="1383812"/>
            <a:ext cx="4752825" cy="550508"/>
          </a:xfrm>
          <a:solidFill>
            <a:schemeClr val="tx1"/>
          </a:solidFill>
        </p:spPr>
        <p:txBody>
          <a:bodyPr wrap="square" lIns="251999" tIns="180000" rIns="432000" bIns="36000" numCol="1" anchor="b" anchorCtr="0">
            <a:spAutoFit/>
          </a:bodyPr>
          <a:lstStyle>
            <a:lvl1pPr>
              <a:defRPr sz="2400" b="1" i="0">
                <a:solidFill>
                  <a:schemeClr val="bg1"/>
                </a:solidFill>
                <a:latin typeface="+mj-lt"/>
                <a:cs typeface="Arial" panose="020B0604020202020204" pitchFamily="34" charset="0"/>
              </a:defRPr>
            </a:lvl1pPr>
          </a:lstStyle>
          <a:p>
            <a:r>
              <a:rPr lang="en-US"/>
              <a:t>Title to go here</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a:xfrm>
            <a:off x="7535863" y="1934318"/>
            <a:ext cx="4752825" cy="3605428"/>
          </a:xfrm>
          <a:solidFill>
            <a:schemeClr val="tx1"/>
          </a:solidFill>
        </p:spPr>
        <p:txBody>
          <a:bodyPr wrap="square" lIns="251999" tIns="108000" rIns="432000" bIns="251999" numCol="1" anchor="t" anchorCtr="0">
            <a:spAutoFit/>
          </a:bodyPr>
          <a:lstStyle>
            <a:lvl1pPr marL="0" indent="0" algn="l">
              <a:lnSpc>
                <a:spcPct val="100000"/>
              </a:lnSpc>
              <a:buNone/>
              <a:defRPr sz="1600" b="0" i="0" cap="none">
                <a:solidFill>
                  <a:schemeClr val="bg1"/>
                </a:solidFill>
                <a:latin typeface="+mn-lt"/>
                <a:ea typeface="Open Sans" panose="020B0606030504020204" pitchFamily="34" charset="0"/>
                <a:cs typeface="Open Sans" panose="020B0606030504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Body copy to go here</a:t>
            </a:r>
          </a:p>
          <a:p>
            <a:endParaRPr lang="en-GB"/>
          </a:p>
          <a:p>
            <a:endParaRPr lang="en-GB"/>
          </a:p>
          <a:p>
            <a:endParaRPr lang="en-GB"/>
          </a:p>
          <a:p>
            <a:endParaRPr lang="en-GB"/>
          </a:p>
          <a:p>
            <a:endParaRPr lang="en-GB"/>
          </a:p>
          <a:p>
            <a:endParaRPr lang="en-GB"/>
          </a:p>
          <a:p>
            <a:endParaRPr lang="en-GB"/>
          </a:p>
          <a:p>
            <a:endParaRPr lang="en-GB"/>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p:txBody>
          <a:bodyPr/>
          <a:lstStyle/>
          <a:p>
            <a:r>
              <a:rPr lang="en-US"/>
              <a:t>WWF PowerPoint_content_example</a:t>
            </a:r>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p:txBody>
          <a:bodyPr/>
          <a:lstStyle/>
          <a:p>
            <a:fld id="{01D4B372-C4E9-DB48-93BA-62F9C68D8B35}" type="slidenum">
              <a:rPr lang="en-US" smtClean="0"/>
              <a:pPr/>
              <a:t>‹nº›</a:t>
            </a:fld>
            <a:endParaRPr lang="en-US"/>
          </a:p>
        </p:txBody>
      </p:sp>
      <p:sp>
        <p:nvSpPr>
          <p:cNvPr id="9" name="Text Placeholder 3">
            <a:extLst>
              <a:ext uri="{FF2B5EF4-FFF2-40B4-BE49-F238E27FC236}">
                <a16:creationId xmlns:a16="http://schemas.microsoft.com/office/drawing/2014/main" id="{B1A39360-71E6-744B-BDFF-998D069FD1CE}"/>
              </a:ext>
            </a:extLst>
          </p:cNvPr>
          <p:cNvSpPr>
            <a:spLocks noGrp="1"/>
          </p:cNvSpPr>
          <p:nvPr>
            <p:ph type="body" sz="quarter" idx="17" hasCustomPrompt="1"/>
          </p:nvPr>
        </p:nvSpPr>
        <p:spPr>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WWF-Indonesia/Samsul Komar</a:t>
            </a:r>
          </a:p>
        </p:txBody>
      </p:sp>
    </p:spTree>
    <p:extLst>
      <p:ext uri="{BB962C8B-B14F-4D97-AF65-F5344CB8AC3E}">
        <p14:creationId xmlns:p14="http://schemas.microsoft.com/office/powerpoint/2010/main" val="1770907770"/>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2_Flexible Content with Quote">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5BDC353C-5701-1C4C-A782-A13B39D892A7}"/>
              </a:ext>
            </a:extLst>
          </p:cNvPr>
          <p:cNvSpPr>
            <a:spLocks noGrp="1"/>
          </p:cNvSpPr>
          <p:nvPr>
            <p:ph type="body" sz="quarter" idx="19" hasCustomPrompt="1"/>
          </p:nvPr>
        </p:nvSpPr>
        <p:spPr>
          <a:xfrm>
            <a:off x="226810" y="225426"/>
            <a:ext cx="11732207" cy="3330487"/>
          </a:xfrm>
          <a:solidFill>
            <a:schemeClr val="tx1"/>
          </a:solidFill>
        </p:spPr>
        <p:txBody>
          <a:bodyPr wrap="square" lIns="360000" tIns="540000" rIns="360000" bIns="900000" anchor="ctr">
            <a:normAutofit/>
          </a:bodyPr>
          <a:lstStyle>
            <a:lvl1pPr marL="0" marR="0" indent="0" algn="ctr" defTabSz="914377" rtl="0" eaLnBrk="1" fontAlgn="auto" latinLnBrk="0" hangingPunct="1">
              <a:lnSpc>
                <a:spcPct val="100000"/>
              </a:lnSpc>
              <a:spcBef>
                <a:spcPts val="1000"/>
              </a:spcBef>
              <a:spcAft>
                <a:spcPts val="0"/>
              </a:spcAft>
              <a:buClrTx/>
              <a:buSzTx/>
              <a:buFontTx/>
              <a:buNone/>
              <a:tabLst/>
              <a:defRPr sz="3000">
                <a:solidFill>
                  <a:schemeClr val="bg1"/>
                </a:solidFill>
                <a:latin typeface="+mj-lt"/>
                <a:cs typeface="Arial" panose="020B0604020202020204" pitchFamily="34" charset="0"/>
              </a:defRPr>
            </a:lvl1pPr>
            <a:lvl2pPr marL="457189" indent="0" algn="ctr">
              <a:buFontTx/>
              <a:buNone/>
              <a:defRPr sz="3200">
                <a:solidFill>
                  <a:schemeClr val="bg1"/>
                </a:solidFill>
                <a:latin typeface="Arial" panose="020B0604020202020204" pitchFamily="34" charset="0"/>
                <a:cs typeface="Arial" panose="020B0604020202020204" pitchFamily="34" charset="0"/>
              </a:defRPr>
            </a:lvl2pPr>
            <a:lvl3pPr marL="914377" indent="0" algn="ctr">
              <a:buFontTx/>
              <a:buNone/>
              <a:defRPr sz="3200">
                <a:solidFill>
                  <a:schemeClr val="bg1"/>
                </a:solidFill>
                <a:latin typeface="Arial" panose="020B0604020202020204" pitchFamily="34" charset="0"/>
                <a:cs typeface="Arial" panose="020B0604020202020204" pitchFamily="34" charset="0"/>
              </a:defRPr>
            </a:lvl3pPr>
            <a:lvl4pPr marL="1371566" indent="0" algn="ctr">
              <a:buFontTx/>
              <a:buNone/>
              <a:defRPr sz="3200">
                <a:solidFill>
                  <a:schemeClr val="bg1"/>
                </a:solidFill>
                <a:latin typeface="Arial" panose="020B0604020202020204" pitchFamily="34" charset="0"/>
                <a:cs typeface="Arial" panose="020B0604020202020204" pitchFamily="34" charset="0"/>
              </a:defRPr>
            </a:lvl4pPr>
            <a:lvl5pPr marL="1828754" indent="0" algn="ctr">
              <a:buFontTx/>
              <a:buNone/>
              <a:defRPr sz="3200">
                <a:solidFill>
                  <a:schemeClr val="bg1"/>
                </a:solidFill>
                <a:latin typeface="Arial" panose="020B0604020202020204" pitchFamily="34" charset="0"/>
                <a:cs typeface="Arial" panose="020B0604020202020204" pitchFamily="34" charset="0"/>
              </a:defRPr>
            </a:lvl5pPr>
          </a:lstStyle>
          <a:p>
            <a:pPr marL="0" marR="0" lvl="0" indent="0" algn="ctr" defTabSz="914377" rtl="0" eaLnBrk="1" fontAlgn="auto" latinLnBrk="0" hangingPunct="1">
              <a:lnSpc>
                <a:spcPct val="100000"/>
              </a:lnSpc>
              <a:spcBef>
                <a:spcPts val="1000"/>
              </a:spcBef>
              <a:spcAft>
                <a:spcPts val="0"/>
              </a:spcAft>
              <a:buClrTx/>
              <a:buSzTx/>
              <a:buFontTx/>
              <a:buNone/>
              <a:tabLst/>
              <a:defRPr/>
            </a:pPr>
            <a:r>
              <a:rPr lang="en-GB"/>
              <a:t>Quote to go here</a:t>
            </a:r>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p:txBody>
          <a:bodyPr/>
          <a:lstStyle/>
          <a:p>
            <a:r>
              <a:rPr lang="en-US"/>
              <a:t>WWF PowerPoint_content_example</a:t>
            </a:r>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p:txBody>
          <a:bodyPr/>
          <a:lstStyle/>
          <a:p>
            <a:fld id="{01D4B372-C4E9-DB48-93BA-62F9C68D8B35}" type="slidenum">
              <a:rPr lang="en-US" smtClean="0"/>
              <a:pPr/>
              <a:t>‹nº›</a:t>
            </a:fld>
            <a:endParaRPr lang="en-US"/>
          </a:p>
        </p:txBody>
      </p:sp>
      <p:sp>
        <p:nvSpPr>
          <p:cNvPr id="12" name="Text Placeholder 11">
            <a:extLst>
              <a:ext uri="{FF2B5EF4-FFF2-40B4-BE49-F238E27FC236}">
                <a16:creationId xmlns:a16="http://schemas.microsoft.com/office/drawing/2014/main" id="{C7BDC61F-E3D2-CD4C-BDE4-413ACEF5399A}"/>
              </a:ext>
            </a:extLst>
          </p:cNvPr>
          <p:cNvSpPr>
            <a:spLocks noGrp="1"/>
          </p:cNvSpPr>
          <p:nvPr>
            <p:ph type="body" sz="quarter" idx="15" hasCustomPrompt="1"/>
          </p:nvPr>
        </p:nvSpPr>
        <p:spPr>
          <a:xfrm>
            <a:off x="461765" y="2985384"/>
            <a:ext cx="11322249" cy="286120"/>
          </a:xfrm>
        </p:spPr>
        <p:txBody>
          <a:bodyPr anchor="b">
            <a:noAutofit/>
          </a:bodyPr>
          <a:lstStyle>
            <a:lvl1pPr marL="0" indent="0" algn="r">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a:t>Caption/Name</a:t>
            </a:r>
          </a:p>
        </p:txBody>
      </p:sp>
      <p:sp>
        <p:nvSpPr>
          <p:cNvPr id="14" name="Content Placeholder 3">
            <a:extLst>
              <a:ext uri="{FF2B5EF4-FFF2-40B4-BE49-F238E27FC236}">
                <a16:creationId xmlns:a16="http://schemas.microsoft.com/office/drawing/2014/main" id="{293959CD-DD59-0447-B9B7-5BDE8A584B0D}"/>
              </a:ext>
            </a:extLst>
          </p:cNvPr>
          <p:cNvSpPr>
            <a:spLocks noGrp="1"/>
          </p:cNvSpPr>
          <p:nvPr>
            <p:ph sz="half" idx="16" hasCustomPrompt="1"/>
          </p:nvPr>
        </p:nvSpPr>
        <p:spPr>
          <a:xfrm>
            <a:off x="7752186" y="3738002"/>
            <a:ext cx="4212804" cy="2355295"/>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15" name="Content Placeholder 3">
            <a:extLst>
              <a:ext uri="{FF2B5EF4-FFF2-40B4-BE49-F238E27FC236}">
                <a16:creationId xmlns:a16="http://schemas.microsoft.com/office/drawing/2014/main" id="{A8ABF29B-6A3F-A14C-A4D1-16A23AEDFC11}"/>
              </a:ext>
            </a:extLst>
          </p:cNvPr>
          <p:cNvSpPr>
            <a:spLocks noGrp="1"/>
          </p:cNvSpPr>
          <p:nvPr>
            <p:ph sz="half" idx="18" hasCustomPrompt="1"/>
          </p:nvPr>
        </p:nvSpPr>
        <p:spPr>
          <a:xfrm>
            <a:off x="232779" y="3738001"/>
            <a:ext cx="7082183" cy="2353712"/>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Tree>
    <p:extLst>
      <p:ext uri="{BB962C8B-B14F-4D97-AF65-F5344CB8AC3E}">
        <p14:creationId xmlns:p14="http://schemas.microsoft.com/office/powerpoint/2010/main" val="1394207971"/>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3_Flexible Content with Quote">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8E4000B-FCC6-244C-BD20-3EB099EB096D}"/>
              </a:ext>
            </a:extLst>
          </p:cNvPr>
          <p:cNvSpPr>
            <a:spLocks noGrp="1"/>
          </p:cNvSpPr>
          <p:nvPr>
            <p:ph type="body" sz="quarter" idx="19" hasCustomPrompt="1"/>
          </p:nvPr>
        </p:nvSpPr>
        <p:spPr>
          <a:xfrm>
            <a:off x="7536161" y="1196971"/>
            <a:ext cx="4422856" cy="4894739"/>
          </a:xfrm>
          <a:solidFill>
            <a:schemeClr val="tx1"/>
          </a:solidFill>
        </p:spPr>
        <p:txBody>
          <a:bodyPr wrap="square" lIns="360000" tIns="540000" rIns="360000" bIns="900000" anchor="ctr">
            <a:normAutofit/>
          </a:bodyPr>
          <a:lstStyle>
            <a:lvl1pPr marL="0" marR="0" indent="0" algn="ctr" defTabSz="914377" rtl="0" eaLnBrk="1" fontAlgn="auto" latinLnBrk="0" hangingPunct="1">
              <a:lnSpc>
                <a:spcPct val="100000"/>
              </a:lnSpc>
              <a:spcBef>
                <a:spcPts val="1000"/>
              </a:spcBef>
              <a:spcAft>
                <a:spcPts val="0"/>
              </a:spcAft>
              <a:buClrTx/>
              <a:buSzTx/>
              <a:buFontTx/>
              <a:buNone/>
              <a:tabLst/>
              <a:defRPr sz="3000">
                <a:solidFill>
                  <a:schemeClr val="bg1"/>
                </a:solidFill>
                <a:latin typeface="+mj-lt"/>
                <a:cs typeface="Arial" panose="020B0604020202020204" pitchFamily="34" charset="0"/>
              </a:defRPr>
            </a:lvl1pPr>
            <a:lvl2pPr marL="457189" indent="0" algn="ctr">
              <a:buFontTx/>
              <a:buNone/>
              <a:defRPr sz="3200">
                <a:solidFill>
                  <a:schemeClr val="bg1"/>
                </a:solidFill>
                <a:latin typeface="Arial" panose="020B0604020202020204" pitchFamily="34" charset="0"/>
                <a:cs typeface="Arial" panose="020B0604020202020204" pitchFamily="34" charset="0"/>
              </a:defRPr>
            </a:lvl2pPr>
            <a:lvl3pPr marL="914377" indent="0" algn="ctr">
              <a:buFontTx/>
              <a:buNone/>
              <a:defRPr sz="3200">
                <a:solidFill>
                  <a:schemeClr val="bg1"/>
                </a:solidFill>
                <a:latin typeface="Arial" panose="020B0604020202020204" pitchFamily="34" charset="0"/>
                <a:cs typeface="Arial" panose="020B0604020202020204" pitchFamily="34" charset="0"/>
              </a:defRPr>
            </a:lvl3pPr>
            <a:lvl4pPr marL="1371566" indent="0" algn="ctr">
              <a:buFontTx/>
              <a:buNone/>
              <a:defRPr sz="3200">
                <a:solidFill>
                  <a:schemeClr val="bg1"/>
                </a:solidFill>
                <a:latin typeface="Arial" panose="020B0604020202020204" pitchFamily="34" charset="0"/>
                <a:cs typeface="Arial" panose="020B0604020202020204" pitchFamily="34" charset="0"/>
              </a:defRPr>
            </a:lvl4pPr>
            <a:lvl5pPr marL="1828754" indent="0" algn="ctr">
              <a:buFontTx/>
              <a:buNone/>
              <a:defRPr sz="3200">
                <a:solidFill>
                  <a:schemeClr val="bg1"/>
                </a:solidFill>
                <a:latin typeface="Arial" panose="020B0604020202020204" pitchFamily="34" charset="0"/>
                <a:cs typeface="Arial" panose="020B0604020202020204" pitchFamily="34" charset="0"/>
              </a:defRPr>
            </a:lvl5pPr>
          </a:lstStyle>
          <a:p>
            <a:pPr marL="0" marR="0" lvl="0" indent="0" algn="ctr" defTabSz="914377" rtl="0" eaLnBrk="1" fontAlgn="auto" latinLnBrk="0" hangingPunct="1">
              <a:lnSpc>
                <a:spcPct val="100000"/>
              </a:lnSpc>
              <a:spcBef>
                <a:spcPts val="1000"/>
              </a:spcBef>
              <a:spcAft>
                <a:spcPts val="0"/>
              </a:spcAft>
              <a:buClrTx/>
              <a:buSzTx/>
              <a:buFontTx/>
              <a:buNone/>
              <a:tabLst/>
              <a:defRPr/>
            </a:pPr>
            <a:r>
              <a:rPr lang="en-GB"/>
              <a:t>Quote to go here</a:t>
            </a:r>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p:txBody>
          <a:bodyPr/>
          <a:lstStyle/>
          <a:p>
            <a:r>
              <a:rPr lang="en-US"/>
              <a:t>WWF PowerPoint_content_example</a:t>
            </a:r>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p:txBody>
          <a:bodyPr/>
          <a:lstStyle/>
          <a:p>
            <a:fld id="{01D4B372-C4E9-DB48-93BA-62F9C68D8B35}" type="slidenum">
              <a:rPr lang="en-US" smtClean="0"/>
              <a:pPr/>
              <a:t>‹nº›</a:t>
            </a:fld>
            <a:endParaRPr lang="en-US"/>
          </a:p>
        </p:txBody>
      </p:sp>
      <p:sp>
        <p:nvSpPr>
          <p:cNvPr id="12" name="Text Placeholder 11">
            <a:extLst>
              <a:ext uri="{FF2B5EF4-FFF2-40B4-BE49-F238E27FC236}">
                <a16:creationId xmlns:a16="http://schemas.microsoft.com/office/drawing/2014/main" id="{C7BDC61F-E3D2-CD4C-BDE4-413ACEF5399A}"/>
              </a:ext>
            </a:extLst>
          </p:cNvPr>
          <p:cNvSpPr>
            <a:spLocks noGrp="1"/>
          </p:cNvSpPr>
          <p:nvPr>
            <p:ph type="body" sz="quarter" idx="15" hasCustomPrompt="1"/>
          </p:nvPr>
        </p:nvSpPr>
        <p:spPr>
          <a:xfrm>
            <a:off x="7752187" y="5573343"/>
            <a:ext cx="4031827" cy="286120"/>
          </a:xfrm>
        </p:spPr>
        <p:txBody>
          <a:bodyPr anchor="b">
            <a:noAutofit/>
          </a:bodyPr>
          <a:lstStyle>
            <a:lvl1pPr marL="0" indent="0" algn="ctr">
              <a:lnSpc>
                <a:spcPct val="100000"/>
              </a:lnSpc>
              <a:buNone/>
              <a:defRPr sz="1400" b="0" i="0" cap="none">
                <a:solidFill>
                  <a:schemeClr val="bg1"/>
                </a:solidFill>
                <a:latin typeface="Arial" panose="020B0604020202020204" pitchFamily="34" charset="0"/>
                <a:cs typeface="Arial" panose="020B0604020202020204" pitchFamily="34" charset="0"/>
              </a:defRPr>
            </a:lvl1pPr>
          </a:lstStyle>
          <a:p>
            <a:pPr lvl="0"/>
            <a:r>
              <a:rPr lang="en-GB"/>
              <a:t>Caption/Name</a:t>
            </a:r>
          </a:p>
        </p:txBody>
      </p:sp>
      <p:sp>
        <p:nvSpPr>
          <p:cNvPr id="15" name="Content Placeholder 3">
            <a:extLst>
              <a:ext uri="{FF2B5EF4-FFF2-40B4-BE49-F238E27FC236}">
                <a16:creationId xmlns:a16="http://schemas.microsoft.com/office/drawing/2014/main" id="{A8ABF29B-6A3F-A14C-A4D1-16A23AEDFC11}"/>
              </a:ext>
            </a:extLst>
          </p:cNvPr>
          <p:cNvSpPr>
            <a:spLocks noGrp="1"/>
          </p:cNvSpPr>
          <p:nvPr>
            <p:ph sz="half" idx="18" hasCustomPrompt="1"/>
          </p:nvPr>
        </p:nvSpPr>
        <p:spPr>
          <a:xfrm>
            <a:off x="232779" y="1838349"/>
            <a:ext cx="7082183" cy="1708123"/>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cxnSp>
        <p:nvCxnSpPr>
          <p:cNvPr id="18" name="Straight Connector 17">
            <a:extLst>
              <a:ext uri="{FF2B5EF4-FFF2-40B4-BE49-F238E27FC236}">
                <a16:creationId xmlns:a16="http://schemas.microsoft.com/office/drawing/2014/main" id="{4AAAA77E-B315-FC4E-B3AB-872537BFE5F3}"/>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3" name="Title 2">
            <a:extLst>
              <a:ext uri="{FF2B5EF4-FFF2-40B4-BE49-F238E27FC236}">
                <a16:creationId xmlns:a16="http://schemas.microsoft.com/office/drawing/2014/main" id="{E31DDEB8-BDD0-294C-8011-274D870788D9}"/>
              </a:ext>
            </a:extLst>
          </p:cNvPr>
          <p:cNvSpPr>
            <a:spLocks noGrp="1"/>
          </p:cNvSpPr>
          <p:nvPr>
            <p:ph type="title" hasCustomPrompt="1"/>
          </p:nvPr>
        </p:nvSpPr>
        <p:spPr/>
        <p:txBody>
          <a:bodyPr/>
          <a:lstStyle>
            <a:lvl1pPr>
              <a:defRPr/>
            </a:lvl1pPr>
          </a:lstStyle>
          <a:p>
            <a:r>
              <a:rPr lang="en-GB"/>
              <a:t>Presentation slide title to go here</a:t>
            </a:r>
          </a:p>
        </p:txBody>
      </p:sp>
      <p:sp>
        <p:nvSpPr>
          <p:cNvPr id="22" name="Content Placeholder 3">
            <a:extLst>
              <a:ext uri="{FF2B5EF4-FFF2-40B4-BE49-F238E27FC236}">
                <a16:creationId xmlns:a16="http://schemas.microsoft.com/office/drawing/2014/main" id="{70998BB4-D0FD-B345-9446-663D2011D136}"/>
              </a:ext>
            </a:extLst>
          </p:cNvPr>
          <p:cNvSpPr>
            <a:spLocks noGrp="1"/>
          </p:cNvSpPr>
          <p:nvPr>
            <p:ph sz="half" idx="20" hasCustomPrompt="1"/>
          </p:nvPr>
        </p:nvSpPr>
        <p:spPr>
          <a:xfrm>
            <a:off x="232779" y="3742213"/>
            <a:ext cx="7082183" cy="2349497"/>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graph or imagery</a:t>
            </a:r>
          </a:p>
        </p:txBody>
      </p:sp>
      <p:sp>
        <p:nvSpPr>
          <p:cNvPr id="11" name="Text Placeholder 10">
            <a:extLst>
              <a:ext uri="{FF2B5EF4-FFF2-40B4-BE49-F238E27FC236}">
                <a16:creationId xmlns:a16="http://schemas.microsoft.com/office/drawing/2014/main" id="{C9551D29-46CC-844A-AD0B-191B21B91F47}"/>
              </a:ext>
            </a:extLst>
          </p:cNvPr>
          <p:cNvSpPr>
            <a:spLocks noGrp="1"/>
          </p:cNvSpPr>
          <p:nvPr>
            <p:ph type="body" sz="quarter" idx="21" hasCustomPrompt="1"/>
          </p:nvPr>
        </p:nvSpPr>
        <p:spPr>
          <a:xfrm>
            <a:off x="232983" y="1232372"/>
            <a:ext cx="7081980" cy="431825"/>
          </a:xfrm>
        </p:spPr>
        <p:txBody>
          <a:bodyPr>
            <a:noAutofit/>
          </a:bodyPr>
          <a:lstStyle>
            <a:lvl1pPr marL="0" indent="0">
              <a:buNone/>
              <a:defRPr sz="2000" b="1" i="0">
                <a:solidFill>
                  <a:schemeClr val="tx1"/>
                </a:solidFill>
                <a:latin typeface="+mj-lt"/>
                <a:cs typeface="Arial" panose="020B0604020202020204" pitchFamily="34" charset="0"/>
              </a:defRPr>
            </a:lvl1pPr>
          </a:lstStyle>
          <a:p>
            <a:pPr lvl="0"/>
            <a:r>
              <a:rPr lang="en-GB"/>
              <a:t>Subheading to go here</a:t>
            </a:r>
            <a:endParaRPr lang="en-US"/>
          </a:p>
        </p:txBody>
      </p:sp>
    </p:spTree>
    <p:extLst>
      <p:ext uri="{BB962C8B-B14F-4D97-AF65-F5344CB8AC3E}">
        <p14:creationId xmlns:p14="http://schemas.microsoft.com/office/powerpoint/2010/main" val="5824462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Clique para editar o estilo do subtítulo mestre</a:t>
            </a:r>
          </a:p>
        </p:txBody>
      </p:sp>
      <p:sp>
        <p:nvSpPr>
          <p:cNvPr id="4" name="Espaço Reservado para Número de Slide 3"/>
          <p:cNvSpPr>
            <a:spLocks noGrp="1"/>
          </p:cNvSpPr>
          <p:nvPr>
            <p:ph type="sldNum" idx="10"/>
          </p:nvPr>
        </p:nvSpPr>
        <p:spPr/>
        <p:txBody>
          <a:bodyPr/>
          <a:lstStyle>
            <a:lvl1pPr>
              <a:defRPr/>
            </a:lvl1pPr>
          </a:lstStyle>
          <a:p>
            <a:fld id="{707BA4E1-A92B-4B74-ACEB-6078F118BA41}" type="slidenum">
              <a:rPr lang="pt-BR" altLang="pt-BR"/>
              <a:pPr/>
              <a:t>‹nº›</a:t>
            </a:fld>
            <a:endParaRPr lang="pt-BR" altLang="pt-BR"/>
          </a:p>
        </p:txBody>
      </p:sp>
    </p:spTree>
    <p:extLst>
      <p:ext uri="{BB962C8B-B14F-4D97-AF65-F5344CB8AC3E}">
        <p14:creationId xmlns:p14="http://schemas.microsoft.com/office/powerpoint/2010/main" val="2872339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09600" y="1600200"/>
            <a:ext cx="5376333"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89133" y="1600200"/>
            <a:ext cx="5378451" cy="4514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Número de Slide 4"/>
          <p:cNvSpPr>
            <a:spLocks noGrp="1"/>
          </p:cNvSpPr>
          <p:nvPr>
            <p:ph type="sldNum" idx="10"/>
          </p:nvPr>
        </p:nvSpPr>
        <p:spPr/>
        <p:txBody>
          <a:bodyPr/>
          <a:lstStyle>
            <a:lvl1pPr>
              <a:defRPr/>
            </a:lvl1pPr>
          </a:lstStyle>
          <a:p>
            <a:fld id="{B3FC18B1-E2F2-4C99-8183-9A64B9A79EE6}" type="slidenum">
              <a:rPr lang="pt-BR" altLang="pt-BR"/>
              <a:pPr/>
              <a:t>‹nº›</a:t>
            </a:fld>
            <a:endParaRPr lang="pt-BR" altLang="pt-BR"/>
          </a:p>
        </p:txBody>
      </p:sp>
    </p:spTree>
    <p:extLst>
      <p:ext uri="{BB962C8B-B14F-4D97-AF65-F5344CB8AC3E}">
        <p14:creationId xmlns:p14="http://schemas.microsoft.com/office/powerpoint/2010/main" val="2266045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Número de Slide 2"/>
          <p:cNvSpPr>
            <a:spLocks noGrp="1"/>
          </p:cNvSpPr>
          <p:nvPr>
            <p:ph type="sldNum" idx="10"/>
          </p:nvPr>
        </p:nvSpPr>
        <p:spPr/>
        <p:txBody>
          <a:bodyPr/>
          <a:lstStyle>
            <a:lvl1pPr>
              <a:defRPr/>
            </a:lvl1pPr>
          </a:lstStyle>
          <a:p>
            <a:fld id="{3ED0B7B7-64A9-4759-8957-3DB83988E1BA}" type="slidenum">
              <a:rPr lang="pt-BR" altLang="pt-BR"/>
              <a:pPr/>
              <a:t>‹nº›</a:t>
            </a:fld>
            <a:endParaRPr lang="pt-BR" altLang="pt-BR"/>
          </a:p>
        </p:txBody>
      </p:sp>
    </p:spTree>
    <p:extLst>
      <p:ext uri="{BB962C8B-B14F-4D97-AF65-F5344CB8AC3E}">
        <p14:creationId xmlns:p14="http://schemas.microsoft.com/office/powerpoint/2010/main" val="26128811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Número de Slide 3"/>
          <p:cNvSpPr>
            <a:spLocks noGrp="1"/>
          </p:cNvSpPr>
          <p:nvPr>
            <p:ph type="sldNum" idx="10"/>
          </p:nvPr>
        </p:nvSpPr>
        <p:spPr/>
        <p:txBody>
          <a:bodyPr/>
          <a:lstStyle>
            <a:lvl1pPr>
              <a:defRPr/>
            </a:lvl1pPr>
          </a:lstStyle>
          <a:p>
            <a:fld id="{FF8868DA-0F86-42C8-AA5B-F551BFFB4740}" type="slidenum">
              <a:rPr lang="pt-BR" altLang="pt-BR"/>
              <a:pPr/>
              <a:t>‹nº›</a:t>
            </a:fld>
            <a:endParaRPr lang="pt-BR" altLang="pt-BR"/>
          </a:p>
        </p:txBody>
      </p:sp>
    </p:spTree>
    <p:extLst>
      <p:ext uri="{BB962C8B-B14F-4D97-AF65-F5344CB8AC3E}">
        <p14:creationId xmlns:p14="http://schemas.microsoft.com/office/powerpoint/2010/main" val="2498404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3_Boiletplate Slide">
    <p:spTree>
      <p:nvGrpSpPr>
        <p:cNvPr id="1" name=""/>
        <p:cNvGrpSpPr/>
        <p:nvPr/>
      </p:nvGrpSpPr>
      <p:grpSpPr>
        <a:xfrm>
          <a:off x="0" y="0"/>
          <a:ext cx="0" cy="0"/>
          <a:chOff x="0" y="0"/>
          <a:chExt cx="0" cy="0"/>
        </a:xfrm>
      </p:grpSpPr>
      <p:pic>
        <p:nvPicPr>
          <p:cNvPr id="4" name="Imagem 3"/>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22" y="-29763"/>
            <a:ext cx="12196195" cy="6915147"/>
          </a:xfrm>
          <a:prstGeom prst="rect">
            <a:avLst/>
          </a:prstGeom>
        </p:spPr>
      </p:pic>
      <p:grpSp>
        <p:nvGrpSpPr>
          <p:cNvPr id="10" name="Agrupar 9"/>
          <p:cNvGrpSpPr/>
          <p:nvPr userDrawn="1"/>
        </p:nvGrpSpPr>
        <p:grpSpPr>
          <a:xfrm>
            <a:off x="237752" y="5258075"/>
            <a:ext cx="7802464" cy="1377114"/>
            <a:chOff x="249427" y="5284336"/>
            <a:chExt cx="7802464" cy="1377114"/>
          </a:xfrm>
        </p:grpSpPr>
        <p:pic>
          <p:nvPicPr>
            <p:cNvPr id="6" name="Imagem 5"/>
            <p:cNvPicPr>
              <a:picLocks noChangeAspect="1"/>
            </p:cNvPicPr>
            <p:nvPr userDrawn="1"/>
          </p:nvPicPr>
          <p:blipFill>
            <a:blip r:embed="rId3"/>
            <a:srcRect/>
            <a:stretch/>
          </p:blipFill>
          <p:spPr>
            <a:xfrm>
              <a:off x="249427" y="5284336"/>
              <a:ext cx="3604700" cy="1377114"/>
            </a:xfrm>
            <a:prstGeom prst="rect">
              <a:avLst/>
            </a:prstGeom>
          </p:spPr>
        </p:pic>
        <p:sp>
          <p:nvSpPr>
            <p:cNvPr id="7" name="CaixaDeTexto 6"/>
            <p:cNvSpPr txBox="1"/>
            <p:nvPr userDrawn="1"/>
          </p:nvSpPr>
          <p:spPr>
            <a:xfrm>
              <a:off x="4019443" y="5518479"/>
              <a:ext cx="4032448" cy="954107"/>
            </a:xfrm>
            <a:prstGeom prst="rect">
              <a:avLst/>
            </a:prstGeom>
            <a:noFill/>
          </p:spPr>
          <p:txBody>
            <a:bodyPr wrap="square" rtlCol="0">
              <a:spAutoFit/>
            </a:bodyPr>
            <a:lstStyle/>
            <a:p>
              <a:r>
                <a:rPr lang="pt-BR" sz="800" b="0" i="0" u="none" strike="noStrike" kern="1200" baseline="0">
                  <a:solidFill>
                    <a:schemeClr val="bg1"/>
                  </a:solidFill>
                  <a:latin typeface="+mn-lt"/>
                  <a:ea typeface="+mn-ea"/>
                  <a:cs typeface="+mn-cs"/>
                </a:rPr>
                <a:t>© 2021</a:t>
              </a:r>
            </a:p>
            <a:p>
              <a:r>
                <a:rPr lang="pt-BR" sz="800" b="0" i="0" u="none" strike="noStrike" kern="1200" baseline="0">
                  <a:solidFill>
                    <a:schemeClr val="bg1"/>
                  </a:solidFill>
                  <a:latin typeface="+mn-lt"/>
                  <a:ea typeface="+mn-ea"/>
                  <a:cs typeface="+mn-cs"/>
                </a:rPr>
                <a:t>1986 - símbolo Panda WWF - Fundo Mundial</a:t>
              </a:r>
            </a:p>
            <a:p>
              <a:r>
                <a:rPr lang="pt-BR" sz="800" b="0" i="0" u="none" strike="noStrike" kern="1200" baseline="0">
                  <a:solidFill>
                    <a:schemeClr val="bg1"/>
                  </a:solidFill>
                  <a:latin typeface="+mn-lt"/>
                  <a:ea typeface="+mn-ea"/>
                  <a:cs typeface="+mn-cs"/>
                </a:rPr>
                <a:t>para a Natureza (também conhecido como</a:t>
              </a:r>
            </a:p>
            <a:p>
              <a:r>
                <a:rPr lang="pt-BR" sz="800" b="0" i="0" u="none" strike="noStrike" kern="1200" baseline="0">
                  <a:solidFill>
                    <a:schemeClr val="bg1"/>
                  </a:solidFill>
                  <a:latin typeface="+mn-lt"/>
                  <a:ea typeface="+mn-ea"/>
                  <a:cs typeface="+mn-cs"/>
                </a:rPr>
                <a:t>Fundo Mundial para a Vida Selvagem)</a:t>
              </a:r>
              <a:br>
                <a:rPr lang="pt-BR" sz="800" b="0" i="0" u="none" strike="noStrike" kern="1200" baseline="0">
                  <a:solidFill>
                    <a:schemeClr val="bg1"/>
                  </a:solidFill>
                  <a:latin typeface="+mn-lt"/>
                  <a:ea typeface="+mn-ea"/>
                  <a:cs typeface="+mn-cs"/>
                </a:rPr>
              </a:br>
              <a:r>
                <a:rPr lang="pt-BR" sz="800" b="0" i="0" u="none" strike="noStrike" kern="1200" baseline="0">
                  <a:solidFill>
                    <a:schemeClr val="bg1"/>
                  </a:solidFill>
                  <a:latin typeface="+mn-lt"/>
                  <a:ea typeface="+mn-ea"/>
                  <a:cs typeface="+mn-cs"/>
                </a:rPr>
                <a:t>® “WWF” é Marca Registrada WWF.</a:t>
              </a:r>
            </a:p>
            <a:p>
              <a:r>
                <a:rPr lang="pt-BR" sz="800" b="0" i="0" u="none" strike="noStrike" kern="1200" baseline="0">
                  <a:solidFill>
                    <a:schemeClr val="bg1"/>
                  </a:solidFill>
                  <a:latin typeface="+mn-lt"/>
                  <a:ea typeface="+mn-ea"/>
                  <a:cs typeface="+mn-cs"/>
                </a:rPr>
                <a:t>WWF-Brasil: SHS / Sul CL Q. 114 Bloco D Loja 35,</a:t>
              </a:r>
            </a:p>
            <a:p>
              <a:r>
                <a:rPr lang="pt-BR" sz="800" b="0" i="0" u="none" strike="noStrike" kern="1200" baseline="0">
                  <a:solidFill>
                    <a:schemeClr val="bg1"/>
                  </a:solidFill>
                  <a:latin typeface="+mn-lt"/>
                  <a:ea typeface="+mn-ea"/>
                  <a:cs typeface="+mn-cs"/>
                </a:rPr>
                <a:t>Asa Sul, Brasília-DF, CEP: 70377</a:t>
              </a:r>
              <a:endParaRPr lang="pt-BR" sz="800">
                <a:solidFill>
                  <a:schemeClr val="bg1"/>
                </a:solidFill>
              </a:endParaRPr>
            </a:p>
          </p:txBody>
        </p:sp>
      </p:grpSp>
      <p:sp>
        <p:nvSpPr>
          <p:cNvPr id="9" name="Text Placeholder 3">
            <a:extLst>
              <a:ext uri="{FF2B5EF4-FFF2-40B4-BE49-F238E27FC236}">
                <a16:creationId xmlns:a16="http://schemas.microsoft.com/office/drawing/2014/main" id="{B1A39360-71E6-744B-BDFF-998D069FD1CE}"/>
              </a:ext>
            </a:extLst>
          </p:cNvPr>
          <p:cNvSpPr>
            <a:spLocks noGrp="1"/>
          </p:cNvSpPr>
          <p:nvPr>
            <p:ph type="body" sz="quarter" idx="17" hasCustomPrompt="1"/>
          </p:nvPr>
        </p:nvSpPr>
        <p:spPr>
          <a:xfrm>
            <a:off x="10266114" y="6486464"/>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Luciano </a:t>
            </a:r>
            <a:r>
              <a:rPr lang="en-GB" err="1">
                <a:effectLst/>
                <a:latin typeface="Arial" panose="020B0604020202020204" pitchFamily="34" charset="0"/>
              </a:rPr>
              <a:t>Candisani</a:t>
            </a:r>
            <a:r>
              <a:rPr lang="en-GB">
                <a:effectLst/>
                <a:latin typeface="Arial" panose="020B0604020202020204" pitchFamily="34" charset="0"/>
              </a:rPr>
              <a:t> / WWF-Brasil</a:t>
            </a:r>
          </a:p>
        </p:txBody>
      </p:sp>
      <p:pic>
        <p:nvPicPr>
          <p:cNvPr id="11" name="Imagem 10"/>
          <p:cNvPicPr>
            <a:picLocks noChangeAspect="1"/>
          </p:cNvPicPr>
          <p:nvPr userDrawn="1"/>
        </p:nvPicPr>
        <p:blipFill>
          <a:blip r:embed="rId4"/>
          <a:stretch>
            <a:fillRect/>
          </a:stretch>
        </p:blipFill>
        <p:spPr>
          <a:xfrm>
            <a:off x="1919878" y="1926764"/>
            <a:ext cx="8352244" cy="2566638"/>
          </a:xfrm>
          <a:prstGeom prst="rect">
            <a:avLst/>
          </a:prstGeom>
        </p:spPr>
      </p:pic>
    </p:spTree>
    <p:extLst>
      <p:ext uri="{BB962C8B-B14F-4D97-AF65-F5344CB8AC3E}">
        <p14:creationId xmlns:p14="http://schemas.microsoft.com/office/powerpoint/2010/main" val="3163636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4_Boiletplate Slide">
    <p:spTree>
      <p:nvGrpSpPr>
        <p:cNvPr id="1" name=""/>
        <p:cNvGrpSpPr/>
        <p:nvPr/>
      </p:nvGrpSpPr>
      <p:grpSpPr>
        <a:xfrm>
          <a:off x="0" y="0"/>
          <a:ext cx="0" cy="0"/>
          <a:chOff x="0" y="0"/>
          <a:chExt cx="0" cy="0"/>
        </a:xfrm>
      </p:grpSpPr>
      <p:pic>
        <p:nvPicPr>
          <p:cNvPr id="3" name="Imagem 2" descr="Sol brilhando sobre a água&#10;&#10;Descrição gerada automaticamente com confiança média">
            <a:extLst>
              <a:ext uri="{FF2B5EF4-FFF2-40B4-BE49-F238E27FC236}">
                <a16:creationId xmlns:a16="http://schemas.microsoft.com/office/drawing/2014/main" id="{9B8A7EDF-0A19-4E9A-9A08-B18E6665F6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6" name="Imagem 5">
            <a:extLst>
              <a:ext uri="{FF2B5EF4-FFF2-40B4-BE49-F238E27FC236}">
                <a16:creationId xmlns:a16="http://schemas.microsoft.com/office/drawing/2014/main" id="{F6D8C76D-37C1-464B-A422-5E31F02E101E}"/>
              </a:ext>
            </a:extLst>
          </p:cNvPr>
          <p:cNvPicPr>
            <a:picLocks noChangeAspect="1"/>
          </p:cNvPicPr>
          <p:nvPr userDrawn="1"/>
        </p:nvPicPr>
        <p:blipFill>
          <a:blip r:embed="rId3"/>
          <a:srcRect/>
          <a:stretch/>
        </p:blipFill>
        <p:spPr>
          <a:xfrm>
            <a:off x="237752" y="5258075"/>
            <a:ext cx="3604700" cy="1377114"/>
          </a:xfrm>
          <a:prstGeom prst="rect">
            <a:avLst/>
          </a:prstGeom>
        </p:spPr>
      </p:pic>
      <p:sp>
        <p:nvSpPr>
          <p:cNvPr id="7" name="CaixaDeTexto 6">
            <a:extLst>
              <a:ext uri="{FF2B5EF4-FFF2-40B4-BE49-F238E27FC236}">
                <a16:creationId xmlns:a16="http://schemas.microsoft.com/office/drawing/2014/main" id="{6E003EB7-A312-47F3-9AEA-8D3482AD115A}"/>
              </a:ext>
            </a:extLst>
          </p:cNvPr>
          <p:cNvSpPr txBox="1"/>
          <p:nvPr userDrawn="1"/>
        </p:nvSpPr>
        <p:spPr>
          <a:xfrm>
            <a:off x="4007768" y="5492218"/>
            <a:ext cx="4032448" cy="954107"/>
          </a:xfrm>
          <a:prstGeom prst="rect">
            <a:avLst/>
          </a:prstGeom>
          <a:noFill/>
        </p:spPr>
        <p:txBody>
          <a:bodyPr wrap="square" rtlCol="0">
            <a:spAutoFit/>
          </a:bodyPr>
          <a:lstStyle/>
          <a:p>
            <a:r>
              <a:rPr lang="pt-BR" sz="800" b="0" i="0" u="none" strike="noStrike" kern="1200" baseline="0">
                <a:solidFill>
                  <a:schemeClr val="bg1"/>
                </a:solidFill>
                <a:latin typeface="+mn-lt"/>
                <a:ea typeface="+mn-ea"/>
                <a:cs typeface="+mn-cs"/>
              </a:rPr>
              <a:t>© 2021</a:t>
            </a:r>
          </a:p>
          <a:p>
            <a:r>
              <a:rPr lang="pt-BR" sz="800" b="0" i="0" u="none" strike="noStrike" kern="1200" baseline="0">
                <a:solidFill>
                  <a:schemeClr val="bg1"/>
                </a:solidFill>
                <a:latin typeface="+mn-lt"/>
                <a:ea typeface="+mn-ea"/>
                <a:cs typeface="+mn-cs"/>
              </a:rPr>
              <a:t>1986 - símbolo Panda WWF - Fundo Mundial</a:t>
            </a:r>
          </a:p>
          <a:p>
            <a:r>
              <a:rPr lang="pt-BR" sz="800" b="0" i="0" u="none" strike="noStrike" kern="1200" baseline="0">
                <a:solidFill>
                  <a:schemeClr val="bg1"/>
                </a:solidFill>
                <a:latin typeface="+mn-lt"/>
                <a:ea typeface="+mn-ea"/>
                <a:cs typeface="+mn-cs"/>
              </a:rPr>
              <a:t>para a Natureza (também conhecido como</a:t>
            </a:r>
          </a:p>
          <a:p>
            <a:r>
              <a:rPr lang="pt-BR" sz="800" b="0" i="0" u="none" strike="noStrike" kern="1200" baseline="0">
                <a:solidFill>
                  <a:schemeClr val="bg1"/>
                </a:solidFill>
                <a:latin typeface="+mn-lt"/>
                <a:ea typeface="+mn-ea"/>
                <a:cs typeface="+mn-cs"/>
              </a:rPr>
              <a:t>Fundo Mundial para a Vida Selvagem)</a:t>
            </a:r>
            <a:br>
              <a:rPr lang="pt-BR" sz="800" b="0" i="0" u="none" strike="noStrike" kern="1200" baseline="0">
                <a:solidFill>
                  <a:schemeClr val="bg1"/>
                </a:solidFill>
                <a:latin typeface="+mn-lt"/>
                <a:ea typeface="+mn-ea"/>
                <a:cs typeface="+mn-cs"/>
              </a:rPr>
            </a:br>
            <a:r>
              <a:rPr lang="pt-BR" sz="800" b="0" i="0" u="none" strike="noStrike" kern="1200" baseline="0">
                <a:solidFill>
                  <a:schemeClr val="bg1"/>
                </a:solidFill>
                <a:latin typeface="+mn-lt"/>
                <a:ea typeface="+mn-ea"/>
                <a:cs typeface="+mn-cs"/>
              </a:rPr>
              <a:t>® “WWF” é Marca Registrada WWF.</a:t>
            </a:r>
          </a:p>
          <a:p>
            <a:r>
              <a:rPr lang="pt-BR" sz="800" b="0" i="0" u="none" strike="noStrike" kern="1200" baseline="0">
                <a:solidFill>
                  <a:schemeClr val="bg1"/>
                </a:solidFill>
                <a:latin typeface="+mn-lt"/>
                <a:ea typeface="+mn-ea"/>
                <a:cs typeface="+mn-cs"/>
              </a:rPr>
              <a:t>WWF-Brasil: SHS / Sul CL Q. 114 Bloco D Loja 35,</a:t>
            </a:r>
          </a:p>
          <a:p>
            <a:r>
              <a:rPr lang="pt-BR" sz="800" b="0" i="0" u="none" strike="noStrike" kern="1200" baseline="0">
                <a:solidFill>
                  <a:schemeClr val="bg1"/>
                </a:solidFill>
                <a:latin typeface="+mn-lt"/>
                <a:ea typeface="+mn-ea"/>
                <a:cs typeface="+mn-cs"/>
              </a:rPr>
              <a:t>Asa Sul, Brasília-DF, CEP: 70377</a:t>
            </a:r>
            <a:endParaRPr lang="pt-BR" sz="800">
              <a:solidFill>
                <a:schemeClr val="bg1"/>
              </a:solidFill>
            </a:endParaRPr>
          </a:p>
        </p:txBody>
      </p:sp>
      <p:sp>
        <p:nvSpPr>
          <p:cNvPr id="8" name="Text Placeholder 3">
            <a:extLst>
              <a:ext uri="{FF2B5EF4-FFF2-40B4-BE49-F238E27FC236}">
                <a16:creationId xmlns:a16="http://schemas.microsoft.com/office/drawing/2014/main" id="{1EEB1DD5-A586-462C-8882-FCFB5C8D0944}"/>
              </a:ext>
            </a:extLst>
          </p:cNvPr>
          <p:cNvSpPr>
            <a:spLocks noGrp="1"/>
          </p:cNvSpPr>
          <p:nvPr>
            <p:ph type="body" sz="quarter" idx="17" hasCustomPrompt="1"/>
          </p:nvPr>
        </p:nvSpPr>
        <p:spPr>
          <a:xfrm>
            <a:off x="10266114" y="6486464"/>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André Dib / WWF-Brasil</a:t>
            </a:r>
          </a:p>
        </p:txBody>
      </p:sp>
      <p:pic>
        <p:nvPicPr>
          <p:cNvPr id="9" name="Imagem 8">
            <a:extLst>
              <a:ext uri="{FF2B5EF4-FFF2-40B4-BE49-F238E27FC236}">
                <a16:creationId xmlns:a16="http://schemas.microsoft.com/office/drawing/2014/main" id="{52A44E61-D53F-499E-ABDD-E09FFD124304}"/>
              </a:ext>
            </a:extLst>
          </p:cNvPr>
          <p:cNvPicPr>
            <a:picLocks noChangeAspect="1"/>
          </p:cNvPicPr>
          <p:nvPr userDrawn="1"/>
        </p:nvPicPr>
        <p:blipFill>
          <a:blip r:embed="rId4"/>
          <a:stretch>
            <a:fillRect/>
          </a:stretch>
        </p:blipFill>
        <p:spPr>
          <a:xfrm>
            <a:off x="1919878" y="2145680"/>
            <a:ext cx="8352244" cy="2566638"/>
          </a:xfrm>
          <a:prstGeom prst="rect">
            <a:avLst/>
          </a:prstGeom>
        </p:spPr>
      </p:pic>
    </p:spTree>
    <p:extLst>
      <p:ext uri="{BB962C8B-B14F-4D97-AF65-F5344CB8AC3E}">
        <p14:creationId xmlns:p14="http://schemas.microsoft.com/office/powerpoint/2010/main" val="16617830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2_Boiletplate Slide">
    <p:spTree>
      <p:nvGrpSpPr>
        <p:cNvPr id="1" name=""/>
        <p:cNvGrpSpPr/>
        <p:nvPr/>
      </p:nvGrpSpPr>
      <p:grpSpPr>
        <a:xfrm>
          <a:off x="0" y="0"/>
          <a:ext cx="0" cy="0"/>
          <a:chOff x="0" y="0"/>
          <a:chExt cx="0" cy="0"/>
        </a:xfrm>
      </p:grpSpPr>
      <p:pic>
        <p:nvPicPr>
          <p:cNvPr id="3" name="Imagem 2"/>
          <p:cNvPicPr>
            <a:picLocks noChangeAspect="1"/>
          </p:cNvPicPr>
          <p:nvPr userDrawn="1"/>
        </p:nvPicPr>
        <p:blipFill>
          <a:blip r:embed="rId2"/>
          <a:srcRect/>
          <a:stretch/>
        </p:blipFill>
        <p:spPr>
          <a:xfrm>
            <a:off x="237752" y="5258075"/>
            <a:ext cx="3604700" cy="1377114"/>
          </a:xfrm>
          <a:prstGeom prst="rect">
            <a:avLst/>
          </a:prstGeom>
        </p:spPr>
      </p:pic>
      <p:sp>
        <p:nvSpPr>
          <p:cNvPr id="5" name="CaixaDeTexto 4"/>
          <p:cNvSpPr txBox="1"/>
          <p:nvPr userDrawn="1"/>
        </p:nvSpPr>
        <p:spPr>
          <a:xfrm>
            <a:off x="4007768" y="5492218"/>
            <a:ext cx="4032448" cy="954107"/>
          </a:xfrm>
          <a:prstGeom prst="rect">
            <a:avLst/>
          </a:prstGeom>
          <a:noFill/>
        </p:spPr>
        <p:txBody>
          <a:bodyPr wrap="square" rtlCol="0">
            <a:spAutoFit/>
          </a:bodyPr>
          <a:lstStyle/>
          <a:p>
            <a:r>
              <a:rPr lang="pt-BR" sz="800" b="0" i="0" u="none" strike="noStrike" kern="1200" baseline="0">
                <a:solidFill>
                  <a:schemeClr val="tx1"/>
                </a:solidFill>
                <a:latin typeface="+mn-lt"/>
                <a:ea typeface="+mn-ea"/>
                <a:cs typeface="+mn-cs"/>
              </a:rPr>
              <a:t>© 2021</a:t>
            </a:r>
          </a:p>
          <a:p>
            <a:r>
              <a:rPr lang="pt-BR" sz="800" b="0" i="0" u="none" strike="noStrike" kern="1200" baseline="0">
                <a:solidFill>
                  <a:schemeClr val="tx1"/>
                </a:solidFill>
                <a:latin typeface="+mn-lt"/>
                <a:ea typeface="+mn-ea"/>
                <a:cs typeface="+mn-cs"/>
              </a:rPr>
              <a:t>1986 - símbolo Panda WWF - Fundo Mundial</a:t>
            </a:r>
          </a:p>
          <a:p>
            <a:r>
              <a:rPr lang="pt-BR" sz="800" b="0" i="0" u="none" strike="noStrike" kern="1200" baseline="0">
                <a:solidFill>
                  <a:schemeClr val="tx1"/>
                </a:solidFill>
                <a:latin typeface="+mn-lt"/>
                <a:ea typeface="+mn-ea"/>
                <a:cs typeface="+mn-cs"/>
              </a:rPr>
              <a:t>para a Natureza (também conhecido como</a:t>
            </a:r>
          </a:p>
          <a:p>
            <a:r>
              <a:rPr lang="pt-BR" sz="800" b="0" i="0" u="none" strike="noStrike" kern="1200" baseline="0">
                <a:solidFill>
                  <a:schemeClr val="tx1"/>
                </a:solidFill>
                <a:latin typeface="+mn-lt"/>
                <a:ea typeface="+mn-ea"/>
                <a:cs typeface="+mn-cs"/>
              </a:rPr>
              <a:t>Fundo Mundial para a Vida Selvagem)</a:t>
            </a:r>
            <a:br>
              <a:rPr lang="pt-BR" sz="800" b="0" i="0" u="none" strike="noStrike" kern="1200" baseline="0">
                <a:solidFill>
                  <a:schemeClr val="tx1"/>
                </a:solidFill>
                <a:latin typeface="+mn-lt"/>
                <a:ea typeface="+mn-ea"/>
                <a:cs typeface="+mn-cs"/>
              </a:rPr>
            </a:br>
            <a:r>
              <a:rPr lang="pt-BR" sz="800" b="0" i="0" u="none" strike="noStrike" kern="1200" baseline="0">
                <a:solidFill>
                  <a:schemeClr val="tx1"/>
                </a:solidFill>
                <a:latin typeface="+mn-lt"/>
                <a:ea typeface="+mn-ea"/>
                <a:cs typeface="+mn-cs"/>
              </a:rPr>
              <a:t>® “WWF” é Marca Registrada WWF.</a:t>
            </a:r>
          </a:p>
          <a:p>
            <a:r>
              <a:rPr lang="pt-BR" sz="800" b="0" i="0" u="none" strike="noStrike" kern="1200" baseline="0">
                <a:solidFill>
                  <a:schemeClr val="tx1"/>
                </a:solidFill>
                <a:latin typeface="+mn-lt"/>
                <a:ea typeface="+mn-ea"/>
                <a:cs typeface="+mn-cs"/>
              </a:rPr>
              <a:t>WWF-Brasil: SHS / Sul CL Q. 114 Bloco D Loja 35,</a:t>
            </a:r>
          </a:p>
          <a:p>
            <a:r>
              <a:rPr lang="pt-BR" sz="800" b="0" i="0" u="none" strike="noStrike" kern="1200" baseline="0">
                <a:solidFill>
                  <a:schemeClr val="tx1"/>
                </a:solidFill>
                <a:latin typeface="+mn-lt"/>
                <a:ea typeface="+mn-ea"/>
                <a:cs typeface="+mn-cs"/>
              </a:rPr>
              <a:t>Asa Sul, Brasília-DF, CEP: 70377</a:t>
            </a:r>
            <a:endParaRPr lang="pt-BR" sz="800">
              <a:solidFill>
                <a:schemeClr val="tx1"/>
              </a:solidFill>
            </a:endParaRPr>
          </a:p>
        </p:txBody>
      </p:sp>
    </p:spTree>
    <p:extLst>
      <p:ext uri="{BB962C8B-B14F-4D97-AF65-F5344CB8AC3E}">
        <p14:creationId xmlns:p14="http://schemas.microsoft.com/office/powerpoint/2010/main" val="3641432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 Heading + Subheadin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C4D927-0BBE-6446-B2AD-7B22A9588D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2439" y="225426"/>
            <a:ext cx="867536" cy="972132"/>
          </a:xfrm>
          <a:prstGeom prst="rect">
            <a:avLst/>
          </a:prstGeom>
        </p:spPr>
      </p:pic>
      <p:sp>
        <p:nvSpPr>
          <p:cNvPr id="34" name="Picture Placeholder 33">
            <a:extLst>
              <a:ext uri="{FF2B5EF4-FFF2-40B4-BE49-F238E27FC236}">
                <a16:creationId xmlns:a16="http://schemas.microsoft.com/office/drawing/2014/main" id="{2892CEA9-F18A-3143-88A9-AD8AFD30E8E2}"/>
              </a:ext>
            </a:extLst>
          </p:cNvPr>
          <p:cNvSpPr>
            <a:spLocks noGrp="1"/>
          </p:cNvSpPr>
          <p:nvPr>
            <p:ph type="pic" sz="quarter" idx="10" hasCustomPrompt="1"/>
          </p:nvPr>
        </p:nvSpPr>
        <p:spPr>
          <a:xfrm>
            <a:off x="227014" y="225426"/>
            <a:ext cx="11737975" cy="6407151"/>
          </a:xfrm>
          <a:custGeom>
            <a:avLst/>
            <a:gdLst>
              <a:gd name="connsiteX0" fmla="*/ 0 w 11737975"/>
              <a:gd name="connsiteY0" fmla="*/ 0 h 6407150"/>
              <a:gd name="connsiteX1" fmla="*/ 225425 w 11737975"/>
              <a:gd name="connsiteY1" fmla="*/ 0 h 6407150"/>
              <a:gd name="connsiteX2" fmla="*/ 225425 w 11737975"/>
              <a:gd name="connsiteY2" fmla="*/ 972132 h 6407150"/>
              <a:gd name="connsiteX3" fmla="*/ 1092961 w 11737975"/>
              <a:gd name="connsiteY3" fmla="*/ 972132 h 6407150"/>
              <a:gd name="connsiteX4" fmla="*/ 1092961 w 11737975"/>
              <a:gd name="connsiteY4" fmla="*/ 0 h 6407150"/>
              <a:gd name="connsiteX5" fmla="*/ 11737975 w 11737975"/>
              <a:gd name="connsiteY5" fmla="*/ 0 h 6407150"/>
              <a:gd name="connsiteX6" fmla="*/ 11737975 w 11737975"/>
              <a:gd name="connsiteY6" fmla="*/ 6407150 h 6407150"/>
              <a:gd name="connsiteX7" fmla="*/ 0 w 11737975"/>
              <a:gd name="connsiteY7" fmla="*/ 6407150 h 64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7975" h="6407150">
                <a:moveTo>
                  <a:pt x="0" y="0"/>
                </a:moveTo>
                <a:lnTo>
                  <a:pt x="225425" y="0"/>
                </a:lnTo>
                <a:lnTo>
                  <a:pt x="225425" y="972132"/>
                </a:lnTo>
                <a:lnTo>
                  <a:pt x="1092961" y="972132"/>
                </a:lnTo>
                <a:lnTo>
                  <a:pt x="1092961" y="0"/>
                </a:lnTo>
                <a:lnTo>
                  <a:pt x="11737975" y="0"/>
                </a:lnTo>
                <a:lnTo>
                  <a:pt x="11737975" y="6407150"/>
                </a:lnTo>
                <a:lnTo>
                  <a:pt x="0" y="6407150"/>
                </a:lnTo>
                <a:close/>
              </a:path>
            </a:pathLst>
          </a:custGeom>
          <a:blipFill>
            <a:blip r:embed="rId3"/>
            <a:srcRect/>
            <a:stretch>
              <a:fillRect/>
            </a:stretch>
          </a:blipFill>
        </p:spPr>
        <p:txBody>
          <a:bodyPr wrap="square" rIns="576000" anchor="ctr">
            <a:noAutofit/>
          </a:bodyPr>
          <a:lstStyle>
            <a:lvl1pPr marL="0" indent="0" algn="ctr">
              <a:buFontTx/>
              <a:buNone/>
              <a:defRPr b="1" i="0">
                <a:solidFill>
                  <a:schemeClr val="bg1"/>
                </a:solidFill>
                <a:latin typeface="+mj-lt"/>
                <a:cs typeface="Arial" panose="020B0604020202020204" pitchFamily="34" charset="0"/>
              </a:defRPr>
            </a:lvl1pPr>
          </a:lstStyle>
          <a:p>
            <a:r>
              <a:rPr lang="en-US"/>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a:xfrm>
            <a:off x="6108001" y="4104830"/>
            <a:ext cx="6094844" cy="1360712"/>
          </a:xfrm>
          <a:solidFill>
            <a:schemeClr val="tx1"/>
          </a:solidFill>
        </p:spPr>
        <p:txBody>
          <a:bodyPr wrap="square" lIns="251999" tIns="216000" rIns="432000" bIns="144000" anchor="b" anchorCtr="0">
            <a:spAutoFit/>
          </a:bodyPr>
          <a:lstStyle>
            <a:lvl1pPr>
              <a:defRPr sz="3600" b="1" i="0" cap="none" baseline="0">
                <a:solidFill>
                  <a:schemeClr val="bg1"/>
                </a:solidFill>
                <a:latin typeface="Arial" panose="020B0604020202020204" pitchFamily="34" charset="0"/>
                <a:cs typeface="Arial" panose="020B0604020202020204" pitchFamily="34" charset="0"/>
              </a:defRPr>
            </a:lvl1pPr>
          </a:lstStyle>
          <a:p>
            <a:r>
              <a:rPr lang="en-GB"/>
              <a:t>Presentation heading </a:t>
            </a:r>
            <a:br>
              <a:rPr lang="en-GB"/>
            </a:br>
            <a:r>
              <a:rPr lang="en-GB"/>
              <a:t>to go here</a:t>
            </a:r>
            <a:endParaRPr lang="en-US"/>
          </a:p>
        </p:txBody>
      </p:sp>
      <p:sp>
        <p:nvSpPr>
          <p:cNvPr id="9" name="Text Placeholder 3">
            <a:extLst>
              <a:ext uri="{FF2B5EF4-FFF2-40B4-BE49-F238E27FC236}">
                <a16:creationId xmlns:a16="http://schemas.microsoft.com/office/drawing/2014/main" id="{2F7D097D-259F-5E41-98A0-F61779783448}"/>
              </a:ext>
            </a:extLst>
          </p:cNvPr>
          <p:cNvSpPr>
            <a:spLocks noGrp="1"/>
          </p:cNvSpPr>
          <p:nvPr>
            <p:ph type="body" sz="quarter" idx="11" hasCustomPrompt="1"/>
          </p:nvPr>
        </p:nvSpPr>
        <p:spPr>
          <a:xfrm>
            <a:off x="452437" y="6165304"/>
            <a:ext cx="2979267" cy="288032"/>
          </a:xfrm>
        </p:spPr>
        <p:txBody>
          <a:bodyPr>
            <a:noAutofit/>
          </a:bodyPr>
          <a:lstStyle>
            <a:lvl1pPr marL="0" indent="0">
              <a:buNone/>
              <a:defRPr sz="16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pPr lvl="0"/>
            <a:r>
              <a:rPr lang="en-GB"/>
              <a:t>Month XXXX</a:t>
            </a:r>
            <a:endParaRPr lang="en-US"/>
          </a:p>
        </p:txBody>
      </p:sp>
      <p:sp>
        <p:nvSpPr>
          <p:cNvPr id="8" name="Text Placeholder 3">
            <a:extLst>
              <a:ext uri="{FF2B5EF4-FFF2-40B4-BE49-F238E27FC236}">
                <a16:creationId xmlns:a16="http://schemas.microsoft.com/office/drawing/2014/main" id="{653BDA09-D17A-724C-B97E-855A2B4469AE}"/>
              </a:ext>
            </a:extLst>
          </p:cNvPr>
          <p:cNvSpPr>
            <a:spLocks noGrp="1"/>
          </p:cNvSpPr>
          <p:nvPr>
            <p:ph type="body" sz="quarter" idx="12" hasCustomPrompt="1"/>
          </p:nvPr>
        </p:nvSpPr>
        <p:spPr>
          <a:xfrm>
            <a:off x="9264352" y="6309320"/>
            <a:ext cx="2595614"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Juergen Freund - www.jurgenfreund.com</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a:xfrm>
            <a:off x="6109155" y="5464671"/>
            <a:ext cx="6093691" cy="531459"/>
          </a:xfrm>
          <a:solidFill>
            <a:schemeClr val="tx1"/>
          </a:solidFill>
        </p:spPr>
        <p:txBody>
          <a:bodyPr wrap="square" lIns="251999" tIns="0" rIns="432000" bIns="251999" anchor="ctr">
            <a:spAutoFit/>
          </a:bodyPr>
          <a:lstStyle>
            <a:lvl1pPr marL="0" indent="0" algn="l">
              <a:buNone/>
              <a:defRPr sz="1800" b="1" i="0" cap="none">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Presentation subheading to go here</a:t>
            </a:r>
            <a:endParaRPr lang="en-US"/>
          </a:p>
        </p:txBody>
      </p:sp>
    </p:spTree>
    <p:extLst>
      <p:ext uri="{BB962C8B-B14F-4D97-AF65-F5344CB8AC3E}">
        <p14:creationId xmlns:p14="http://schemas.microsoft.com/office/powerpoint/2010/main" val="176210583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 Heading + Subheadin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B6C4D927-0BBE-6446-B2AD-7B22A9588D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2439" y="225426"/>
            <a:ext cx="867536" cy="972132"/>
          </a:xfrm>
          <a:prstGeom prst="rect">
            <a:avLst/>
          </a:prstGeom>
        </p:spPr>
      </p:pic>
      <p:sp>
        <p:nvSpPr>
          <p:cNvPr id="34" name="Picture Placeholder 33">
            <a:extLst>
              <a:ext uri="{FF2B5EF4-FFF2-40B4-BE49-F238E27FC236}">
                <a16:creationId xmlns:a16="http://schemas.microsoft.com/office/drawing/2014/main" id="{2892CEA9-F18A-3143-88A9-AD8AFD30E8E2}"/>
              </a:ext>
            </a:extLst>
          </p:cNvPr>
          <p:cNvSpPr>
            <a:spLocks noGrp="1"/>
          </p:cNvSpPr>
          <p:nvPr>
            <p:ph type="pic" sz="quarter" idx="10" hasCustomPrompt="1"/>
          </p:nvPr>
        </p:nvSpPr>
        <p:spPr>
          <a:xfrm>
            <a:off x="227012" y="211437"/>
            <a:ext cx="11737975" cy="6407151"/>
          </a:xfrm>
          <a:custGeom>
            <a:avLst/>
            <a:gdLst>
              <a:gd name="connsiteX0" fmla="*/ 0 w 11737975"/>
              <a:gd name="connsiteY0" fmla="*/ 0 h 6407150"/>
              <a:gd name="connsiteX1" fmla="*/ 225425 w 11737975"/>
              <a:gd name="connsiteY1" fmla="*/ 0 h 6407150"/>
              <a:gd name="connsiteX2" fmla="*/ 225425 w 11737975"/>
              <a:gd name="connsiteY2" fmla="*/ 972132 h 6407150"/>
              <a:gd name="connsiteX3" fmla="*/ 1092961 w 11737975"/>
              <a:gd name="connsiteY3" fmla="*/ 972132 h 6407150"/>
              <a:gd name="connsiteX4" fmla="*/ 1092961 w 11737975"/>
              <a:gd name="connsiteY4" fmla="*/ 0 h 6407150"/>
              <a:gd name="connsiteX5" fmla="*/ 11737975 w 11737975"/>
              <a:gd name="connsiteY5" fmla="*/ 0 h 6407150"/>
              <a:gd name="connsiteX6" fmla="*/ 11737975 w 11737975"/>
              <a:gd name="connsiteY6" fmla="*/ 6407150 h 6407150"/>
              <a:gd name="connsiteX7" fmla="*/ 0 w 11737975"/>
              <a:gd name="connsiteY7" fmla="*/ 6407150 h 640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37975" h="6407150">
                <a:moveTo>
                  <a:pt x="0" y="0"/>
                </a:moveTo>
                <a:lnTo>
                  <a:pt x="225425" y="0"/>
                </a:lnTo>
                <a:lnTo>
                  <a:pt x="225425" y="972132"/>
                </a:lnTo>
                <a:lnTo>
                  <a:pt x="1092961" y="972132"/>
                </a:lnTo>
                <a:lnTo>
                  <a:pt x="1092961" y="0"/>
                </a:lnTo>
                <a:lnTo>
                  <a:pt x="11737975" y="0"/>
                </a:lnTo>
                <a:lnTo>
                  <a:pt x="11737975" y="6407150"/>
                </a:lnTo>
                <a:lnTo>
                  <a:pt x="0" y="6407150"/>
                </a:lnTo>
                <a:close/>
              </a:path>
            </a:pathLst>
          </a:custGeom>
          <a:blipFill dpi="0" rotWithShape="1">
            <a:blip r:embed="rId3"/>
            <a:srcRect/>
            <a:stretch>
              <a:fillRect/>
            </a:stretch>
          </a:blipFill>
        </p:spPr>
        <p:txBody>
          <a:bodyPr wrap="square" rIns="576000" anchor="ctr">
            <a:noAutofit/>
          </a:bodyPr>
          <a:lstStyle>
            <a:lvl1pPr marL="0" indent="0" algn="ctr">
              <a:buFontTx/>
              <a:buNone/>
              <a:defRPr>
                <a:solidFill>
                  <a:schemeClr val="bg1"/>
                </a:solidFill>
              </a:defRPr>
            </a:lvl1pPr>
          </a:lstStyle>
          <a:p>
            <a:r>
              <a:rPr lang="en-US"/>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a:xfrm>
            <a:off x="1" y="4104830"/>
            <a:ext cx="6084000" cy="1360712"/>
          </a:xfrm>
          <a:solidFill>
            <a:schemeClr val="tx1"/>
          </a:solidFill>
        </p:spPr>
        <p:txBody>
          <a:bodyPr wrap="square" lIns="432000" tIns="216000" rIns="251999" bIns="144000" anchor="b" anchorCtr="0">
            <a:spAutoFit/>
          </a:bodyPr>
          <a:lstStyle>
            <a:lvl1pPr>
              <a:defRPr sz="3600" b="1" i="0" cap="none" baseline="0">
                <a:solidFill>
                  <a:schemeClr val="bg1"/>
                </a:solidFill>
                <a:latin typeface="Arial" panose="020B0604020202020204" pitchFamily="34" charset="0"/>
                <a:cs typeface="Arial" panose="020B0604020202020204" pitchFamily="34" charset="0"/>
              </a:defRPr>
            </a:lvl1pPr>
          </a:lstStyle>
          <a:p>
            <a:r>
              <a:rPr lang="en-GB"/>
              <a:t>Presentation heading </a:t>
            </a:r>
            <a:br>
              <a:rPr lang="en-GB"/>
            </a:br>
            <a:r>
              <a:rPr lang="en-GB"/>
              <a:t>to go here</a:t>
            </a:r>
            <a:endParaRPr lang="en-US"/>
          </a:p>
        </p:txBody>
      </p:sp>
      <p:sp>
        <p:nvSpPr>
          <p:cNvPr id="9" name="Text Placeholder 3">
            <a:extLst>
              <a:ext uri="{FF2B5EF4-FFF2-40B4-BE49-F238E27FC236}">
                <a16:creationId xmlns:a16="http://schemas.microsoft.com/office/drawing/2014/main" id="{DE590CB9-297D-E14F-99F4-8F73F5A929CF}"/>
              </a:ext>
            </a:extLst>
          </p:cNvPr>
          <p:cNvSpPr>
            <a:spLocks noGrp="1"/>
          </p:cNvSpPr>
          <p:nvPr>
            <p:ph type="body" sz="quarter" idx="12" hasCustomPrompt="1"/>
          </p:nvPr>
        </p:nvSpPr>
        <p:spPr>
          <a:xfrm>
            <a:off x="8790966" y="6165304"/>
            <a:ext cx="2979267" cy="288032"/>
          </a:xfrm>
        </p:spPr>
        <p:txBody>
          <a:bodyPr>
            <a:noAutofit/>
          </a:bodyPr>
          <a:lstStyle>
            <a:lvl1pPr marL="0" indent="0" algn="r">
              <a:buNone/>
              <a:defRPr sz="16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pPr lvl="0"/>
            <a:r>
              <a:rPr lang="en-GB"/>
              <a:t>Month XXXX</a:t>
            </a:r>
            <a:endParaRPr lang="en-US"/>
          </a:p>
        </p:txBody>
      </p:sp>
      <p:sp>
        <p:nvSpPr>
          <p:cNvPr id="8" name="Text Placeholder 3">
            <a:extLst>
              <a:ext uri="{FF2B5EF4-FFF2-40B4-BE49-F238E27FC236}">
                <a16:creationId xmlns:a16="http://schemas.microsoft.com/office/drawing/2014/main" id="{ED54108D-92C5-584F-AF3B-A7F2AAABBFF2}"/>
              </a:ext>
            </a:extLst>
          </p:cNvPr>
          <p:cNvSpPr>
            <a:spLocks noGrp="1"/>
          </p:cNvSpPr>
          <p:nvPr>
            <p:ph type="body" sz="quarter" idx="13" hasCustomPrompt="1"/>
          </p:nvPr>
        </p:nvSpPr>
        <p:spPr>
          <a:xfrm>
            <a:off x="418212" y="6309320"/>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Green Renaissance / WWF-US</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a:xfrm>
            <a:off x="1156" y="5464671"/>
            <a:ext cx="6094845" cy="531459"/>
          </a:xfrm>
          <a:solidFill>
            <a:schemeClr val="tx1"/>
          </a:solidFill>
        </p:spPr>
        <p:txBody>
          <a:bodyPr lIns="432000" tIns="0" rIns="251999" bIns="251999" anchor="ctr">
            <a:spAutoFit/>
          </a:bodyPr>
          <a:lstStyle>
            <a:lvl1pPr marL="0" indent="0" algn="l">
              <a:buNone/>
              <a:defRPr sz="1800" b="1" i="0" cap="none">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Presentation subheading to go here</a:t>
            </a:r>
            <a:endParaRPr lang="en-US"/>
          </a:p>
        </p:txBody>
      </p:sp>
    </p:spTree>
    <p:extLst>
      <p:ext uri="{BB962C8B-B14F-4D97-AF65-F5344CB8AC3E}">
        <p14:creationId xmlns:p14="http://schemas.microsoft.com/office/powerpoint/2010/main" val="1500108808"/>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Contents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F83672B3-C2FB-DD4A-82AE-C8B1FFE41B9E}"/>
              </a:ext>
            </a:extLst>
          </p:cNvPr>
          <p:cNvSpPr>
            <a:spLocks noGrp="1"/>
          </p:cNvSpPr>
          <p:nvPr>
            <p:ph type="pic" sz="quarter" idx="12" hasCustomPrompt="1"/>
          </p:nvPr>
        </p:nvSpPr>
        <p:spPr>
          <a:xfrm>
            <a:off x="227014" y="225426"/>
            <a:ext cx="11737975" cy="5867871"/>
          </a:xfrm>
          <a:blipFill>
            <a:blip r:embed="rId2"/>
            <a:srcRect/>
            <a:stretch>
              <a:fillRect/>
            </a:stretch>
          </a:blipFill>
        </p:spPr>
        <p:txBody>
          <a:bodyPr anchor="ctr"/>
          <a:lstStyle>
            <a:lvl1pPr marL="0" indent="0" algn="ctr">
              <a:buNone/>
              <a:defRPr b="1" i="0">
                <a:solidFill>
                  <a:schemeClr val="tx1"/>
                </a:solidFill>
                <a:latin typeface="+mj-lt"/>
                <a:cs typeface="Arial" panose="020B0604020202020204" pitchFamily="34" charset="0"/>
              </a:defRPr>
            </a:lvl1pPr>
          </a:lstStyle>
          <a:p>
            <a:r>
              <a:rPr lang="en-US"/>
              <a:t>CLICK HERE TO ADD A NEW IMAGE</a:t>
            </a:r>
          </a:p>
        </p:txBody>
      </p:sp>
      <p:sp>
        <p:nvSpPr>
          <p:cNvPr id="2" name="Title 1">
            <a:extLst>
              <a:ext uri="{FF2B5EF4-FFF2-40B4-BE49-F238E27FC236}">
                <a16:creationId xmlns:a16="http://schemas.microsoft.com/office/drawing/2014/main" id="{8254E51C-CFAD-D347-A9DF-2D450F55750D}"/>
              </a:ext>
            </a:extLst>
          </p:cNvPr>
          <p:cNvSpPr>
            <a:spLocks noGrp="1"/>
          </p:cNvSpPr>
          <p:nvPr>
            <p:ph type="title" hasCustomPrompt="1"/>
          </p:nvPr>
        </p:nvSpPr>
        <p:spPr>
          <a:xfrm>
            <a:off x="2" y="2806485"/>
            <a:ext cx="4691063" cy="550508"/>
          </a:xfrm>
          <a:solidFill>
            <a:schemeClr val="tx1"/>
          </a:solidFill>
        </p:spPr>
        <p:txBody>
          <a:bodyPr wrap="square" lIns="432000" tIns="180000" rIns="251999" bIns="36000" numCol="1" anchor="b" anchorCtr="0">
            <a:spAutoFit/>
          </a:bodyPr>
          <a:lstStyle>
            <a:lvl1pPr>
              <a:defRPr sz="2400" b="1" i="0" cap="none" normalizeH="0" baseline="0">
                <a:solidFill>
                  <a:schemeClr val="bg1"/>
                </a:solidFill>
                <a:latin typeface="+mj-lt"/>
                <a:cs typeface="Arial" panose="020B0604020202020204" pitchFamily="34" charset="0"/>
              </a:defRPr>
            </a:lvl1pPr>
          </a:lstStyle>
          <a:p>
            <a:r>
              <a:rPr lang="en-US"/>
              <a:t>Contents title</a:t>
            </a:r>
          </a:p>
        </p:txBody>
      </p:sp>
      <p:sp>
        <p:nvSpPr>
          <p:cNvPr id="7" name="Subtitle 2">
            <a:extLst>
              <a:ext uri="{FF2B5EF4-FFF2-40B4-BE49-F238E27FC236}">
                <a16:creationId xmlns:a16="http://schemas.microsoft.com/office/drawing/2014/main" id="{2F3EDBAE-FA8A-1F42-BF5B-49DB46F0681F}"/>
              </a:ext>
            </a:extLst>
          </p:cNvPr>
          <p:cNvSpPr>
            <a:spLocks noGrp="1"/>
          </p:cNvSpPr>
          <p:nvPr>
            <p:ph type="subTitle" idx="1" hasCustomPrompt="1"/>
          </p:nvPr>
        </p:nvSpPr>
        <p:spPr>
          <a:xfrm>
            <a:off x="2" y="3356993"/>
            <a:ext cx="4691061" cy="651661"/>
          </a:xfrm>
          <a:solidFill>
            <a:schemeClr val="tx1"/>
          </a:solidFill>
        </p:spPr>
        <p:txBody>
          <a:bodyPr wrap="square" lIns="432000" tIns="180000" rIns="251999" bIns="251999" numCol="1" anchor="t" anchorCtr="0">
            <a:spAutoFit/>
          </a:bodyPr>
          <a:lstStyle>
            <a:lvl1pPr marL="0" marR="0" indent="0" algn="l" defTabSz="914377" rtl="0" eaLnBrk="1" fontAlgn="auto" latinLnBrk="0" hangingPunct="1">
              <a:lnSpc>
                <a:spcPct val="100000"/>
              </a:lnSpc>
              <a:spcBef>
                <a:spcPts val="1000"/>
              </a:spcBef>
              <a:spcAft>
                <a:spcPts val="0"/>
              </a:spcAft>
              <a:buClrTx/>
              <a:buSzTx/>
              <a:buFontTx/>
              <a:buNone/>
              <a:tabLst/>
              <a:defRPr sz="1400" b="1" i="0" cap="none">
                <a:solidFill>
                  <a:schemeClr val="bg1"/>
                </a:solidFill>
                <a:latin typeface="+mj-lt"/>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Insert your contents list here</a:t>
            </a:r>
          </a:p>
        </p:txBody>
      </p:sp>
      <p:sp>
        <p:nvSpPr>
          <p:cNvPr id="5" name="Footer Placeholder 4">
            <a:extLst>
              <a:ext uri="{FF2B5EF4-FFF2-40B4-BE49-F238E27FC236}">
                <a16:creationId xmlns:a16="http://schemas.microsoft.com/office/drawing/2014/main" id="{05C0683F-544F-884E-AA43-CFE3D26A0277}"/>
              </a:ext>
            </a:extLst>
          </p:cNvPr>
          <p:cNvSpPr>
            <a:spLocks noGrp="1"/>
          </p:cNvSpPr>
          <p:nvPr>
            <p:ph type="ftr" sz="quarter" idx="13"/>
          </p:nvPr>
        </p:nvSpPr>
        <p:spPr/>
        <p:txBody>
          <a:bodyPr/>
          <a:lstStyle/>
          <a:p>
            <a:r>
              <a:rPr lang="en-US"/>
              <a:t>WWF PowerPoint_content_example</a:t>
            </a:r>
          </a:p>
        </p:txBody>
      </p:sp>
      <p:sp>
        <p:nvSpPr>
          <p:cNvPr id="8" name="Slide Number Placeholder 7">
            <a:extLst>
              <a:ext uri="{FF2B5EF4-FFF2-40B4-BE49-F238E27FC236}">
                <a16:creationId xmlns:a16="http://schemas.microsoft.com/office/drawing/2014/main" id="{8B5B7FAE-CF5D-7542-8265-4C565E6320FC}"/>
              </a:ext>
            </a:extLst>
          </p:cNvPr>
          <p:cNvSpPr>
            <a:spLocks noGrp="1"/>
          </p:cNvSpPr>
          <p:nvPr>
            <p:ph type="sldNum" sz="quarter" idx="14"/>
          </p:nvPr>
        </p:nvSpPr>
        <p:spPr/>
        <p:txBody>
          <a:bodyPr/>
          <a:lstStyle/>
          <a:p>
            <a:fld id="{01D4B372-C4E9-DB48-93BA-62F9C68D8B35}" type="slidenum">
              <a:rPr lang="en-US" smtClean="0"/>
              <a:pPr/>
              <a:t>‹nº›</a:t>
            </a:fld>
            <a:endParaRPr lang="en-US"/>
          </a:p>
        </p:txBody>
      </p:sp>
      <p:sp>
        <p:nvSpPr>
          <p:cNvPr id="10" name="Text Placeholder 3">
            <a:extLst>
              <a:ext uri="{FF2B5EF4-FFF2-40B4-BE49-F238E27FC236}">
                <a16:creationId xmlns:a16="http://schemas.microsoft.com/office/drawing/2014/main" id="{8638E00A-E79A-CB40-BD28-9723CA74B52F}"/>
              </a:ext>
            </a:extLst>
          </p:cNvPr>
          <p:cNvSpPr>
            <a:spLocks noGrp="1"/>
          </p:cNvSpPr>
          <p:nvPr>
            <p:ph type="body" sz="quarter" idx="17" hasCustomPrompt="1"/>
          </p:nvPr>
        </p:nvSpPr>
        <p:spPr>
          <a:xfrm>
            <a:off x="10056440" y="5805264"/>
            <a:ext cx="1803526"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Days Edge / WWF-US</a:t>
            </a:r>
          </a:p>
        </p:txBody>
      </p:sp>
    </p:spTree>
    <p:extLst>
      <p:ext uri="{BB962C8B-B14F-4D97-AF65-F5344CB8AC3E}">
        <p14:creationId xmlns:p14="http://schemas.microsoft.com/office/powerpoint/2010/main" val="3678967562"/>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Heading + Sub + Copy +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r>
              <a:rPr lang="en-US"/>
              <a:t>WWF </a:t>
            </a:r>
            <a:r>
              <a:rPr lang="en-US" err="1"/>
              <a:t>PowerPoint_content_example</a:t>
            </a:r>
            <a:endParaRPr lang="en-US"/>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‹nº›</a:t>
            </a:fld>
            <a:endParaRPr lang="en-US"/>
          </a:p>
        </p:txBody>
      </p:sp>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a:xfrm>
            <a:off x="6312027" y="1232370"/>
            <a:ext cx="5647195" cy="4860927"/>
          </a:xfrm>
          <a:blipFill>
            <a:blip r:embed="rId2" cstate="email">
              <a:extLst>
                <a:ext uri="{28A0092B-C50C-407E-A947-70E740481C1C}">
                  <a14:useLocalDpi xmlns:a14="http://schemas.microsoft.com/office/drawing/2010/main"/>
                </a:ext>
              </a:extLst>
            </a:blip>
            <a:srcRect/>
            <a:stretch>
              <a:fillRect/>
            </a:stretch>
          </a:blipFill>
        </p:spPr>
        <p:txBody>
          <a:bodyPr anchor="ctr">
            <a:normAutofit/>
          </a:bodyPr>
          <a:lstStyle>
            <a:lvl1pPr marL="0" indent="0" algn="ctr">
              <a:buNone/>
              <a:defRPr sz="2000" b="1" i="0" cap="all" baseline="0">
                <a:solidFill>
                  <a:schemeClr val="bg1"/>
                </a:solidFill>
                <a:latin typeface="+mj-lt"/>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to add a new image</a:t>
            </a:r>
          </a:p>
        </p:txBody>
      </p:sp>
      <p:sp>
        <p:nvSpPr>
          <p:cNvPr id="9" name="Content Placeholder 3">
            <a:extLst>
              <a:ext uri="{FF2B5EF4-FFF2-40B4-BE49-F238E27FC236}">
                <a16:creationId xmlns:a16="http://schemas.microsoft.com/office/drawing/2014/main" id="{2D367303-087F-B944-A03D-3D3A0F03A224}"/>
              </a:ext>
            </a:extLst>
          </p:cNvPr>
          <p:cNvSpPr>
            <a:spLocks noGrp="1"/>
          </p:cNvSpPr>
          <p:nvPr>
            <p:ph sz="half" idx="2" hasCustomPrompt="1"/>
          </p:nvPr>
        </p:nvSpPr>
        <p:spPr>
          <a:xfrm>
            <a:off x="232779" y="1838349"/>
            <a:ext cx="5647197" cy="4254947"/>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sp>
        <p:nvSpPr>
          <p:cNvPr id="10" name="Text Placeholder 10">
            <a:extLst>
              <a:ext uri="{FF2B5EF4-FFF2-40B4-BE49-F238E27FC236}">
                <a16:creationId xmlns:a16="http://schemas.microsoft.com/office/drawing/2014/main" id="{D6386199-5AE2-4F43-80B8-56C978031B97}"/>
              </a:ext>
            </a:extLst>
          </p:cNvPr>
          <p:cNvSpPr>
            <a:spLocks noGrp="1"/>
          </p:cNvSpPr>
          <p:nvPr>
            <p:ph type="body" sz="quarter" idx="14" hasCustomPrompt="1"/>
          </p:nvPr>
        </p:nvSpPr>
        <p:spPr>
          <a:xfrm>
            <a:off x="232981" y="1232372"/>
            <a:ext cx="5646995" cy="431825"/>
          </a:xfrm>
        </p:spPr>
        <p:txBody>
          <a:bodyPr>
            <a:noAutofit/>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GB"/>
              <a:t>Subheading to go here</a:t>
            </a:r>
            <a:endParaRPr lang="en-US"/>
          </a:p>
        </p:txBody>
      </p:sp>
      <p:cxnSp>
        <p:nvCxnSpPr>
          <p:cNvPr id="12" name="Straight Connector 11">
            <a:extLst>
              <a:ext uri="{FF2B5EF4-FFF2-40B4-BE49-F238E27FC236}">
                <a16:creationId xmlns:a16="http://schemas.microsoft.com/office/drawing/2014/main" id="{EB773600-3ECF-0248-B997-10C5641A12AA}"/>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1" name="Text Placeholder 3">
            <a:extLst>
              <a:ext uri="{FF2B5EF4-FFF2-40B4-BE49-F238E27FC236}">
                <a16:creationId xmlns:a16="http://schemas.microsoft.com/office/drawing/2014/main" id="{D69F2F3D-C3CD-604C-8B58-D586064E0D5E}"/>
              </a:ext>
            </a:extLst>
          </p:cNvPr>
          <p:cNvSpPr>
            <a:spLocks noGrp="1"/>
          </p:cNvSpPr>
          <p:nvPr>
            <p:ph type="body" sz="quarter" idx="17" hasCustomPrompt="1"/>
          </p:nvPr>
        </p:nvSpPr>
        <p:spPr>
          <a:xfrm>
            <a:off x="10056440" y="5805264"/>
            <a:ext cx="1803526"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WWF-Canon / Michel GUNTHER</a:t>
            </a:r>
          </a:p>
        </p:txBody>
      </p:sp>
      <p:sp>
        <p:nvSpPr>
          <p:cNvPr id="13" name="Title Placeholder 6">
            <a:extLst>
              <a:ext uri="{FF2B5EF4-FFF2-40B4-BE49-F238E27FC236}">
                <a16:creationId xmlns:a16="http://schemas.microsoft.com/office/drawing/2014/main" id="{67E042AE-31EA-6B4D-BCE7-717E6F360E8B}"/>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pt-BR"/>
              <a:t>Clique para editar o título mestre</a:t>
            </a:r>
            <a:endParaRPr lang="en-US"/>
          </a:p>
        </p:txBody>
      </p:sp>
    </p:spTree>
    <p:extLst>
      <p:ext uri="{BB962C8B-B14F-4D97-AF65-F5344CB8AC3E}">
        <p14:creationId xmlns:p14="http://schemas.microsoft.com/office/powerpoint/2010/main" val="305701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8_Heading + Copy +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r>
              <a:rPr lang="en-US"/>
              <a:t>WWF </a:t>
            </a:r>
            <a:r>
              <a:rPr lang="en-US" err="1"/>
              <a:t>PowerPoint_content_example</a:t>
            </a:r>
            <a:endParaRPr lang="en-US"/>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‹nº›</a:t>
            </a:fld>
            <a:endParaRPr lang="en-US"/>
          </a:p>
        </p:txBody>
      </p:sp>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a:xfrm>
            <a:off x="4871864" y="1232370"/>
            <a:ext cx="7087357" cy="4860927"/>
          </a:xfrm>
          <a:blipFill>
            <a:blip r:embed="rId2" cstate="email">
              <a:extLst>
                <a:ext uri="{28A0092B-C50C-407E-A947-70E740481C1C}">
                  <a14:useLocalDpi xmlns:a14="http://schemas.microsoft.com/office/drawing/2010/main"/>
                </a:ext>
              </a:extLst>
            </a:blip>
            <a:srcRect/>
            <a:stretch>
              <a:fillRect/>
            </a:stretch>
          </a:blipFill>
        </p:spPr>
        <p:txBody>
          <a:bodyPr anchor="ctr">
            <a:normAutofit/>
          </a:bodyPr>
          <a:lstStyle>
            <a:lvl1pPr marL="0" indent="0" algn="ctr">
              <a:buNone/>
              <a:defRPr sz="2000" b="1" i="0" cap="all" baseline="0">
                <a:solidFill>
                  <a:schemeClr val="bg1"/>
                </a:solidFill>
                <a:latin typeface="+mj-lt"/>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to add a new image</a:t>
            </a:r>
          </a:p>
        </p:txBody>
      </p:sp>
      <p:sp>
        <p:nvSpPr>
          <p:cNvPr id="9" name="Content Placeholder 3">
            <a:extLst>
              <a:ext uri="{FF2B5EF4-FFF2-40B4-BE49-F238E27FC236}">
                <a16:creationId xmlns:a16="http://schemas.microsoft.com/office/drawing/2014/main" id="{2D367303-087F-B944-A03D-3D3A0F03A224}"/>
              </a:ext>
            </a:extLst>
          </p:cNvPr>
          <p:cNvSpPr>
            <a:spLocks noGrp="1"/>
          </p:cNvSpPr>
          <p:nvPr>
            <p:ph sz="half" idx="2" hasCustomPrompt="1"/>
          </p:nvPr>
        </p:nvSpPr>
        <p:spPr>
          <a:xfrm>
            <a:off x="232779" y="1232370"/>
            <a:ext cx="4279047" cy="4860927"/>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cxnSp>
        <p:nvCxnSpPr>
          <p:cNvPr id="11" name="Straight Connector 10">
            <a:extLst>
              <a:ext uri="{FF2B5EF4-FFF2-40B4-BE49-F238E27FC236}">
                <a16:creationId xmlns:a16="http://schemas.microsoft.com/office/drawing/2014/main" id="{2330981C-C0C0-BA48-BDC3-4E1F50FE7514}"/>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2" name="Text Placeholder 3">
            <a:extLst>
              <a:ext uri="{FF2B5EF4-FFF2-40B4-BE49-F238E27FC236}">
                <a16:creationId xmlns:a16="http://schemas.microsoft.com/office/drawing/2014/main" id="{C07393A2-85FF-654A-BFE5-835C138B5D2C}"/>
              </a:ext>
            </a:extLst>
          </p:cNvPr>
          <p:cNvSpPr>
            <a:spLocks noGrp="1"/>
          </p:cNvSpPr>
          <p:nvPr>
            <p:ph type="body" sz="quarter" idx="17" hasCustomPrompt="1"/>
          </p:nvPr>
        </p:nvSpPr>
        <p:spPr>
          <a:xfrm>
            <a:off x="10056440" y="5805264"/>
            <a:ext cx="1803526" cy="216024"/>
          </a:xfrm>
        </p:spPr>
        <p:txBody>
          <a:bodyPr>
            <a:noAutofit/>
          </a:bodyPr>
          <a:lstStyle>
            <a:lvl1pPr marL="0" indent="0" algn="r">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@Simon Rawles</a:t>
            </a:r>
          </a:p>
        </p:txBody>
      </p:sp>
      <p:sp>
        <p:nvSpPr>
          <p:cNvPr id="13" name="Title Placeholder 6">
            <a:extLst>
              <a:ext uri="{FF2B5EF4-FFF2-40B4-BE49-F238E27FC236}">
                <a16:creationId xmlns:a16="http://schemas.microsoft.com/office/drawing/2014/main" id="{1D2D1A60-F297-C842-B9F6-4500387FBEB0}"/>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pt-BR"/>
              <a:t>Clique para editar o título mestre</a:t>
            </a:r>
            <a:endParaRPr lang="en-US"/>
          </a:p>
        </p:txBody>
      </p:sp>
    </p:spTree>
    <p:extLst>
      <p:ext uri="{BB962C8B-B14F-4D97-AF65-F5344CB8AC3E}">
        <p14:creationId xmlns:p14="http://schemas.microsoft.com/office/powerpoint/2010/main" val="1872156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9_Heading + Sub + Copy +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r>
              <a:rPr lang="en-US"/>
              <a:t>WWF PowerPoint_content_example</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‹nº›</a:t>
            </a:fld>
            <a:endParaRPr lang="en-US"/>
          </a:p>
        </p:txBody>
      </p:sp>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a:xfrm>
            <a:off x="232783" y="1232370"/>
            <a:ext cx="5647195" cy="4860927"/>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normAutofit/>
          </a:bodyPr>
          <a:lstStyle>
            <a:lvl1pPr marL="0" indent="0" algn="ctr">
              <a:buNone/>
              <a:defRPr sz="2000" b="1" i="0" cap="all" baseline="0">
                <a:solidFill>
                  <a:schemeClr val="bg1"/>
                </a:solidFill>
                <a:latin typeface="+mj-lt"/>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to add a new image</a:t>
            </a:r>
          </a:p>
        </p:txBody>
      </p:sp>
      <p:cxnSp>
        <p:nvCxnSpPr>
          <p:cNvPr id="12" name="Straight Connector 11">
            <a:extLst>
              <a:ext uri="{FF2B5EF4-FFF2-40B4-BE49-F238E27FC236}">
                <a16:creationId xmlns:a16="http://schemas.microsoft.com/office/drawing/2014/main" id="{84238E05-CB38-844A-9526-15D95645D1E3}"/>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7" name="Content Placeholder 3">
            <a:extLst>
              <a:ext uri="{FF2B5EF4-FFF2-40B4-BE49-F238E27FC236}">
                <a16:creationId xmlns:a16="http://schemas.microsoft.com/office/drawing/2014/main" id="{2B1FC8A0-FA00-7648-817A-4D3F63E665B5}"/>
              </a:ext>
            </a:extLst>
          </p:cNvPr>
          <p:cNvSpPr>
            <a:spLocks noGrp="1"/>
          </p:cNvSpPr>
          <p:nvPr>
            <p:ph sz="half" idx="15" hasCustomPrompt="1"/>
          </p:nvPr>
        </p:nvSpPr>
        <p:spPr>
          <a:xfrm>
            <a:off x="6290899" y="1838349"/>
            <a:ext cx="5647197" cy="4254948"/>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sp>
        <p:nvSpPr>
          <p:cNvPr id="18" name="Text Placeholder 10">
            <a:extLst>
              <a:ext uri="{FF2B5EF4-FFF2-40B4-BE49-F238E27FC236}">
                <a16:creationId xmlns:a16="http://schemas.microsoft.com/office/drawing/2014/main" id="{56E5714D-426D-5A48-97D5-B06E00271A0C}"/>
              </a:ext>
            </a:extLst>
          </p:cNvPr>
          <p:cNvSpPr>
            <a:spLocks noGrp="1"/>
          </p:cNvSpPr>
          <p:nvPr>
            <p:ph type="body" sz="quarter" idx="16" hasCustomPrompt="1"/>
          </p:nvPr>
        </p:nvSpPr>
        <p:spPr>
          <a:xfrm>
            <a:off x="6291101" y="1232372"/>
            <a:ext cx="5646995" cy="431825"/>
          </a:xfrm>
        </p:spPr>
        <p:txBody>
          <a:bodyPr>
            <a:noAutofit/>
          </a:bodyPr>
          <a:lstStyle>
            <a:lvl1pPr marL="0" indent="0">
              <a:buNone/>
              <a:defRPr sz="2000" b="1" i="0">
                <a:solidFill>
                  <a:schemeClr val="tx1"/>
                </a:solidFill>
                <a:latin typeface="+mj-lt"/>
                <a:cs typeface="Arial" panose="020B0604020202020204" pitchFamily="34" charset="0"/>
              </a:defRPr>
            </a:lvl1pPr>
          </a:lstStyle>
          <a:p>
            <a:pPr lvl="0"/>
            <a:r>
              <a:rPr lang="en-GB"/>
              <a:t>Subheading to go here</a:t>
            </a:r>
            <a:endParaRPr lang="en-US"/>
          </a:p>
        </p:txBody>
      </p:sp>
      <p:sp>
        <p:nvSpPr>
          <p:cNvPr id="9" name="Text Placeholder 3">
            <a:extLst>
              <a:ext uri="{FF2B5EF4-FFF2-40B4-BE49-F238E27FC236}">
                <a16:creationId xmlns:a16="http://schemas.microsoft.com/office/drawing/2014/main" id="{0BD2D14F-264E-8F44-86E8-4F39E47F948C}"/>
              </a:ext>
            </a:extLst>
          </p:cNvPr>
          <p:cNvSpPr>
            <a:spLocks noGrp="1"/>
          </p:cNvSpPr>
          <p:nvPr>
            <p:ph type="body" sz="quarter" idx="17" hasCustomPrompt="1"/>
          </p:nvPr>
        </p:nvSpPr>
        <p:spPr>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Green Renaissance / WWF-US</a:t>
            </a:r>
          </a:p>
        </p:txBody>
      </p:sp>
      <p:sp>
        <p:nvSpPr>
          <p:cNvPr id="10" name="Title Placeholder 6">
            <a:extLst>
              <a:ext uri="{FF2B5EF4-FFF2-40B4-BE49-F238E27FC236}">
                <a16:creationId xmlns:a16="http://schemas.microsoft.com/office/drawing/2014/main" id="{2C6665F7-7718-2942-BC8E-55236C24C686}"/>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pt-BR"/>
              <a:t>Clique para editar o título mestre</a:t>
            </a:r>
            <a:endParaRPr lang="en-US"/>
          </a:p>
        </p:txBody>
      </p:sp>
    </p:spTree>
    <p:extLst>
      <p:ext uri="{BB962C8B-B14F-4D97-AF65-F5344CB8AC3E}">
        <p14:creationId xmlns:p14="http://schemas.microsoft.com/office/powerpoint/2010/main" val="157000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0_Heading + Copy +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E91CC5B-ED4A-3047-9B4F-0FF34EE03241}"/>
              </a:ext>
            </a:extLst>
          </p:cNvPr>
          <p:cNvSpPr>
            <a:spLocks noGrp="1"/>
          </p:cNvSpPr>
          <p:nvPr>
            <p:ph type="ftr" sz="quarter" idx="11"/>
          </p:nvPr>
        </p:nvSpPr>
        <p:spPr>
          <a:xfrm>
            <a:off x="232780" y="6267451"/>
            <a:ext cx="11732208" cy="365125"/>
          </a:xfrm>
          <a:prstGeom prst="rect">
            <a:avLst/>
          </a:prstGeom>
        </p:spPr>
        <p:txBody>
          <a:bodyPr/>
          <a:lstStyle/>
          <a:p>
            <a:r>
              <a:rPr lang="en-US"/>
              <a:t>WWF PowerPoint_content_example</a:t>
            </a:r>
          </a:p>
        </p:txBody>
      </p:sp>
      <p:sp>
        <p:nvSpPr>
          <p:cNvPr id="6" name="Slide Number Placeholder 5">
            <a:extLst>
              <a:ext uri="{FF2B5EF4-FFF2-40B4-BE49-F238E27FC236}">
                <a16:creationId xmlns:a16="http://schemas.microsoft.com/office/drawing/2014/main" id="{193FA409-606C-2D44-9415-A4CC6227E5C5}"/>
              </a:ext>
            </a:extLst>
          </p:cNvPr>
          <p:cNvSpPr>
            <a:spLocks noGrp="1"/>
          </p:cNvSpPr>
          <p:nvPr>
            <p:ph type="sldNum" sz="quarter" idx="12"/>
          </p:nvPr>
        </p:nvSpPr>
        <p:spPr>
          <a:xfrm>
            <a:off x="11423921" y="6267450"/>
            <a:ext cx="541067" cy="365125"/>
          </a:xfrm>
          <a:prstGeom prst="rect">
            <a:avLst/>
          </a:prstGeom>
        </p:spPr>
        <p:txBody>
          <a:bodyPr/>
          <a:lstStyle/>
          <a:p>
            <a:fld id="{96F7679E-DE04-904C-B326-A7ED40143975}" type="slidenum">
              <a:rPr lang="en-US" smtClean="0"/>
              <a:t>‹nº›</a:t>
            </a:fld>
            <a:endParaRPr lang="en-US"/>
          </a:p>
        </p:txBody>
      </p:sp>
      <p:sp>
        <p:nvSpPr>
          <p:cNvPr id="8" name="Picture Placeholder 2">
            <a:extLst>
              <a:ext uri="{FF2B5EF4-FFF2-40B4-BE49-F238E27FC236}">
                <a16:creationId xmlns:a16="http://schemas.microsoft.com/office/drawing/2014/main" id="{323C8E10-E3D0-D14C-8C4A-196F8AE03998}"/>
              </a:ext>
            </a:extLst>
          </p:cNvPr>
          <p:cNvSpPr>
            <a:spLocks noGrp="1"/>
          </p:cNvSpPr>
          <p:nvPr>
            <p:ph type="pic" idx="13" hasCustomPrompt="1"/>
          </p:nvPr>
        </p:nvSpPr>
        <p:spPr>
          <a:xfrm>
            <a:off x="232781" y="1232370"/>
            <a:ext cx="7159363" cy="4860927"/>
          </a:xfrm>
          <a:blipFill dpi="0" rotWithShape="1">
            <a:blip r:embed="rId2" cstate="email">
              <a:extLst>
                <a:ext uri="{28A0092B-C50C-407E-A947-70E740481C1C}">
                  <a14:useLocalDpi xmlns:a14="http://schemas.microsoft.com/office/drawing/2010/main"/>
                </a:ext>
              </a:extLst>
            </a:blip>
            <a:srcRect/>
            <a:stretch>
              <a:fillRect/>
            </a:stretch>
          </a:blipFill>
        </p:spPr>
        <p:txBody>
          <a:bodyPr anchor="ctr">
            <a:normAutofit/>
          </a:bodyPr>
          <a:lstStyle>
            <a:lvl1pPr marL="0" indent="0" algn="ctr">
              <a:buNone/>
              <a:defRPr sz="2000" b="1" i="0" cap="all" baseline="0">
                <a:latin typeface="+mj-lt"/>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to add a new image</a:t>
            </a:r>
          </a:p>
        </p:txBody>
      </p:sp>
      <p:sp>
        <p:nvSpPr>
          <p:cNvPr id="9" name="Content Placeholder 3">
            <a:extLst>
              <a:ext uri="{FF2B5EF4-FFF2-40B4-BE49-F238E27FC236}">
                <a16:creationId xmlns:a16="http://schemas.microsoft.com/office/drawing/2014/main" id="{59F5EA92-E762-C540-819C-BED65C983E4D}"/>
              </a:ext>
            </a:extLst>
          </p:cNvPr>
          <p:cNvSpPr>
            <a:spLocks noGrp="1"/>
          </p:cNvSpPr>
          <p:nvPr>
            <p:ph sz="half" idx="2" hasCustomPrompt="1"/>
          </p:nvPr>
        </p:nvSpPr>
        <p:spPr>
          <a:xfrm>
            <a:off x="7680176" y="1232370"/>
            <a:ext cx="4279045" cy="4860927"/>
          </a:xfrm>
        </p:spPr>
        <p:txBody>
          <a:bodyPr>
            <a:normAutofit/>
          </a:bodyPr>
          <a:lstStyle>
            <a:lvl1pPr marL="0" indent="0">
              <a:lnSpc>
                <a:spcPct val="100000"/>
              </a:lnSpc>
              <a:buNone/>
              <a:defRPr sz="2000" b="0" i="0" cap="none">
                <a:latin typeface="+mn-lt"/>
                <a:ea typeface="Open Sans" panose="020B0606030504020204" pitchFamily="34" charset="0"/>
                <a:cs typeface="Open Sans" panose="020B0606030504020204" pitchFamily="34" charset="0"/>
              </a:defRPr>
            </a:lvl1pPr>
            <a:lvl2pPr marL="457189" indent="0">
              <a:buNone/>
              <a:defRPr b="0" i="0">
                <a:latin typeface="Georgia" panose="02040502050405020303" pitchFamily="18" charset="0"/>
              </a:defRPr>
            </a:lvl2pPr>
            <a:lvl3pPr marL="914377" indent="0">
              <a:buNone/>
              <a:defRPr b="0" i="0">
                <a:latin typeface="Georgia" panose="02040502050405020303" pitchFamily="18" charset="0"/>
              </a:defRPr>
            </a:lvl3pPr>
            <a:lvl4pPr marL="1371566" indent="0">
              <a:buNone/>
              <a:defRPr b="0" i="0">
                <a:latin typeface="Georgia" panose="02040502050405020303" pitchFamily="18" charset="0"/>
              </a:defRPr>
            </a:lvl4pPr>
            <a:lvl5pPr marL="1828754" indent="0">
              <a:buNone/>
              <a:defRPr b="0" i="0">
                <a:latin typeface="Georgia" panose="02040502050405020303" pitchFamily="18" charset="0"/>
              </a:defRPr>
            </a:lvl5pPr>
          </a:lstStyle>
          <a:p>
            <a:pPr lvl="0"/>
            <a:r>
              <a:rPr lang="en-GB"/>
              <a:t>Body content – for copy, tables or graphs</a:t>
            </a:r>
          </a:p>
        </p:txBody>
      </p:sp>
      <p:cxnSp>
        <p:nvCxnSpPr>
          <p:cNvPr id="11" name="Straight Connector 10">
            <a:extLst>
              <a:ext uri="{FF2B5EF4-FFF2-40B4-BE49-F238E27FC236}">
                <a16:creationId xmlns:a16="http://schemas.microsoft.com/office/drawing/2014/main" id="{59C5BF60-8D0D-3A4E-8C4F-910DB7253569}"/>
              </a:ext>
            </a:extLst>
          </p:cNvPr>
          <p:cNvCxnSpPr>
            <a:cxnSpLocks/>
          </p:cNvCxnSpPr>
          <p:nvPr userDrawn="1"/>
        </p:nvCxnSpPr>
        <p:spPr>
          <a:xfrm>
            <a:off x="232779" y="1052736"/>
            <a:ext cx="11726443" cy="0"/>
          </a:xfrm>
          <a:prstGeom prst="line">
            <a:avLst/>
          </a:prstGeom>
          <a:ln w="1905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2" name="Text Placeholder 3">
            <a:extLst>
              <a:ext uri="{FF2B5EF4-FFF2-40B4-BE49-F238E27FC236}">
                <a16:creationId xmlns:a16="http://schemas.microsoft.com/office/drawing/2014/main" id="{C4AF1D44-73C6-764F-80E0-F1105BD223C2}"/>
              </a:ext>
            </a:extLst>
          </p:cNvPr>
          <p:cNvSpPr>
            <a:spLocks noGrp="1"/>
          </p:cNvSpPr>
          <p:nvPr>
            <p:ph type="body" sz="quarter" idx="17" hasCustomPrompt="1"/>
          </p:nvPr>
        </p:nvSpPr>
        <p:spPr>
          <a:xfrm>
            <a:off x="418212" y="5805264"/>
            <a:ext cx="1803526" cy="216024"/>
          </a:xfrm>
        </p:spPr>
        <p:txBody>
          <a:bodyPr>
            <a:noAutofit/>
          </a:bodyPr>
          <a:lstStyle>
            <a:lvl1pPr marL="0" indent="0" algn="l">
              <a:buNone/>
              <a:defRPr sz="800" b="0" i="0" cap="none">
                <a:solidFill>
                  <a:schemeClr val="bg1"/>
                </a:solidFill>
                <a:latin typeface="Arial" panose="020B0604020202020204" pitchFamily="34" charset="0"/>
                <a:ea typeface="Open Sans" panose="020B0606030504020204" pitchFamily="34" charset="0"/>
                <a:cs typeface="Arial" panose="020B0604020202020204" pitchFamily="34" charset="0"/>
              </a:defRPr>
            </a:lvl1pPr>
            <a:lvl2pPr marL="457189" indent="0">
              <a:buNone/>
              <a:defRPr sz="1400" b="0" i="0">
                <a:solidFill>
                  <a:schemeClr val="bg1"/>
                </a:solidFill>
                <a:latin typeface="Arial" panose="020B0604020202020204" pitchFamily="34" charset="0"/>
                <a:cs typeface="Arial" panose="020B0604020202020204" pitchFamily="34" charset="0"/>
              </a:defRPr>
            </a:lvl2pPr>
            <a:lvl3pPr marL="914377" indent="0">
              <a:buNone/>
              <a:defRPr sz="1400" b="0" i="0">
                <a:solidFill>
                  <a:schemeClr val="bg1"/>
                </a:solidFill>
                <a:latin typeface="Arial" panose="020B0604020202020204" pitchFamily="34" charset="0"/>
                <a:cs typeface="Arial" panose="020B0604020202020204" pitchFamily="34" charset="0"/>
              </a:defRPr>
            </a:lvl3pPr>
            <a:lvl4pPr marL="1371566" indent="0">
              <a:buNone/>
              <a:defRPr sz="1400" b="0" i="0">
                <a:solidFill>
                  <a:schemeClr val="bg1"/>
                </a:solidFill>
                <a:latin typeface="Arial" panose="020B0604020202020204" pitchFamily="34" charset="0"/>
                <a:cs typeface="Arial" panose="020B0604020202020204" pitchFamily="34" charset="0"/>
              </a:defRPr>
            </a:lvl4pPr>
            <a:lvl5pPr marL="1828754" indent="0">
              <a:buNone/>
              <a:defRPr sz="1400" b="0" i="0">
                <a:solidFill>
                  <a:schemeClr val="bg1"/>
                </a:solidFill>
                <a:latin typeface="Arial" panose="020B0604020202020204" pitchFamily="34" charset="0"/>
                <a:cs typeface="Arial" panose="020B0604020202020204" pitchFamily="34" charset="0"/>
              </a:defRPr>
            </a:lvl5pPr>
          </a:lstStyle>
          <a:p>
            <a:r>
              <a:rPr lang="en-GB">
                <a:effectLst/>
                <a:latin typeface="Arial" panose="020B0604020202020204" pitchFamily="34" charset="0"/>
              </a:rPr>
              <a:t>© WWF</a:t>
            </a:r>
          </a:p>
        </p:txBody>
      </p:sp>
      <p:sp>
        <p:nvSpPr>
          <p:cNvPr id="14" name="Title Placeholder 6">
            <a:extLst>
              <a:ext uri="{FF2B5EF4-FFF2-40B4-BE49-F238E27FC236}">
                <a16:creationId xmlns:a16="http://schemas.microsoft.com/office/drawing/2014/main" id="{838D4434-1254-E641-96FF-3AAF4A0872BD}"/>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pt-BR"/>
              <a:t>Clique para editar o título mestre</a:t>
            </a:r>
            <a:endParaRPr lang="en-US"/>
          </a:p>
        </p:txBody>
      </p:sp>
    </p:spTree>
    <p:extLst>
      <p:ext uri="{BB962C8B-B14F-4D97-AF65-F5344CB8AC3E}">
        <p14:creationId xmlns:p14="http://schemas.microsoft.com/office/powerpoint/2010/main" val="2851497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1A89A9-97B9-0948-AA9C-F2DF7AF2AB51}"/>
              </a:ext>
            </a:extLst>
          </p:cNvPr>
          <p:cNvSpPr>
            <a:spLocks noGrp="1"/>
          </p:cNvSpPr>
          <p:nvPr>
            <p:ph type="body" idx="1"/>
          </p:nvPr>
        </p:nvSpPr>
        <p:spPr>
          <a:xfrm>
            <a:off x="232780" y="1196976"/>
            <a:ext cx="11732207" cy="4860925"/>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7" name="Title Placeholder 6">
            <a:extLst>
              <a:ext uri="{FF2B5EF4-FFF2-40B4-BE49-F238E27FC236}">
                <a16:creationId xmlns:a16="http://schemas.microsoft.com/office/drawing/2014/main" id="{ED4A845B-4461-5046-BE9C-3074601A79E8}"/>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en-GB"/>
              <a:t>Presentation slide title to go here</a:t>
            </a:r>
            <a:endParaRPr lang="en-US"/>
          </a:p>
        </p:txBody>
      </p:sp>
      <p:pic>
        <p:nvPicPr>
          <p:cNvPr id="9" name="Picture 8">
            <a:extLst>
              <a:ext uri="{FF2B5EF4-FFF2-40B4-BE49-F238E27FC236}">
                <a16:creationId xmlns:a16="http://schemas.microsoft.com/office/drawing/2014/main" id="{FD797886-18D9-8E4A-8EFD-B357905A522B}"/>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11285228" y="219359"/>
            <a:ext cx="679760" cy="761717"/>
          </a:xfrm>
          <a:prstGeom prst="rect">
            <a:avLst/>
          </a:prstGeom>
        </p:spPr>
      </p:pic>
      <p:sp>
        <p:nvSpPr>
          <p:cNvPr id="21" name="Footer Placeholder 20">
            <a:extLst>
              <a:ext uri="{FF2B5EF4-FFF2-40B4-BE49-F238E27FC236}">
                <a16:creationId xmlns:a16="http://schemas.microsoft.com/office/drawing/2014/main" id="{498DBC6D-A069-4942-85D6-07058BAB651C}"/>
              </a:ext>
            </a:extLst>
          </p:cNvPr>
          <p:cNvSpPr>
            <a:spLocks noGrp="1"/>
          </p:cNvSpPr>
          <p:nvPr>
            <p:ph type="ftr" sz="quarter" idx="3"/>
          </p:nvPr>
        </p:nvSpPr>
        <p:spPr>
          <a:xfrm>
            <a:off x="232780" y="6273800"/>
            <a:ext cx="11726441" cy="365125"/>
          </a:xfrm>
          <a:prstGeom prst="rect">
            <a:avLst/>
          </a:prstGeom>
          <a:solidFill>
            <a:schemeClr val="bg2"/>
          </a:solidFill>
        </p:spPr>
        <p:txBody>
          <a:bodyPr vert="horz" lIns="91440" tIns="45720" rIns="91440" bIns="45720" rtlCol="0" anchor="ctr"/>
          <a:lstStyle>
            <a:lvl1pPr algn="l">
              <a:defRPr sz="1000" b="0" i="0">
                <a:solidFill>
                  <a:schemeClr val="tx1">
                    <a:tint val="75000"/>
                  </a:schemeClr>
                </a:solidFill>
                <a:latin typeface="+mn-lt"/>
                <a:ea typeface="Open Sans" panose="020B0606030504020204" pitchFamily="34" charset="0"/>
                <a:cs typeface="Open Sans" panose="020B0606030504020204" pitchFamily="34" charset="0"/>
              </a:defRPr>
            </a:lvl1pPr>
          </a:lstStyle>
          <a:p>
            <a:r>
              <a:rPr lang="en-US"/>
              <a:t>WWF </a:t>
            </a:r>
            <a:r>
              <a:rPr lang="en-US" err="1"/>
              <a:t>PowerPoint_content_example</a:t>
            </a:r>
            <a:endParaRPr lang="en-US"/>
          </a:p>
        </p:txBody>
      </p:sp>
      <p:sp>
        <p:nvSpPr>
          <p:cNvPr id="22" name="Slide Number Placeholder 21">
            <a:extLst>
              <a:ext uri="{FF2B5EF4-FFF2-40B4-BE49-F238E27FC236}">
                <a16:creationId xmlns:a16="http://schemas.microsoft.com/office/drawing/2014/main" id="{D451F41D-ED04-0249-A123-DF6C7532793F}"/>
              </a:ext>
            </a:extLst>
          </p:cNvPr>
          <p:cNvSpPr>
            <a:spLocks noGrp="1"/>
          </p:cNvSpPr>
          <p:nvPr>
            <p:ph type="sldNum" sz="quarter" idx="4"/>
          </p:nvPr>
        </p:nvSpPr>
        <p:spPr>
          <a:xfrm>
            <a:off x="11424592" y="6273800"/>
            <a:ext cx="534629" cy="365125"/>
          </a:xfrm>
          <a:prstGeom prst="rect">
            <a:avLst/>
          </a:prstGeom>
        </p:spPr>
        <p:txBody>
          <a:bodyPr vert="horz" lIns="91440" tIns="45720" rIns="91440" bIns="45720" rtlCol="0" anchor="ctr"/>
          <a:lstStyle>
            <a:lvl1pPr algn="r">
              <a:defRPr sz="1000" b="0" i="0">
                <a:solidFill>
                  <a:schemeClr val="tx1">
                    <a:tint val="75000"/>
                  </a:schemeClr>
                </a:solidFill>
                <a:latin typeface="+mn-lt"/>
                <a:ea typeface="Open Sans" panose="020B0606030504020204" pitchFamily="34" charset="0"/>
                <a:cs typeface="Open Sans" panose="020B0606030504020204" pitchFamily="34" charset="0"/>
              </a:defRPr>
            </a:lvl1pPr>
          </a:lstStyle>
          <a:p>
            <a:fld id="{01D4B372-C4E9-DB48-93BA-62F9C68D8B35}" type="slidenum">
              <a:rPr lang="en-US" smtClean="0"/>
              <a:pPr/>
              <a:t>‹nº›</a:t>
            </a:fld>
            <a:endParaRPr lang="en-US"/>
          </a:p>
        </p:txBody>
      </p:sp>
    </p:spTree>
    <p:extLst>
      <p:ext uri="{BB962C8B-B14F-4D97-AF65-F5344CB8AC3E}">
        <p14:creationId xmlns:p14="http://schemas.microsoft.com/office/powerpoint/2010/main" val="3389067442"/>
      </p:ext>
    </p:extLst>
  </p:cSld>
  <p:clrMap bg1="lt1" tx1="dk1" bg2="lt2" tx2="dk2" accent1="accent1" accent2="accent2" accent3="accent3" accent4="accent4" accent5="accent5" accent6="accent6" hlink="hlink" folHlink="folHlink"/>
  <p:sldLayoutIdLst>
    <p:sldLayoutId id="2147483661" r:id="rId1"/>
    <p:sldLayoutId id="2147483660" r:id="rId2"/>
    <p:sldLayoutId id="2147483664" r:id="rId3"/>
    <p:sldLayoutId id="2147483665" r:id="rId4"/>
    <p:sldLayoutId id="2147483672" r:id="rId5"/>
    <p:sldLayoutId id="2147483666" r:id="rId6"/>
    <p:sldLayoutId id="2147483669" r:id="rId7"/>
    <p:sldLayoutId id="2147483667" r:id="rId8"/>
    <p:sldLayoutId id="2147483670" r:id="rId9"/>
    <p:sldLayoutId id="2147483677" r:id="rId10"/>
    <p:sldLayoutId id="2147483678" r:id="rId11"/>
    <p:sldLayoutId id="2147483668" r:id="rId12"/>
    <p:sldLayoutId id="2147483680" r:id="rId13"/>
    <p:sldLayoutId id="2147483650" r:id="rId14"/>
    <p:sldLayoutId id="2147483679" r:id="rId15"/>
    <p:sldLayoutId id="2147483671" r:id="rId16"/>
    <p:sldLayoutId id="2147483674" r:id="rId17"/>
    <p:sldLayoutId id="2147483649" r:id="rId18"/>
    <p:sldLayoutId id="2147483675" r:id="rId19"/>
    <p:sldLayoutId id="2147483676" r:id="rId20"/>
    <p:sldLayoutId id="2147483706" r:id="rId21"/>
    <p:sldLayoutId id="2147483707" r:id="rId22"/>
    <p:sldLayoutId id="2147483711" r:id="rId23"/>
    <p:sldLayoutId id="2147483712" r:id="rId24"/>
    <p:sldLayoutId id="2147483713" r:id="rId25"/>
    <p:sldLayoutId id="2147483714" r:id="rId26"/>
  </p:sldLayoutIdLst>
  <p:hf hdr="0" dt="0"/>
  <p:txStyles>
    <p:titleStyle>
      <a:lvl1pPr algn="l" defTabSz="914377" rtl="0" eaLnBrk="1" latinLnBrk="0" hangingPunct="1">
        <a:lnSpc>
          <a:spcPct val="90000"/>
        </a:lnSpc>
        <a:spcBef>
          <a:spcPct val="0"/>
        </a:spcBef>
        <a:buNone/>
        <a:defRPr sz="3600" b="1" i="0" kern="1200" cap="none" baseline="0">
          <a:solidFill>
            <a:schemeClr val="tx1"/>
          </a:solidFill>
          <a:latin typeface="+mj-lt"/>
          <a:ea typeface="+mj-ea"/>
          <a:cs typeface="Arial" panose="020B0604020202020204" pitchFamily="34" charset="0"/>
        </a:defRPr>
      </a:lvl1pPr>
    </p:titleStyle>
    <p:bodyStyle>
      <a:lvl1pPr marL="228594" indent="-228594" algn="l" defTabSz="914377" rtl="0" eaLnBrk="1" latinLnBrk="0" hangingPunct="1">
        <a:lnSpc>
          <a:spcPct val="100000"/>
        </a:lnSpc>
        <a:spcBef>
          <a:spcPts val="1000"/>
        </a:spcBef>
        <a:buFont typeface="Arial" panose="020B0604020202020204" pitchFamily="34" charset="0"/>
        <a:buChar char="•"/>
        <a:defRPr sz="2600" b="1" i="0" kern="1200" cap="none" baseline="0">
          <a:solidFill>
            <a:schemeClr val="tx1"/>
          </a:solidFill>
          <a:latin typeface="+mj-lt"/>
          <a:ea typeface="+mn-ea"/>
          <a:cs typeface="Arial" panose="020B0604020202020204" pitchFamily="34" charset="0"/>
        </a:defRPr>
      </a:lvl1pPr>
      <a:lvl2pPr marL="685783" indent="-228594" algn="l" defTabSz="914377" rtl="0" eaLnBrk="1" latinLnBrk="0" hangingPunct="1">
        <a:lnSpc>
          <a:spcPct val="100000"/>
        </a:lnSpc>
        <a:spcBef>
          <a:spcPts val="500"/>
        </a:spcBef>
        <a:buFont typeface="Arial" panose="020B0604020202020204" pitchFamily="34" charset="0"/>
        <a:buChar char="•"/>
        <a:defRPr sz="1900" b="0" i="0" kern="1200">
          <a:solidFill>
            <a:schemeClr val="tx1"/>
          </a:solidFill>
          <a:latin typeface="+mn-lt"/>
          <a:ea typeface="Open Sans" panose="020B0606030504020204" pitchFamily="34" charset="0"/>
          <a:cs typeface="Open Sans" panose="020B0606030504020204" pitchFamily="34" charset="0"/>
        </a:defRPr>
      </a:lvl2pPr>
      <a:lvl3pPr marL="1142971" indent="-228594" algn="l" defTabSz="914377" rtl="0" eaLnBrk="1" latinLnBrk="0" hangingPunct="1">
        <a:lnSpc>
          <a:spcPct val="100000"/>
        </a:lnSpc>
        <a:spcBef>
          <a:spcPts val="500"/>
        </a:spcBef>
        <a:buFont typeface="Arial" panose="020B0604020202020204" pitchFamily="34" charset="0"/>
        <a:buChar char="•"/>
        <a:defRPr sz="1700" b="0" i="0" kern="1200">
          <a:solidFill>
            <a:schemeClr val="tx1"/>
          </a:solidFill>
          <a:latin typeface="+mn-lt"/>
          <a:ea typeface="Open Sans" panose="020B0606030504020204" pitchFamily="34" charset="0"/>
          <a:cs typeface="Open Sans" panose="020B0606030504020204" pitchFamily="34" charset="0"/>
        </a:defRPr>
      </a:lvl3pPr>
      <a:lvl4pPr marL="1600160" indent="-228594" algn="l" defTabSz="914377" rtl="0" eaLnBrk="1" latinLnBrk="0" hangingPunct="1">
        <a:lnSpc>
          <a:spcPct val="100000"/>
        </a:lnSpc>
        <a:spcBef>
          <a:spcPts val="500"/>
        </a:spcBef>
        <a:buFont typeface="Arial" panose="020B0604020202020204" pitchFamily="34" charset="0"/>
        <a:buChar char="•"/>
        <a:defRPr sz="1500" b="0" i="0" kern="1200">
          <a:solidFill>
            <a:schemeClr val="tx1"/>
          </a:solidFill>
          <a:latin typeface="+mn-lt"/>
          <a:ea typeface="Open Sans" panose="020B0606030504020204" pitchFamily="34" charset="0"/>
          <a:cs typeface="Open Sans" panose="020B0606030504020204" pitchFamily="34" charset="0"/>
        </a:defRPr>
      </a:lvl4pPr>
      <a:lvl5pPr marL="2057349" indent="-228594" algn="l" defTabSz="914377" rtl="0" eaLnBrk="1" latinLnBrk="0" hangingPunct="1">
        <a:lnSpc>
          <a:spcPct val="100000"/>
        </a:lnSpc>
        <a:spcBef>
          <a:spcPts val="500"/>
        </a:spcBef>
        <a:buFont typeface="Arial" panose="020B0604020202020204" pitchFamily="34" charset="0"/>
        <a:buChar char="•"/>
        <a:defRPr sz="1200" b="0" i="0" kern="1200">
          <a:solidFill>
            <a:schemeClr val="tx1"/>
          </a:solidFill>
          <a:latin typeface="+mn-lt"/>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3" userDrawn="1">
          <p15:clr>
            <a:srgbClr val="F26B43"/>
          </p15:clr>
        </p15:guide>
        <p15:guide id="2" pos="7537" userDrawn="1">
          <p15:clr>
            <a:srgbClr val="F26B43"/>
          </p15:clr>
        </p15:guide>
        <p15:guide id="3" orient="horz" pos="143" userDrawn="1">
          <p15:clr>
            <a:srgbClr val="F26B43"/>
          </p15:clr>
        </p15:guide>
        <p15:guide id="4" orient="horz" pos="4179" userDrawn="1">
          <p15:clr>
            <a:srgbClr val="F26B43"/>
          </p15:clr>
        </p15:guide>
        <p15:guide id="5" orient="horz" pos="619" userDrawn="1">
          <p15:clr>
            <a:srgbClr val="F26B43"/>
          </p15:clr>
        </p15:guide>
        <p15:guide id="6" pos="3840" userDrawn="1">
          <p15:clr>
            <a:srgbClr val="F26B43"/>
          </p15:clr>
        </p15:guide>
        <p15:guide id="7" pos="2003" userDrawn="1">
          <p15:clr>
            <a:srgbClr val="F26B43"/>
          </p15:clr>
        </p15:guide>
        <p15:guide id="8" pos="5677" userDrawn="1">
          <p15:clr>
            <a:srgbClr val="F26B43"/>
          </p15:clr>
        </p15:guide>
        <p15:guide id="9" pos="4747" userDrawn="1">
          <p15:clr>
            <a:srgbClr val="F26B43"/>
          </p15:clr>
        </p15:guide>
        <p15:guide id="10" pos="6563" userDrawn="1">
          <p15:clr>
            <a:srgbClr val="F26B43"/>
          </p15:clr>
        </p15:guide>
        <p15:guide id="11" pos="2955" userDrawn="1">
          <p15:clr>
            <a:srgbClr val="F26B43"/>
          </p15:clr>
        </p15:guide>
        <p15:guide id="12" pos="1119" userDrawn="1">
          <p15:clr>
            <a:srgbClr val="F26B43"/>
          </p15:clr>
        </p15:guide>
        <p15:guide id="14" orient="horz" pos="3952" userDrawn="1">
          <p15:clr>
            <a:srgbClr val="F26B43"/>
          </p15:clr>
        </p15:guide>
        <p15:guide id="15" orient="horz" pos="3816" userDrawn="1">
          <p15:clr>
            <a:srgbClr val="F26B43"/>
          </p15:clr>
        </p15:guide>
        <p15:guide id="16" orient="horz" pos="755" userDrawn="1">
          <p15:clr>
            <a:srgbClr val="F26B43"/>
          </p15:clr>
        </p15:guide>
        <p15:guide id="17" pos="257" userDrawn="1">
          <p15:clr>
            <a:srgbClr val="F26B43"/>
          </p15:clr>
        </p15:guide>
        <p15:guide id="18" pos="7423" userDrawn="1">
          <p15:clr>
            <a:srgbClr val="F26B43"/>
          </p15:clr>
        </p15:guide>
        <p15:guide id="19" pos="393" userDrawn="1">
          <p15:clr>
            <a:srgbClr val="F26B43"/>
          </p15:clr>
        </p15:guide>
        <p15:guide id="20"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69D18E15-4A97-6047-8D4C-77FF9CBE601F}"/>
              </a:ext>
            </a:extLst>
          </p:cNvPr>
          <p:cNvSpPr>
            <a:spLocks noGrp="1"/>
          </p:cNvSpPr>
          <p:nvPr>
            <p:ph type="body" idx="1"/>
          </p:nvPr>
        </p:nvSpPr>
        <p:spPr>
          <a:xfrm>
            <a:off x="232780" y="1196976"/>
            <a:ext cx="11732207" cy="486092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Placeholder 6">
            <a:extLst>
              <a:ext uri="{FF2B5EF4-FFF2-40B4-BE49-F238E27FC236}">
                <a16:creationId xmlns:a16="http://schemas.microsoft.com/office/drawing/2014/main" id="{8316E4C3-266E-B24E-9B75-CDDD3DAD95A8}"/>
              </a:ext>
            </a:extLst>
          </p:cNvPr>
          <p:cNvSpPr>
            <a:spLocks noGrp="1" noChangeAspect="1"/>
          </p:cNvSpPr>
          <p:nvPr>
            <p:ph type="title"/>
          </p:nvPr>
        </p:nvSpPr>
        <p:spPr>
          <a:xfrm>
            <a:off x="232782" y="225425"/>
            <a:ext cx="11052447" cy="755651"/>
          </a:xfrm>
          <a:prstGeom prst="rect">
            <a:avLst/>
          </a:prstGeom>
        </p:spPr>
        <p:txBody>
          <a:bodyPr vert="horz" lIns="91440" tIns="45720" rIns="91440" bIns="45720" rtlCol="0" anchor="ctr">
            <a:normAutofit/>
          </a:bodyPr>
          <a:lstStyle/>
          <a:p>
            <a:r>
              <a:rPr lang="en-GB"/>
              <a:t>Presentation slide title to go here</a:t>
            </a:r>
            <a:endParaRPr lang="en-US"/>
          </a:p>
        </p:txBody>
      </p:sp>
    </p:spTree>
    <p:extLst>
      <p:ext uri="{BB962C8B-B14F-4D97-AF65-F5344CB8AC3E}">
        <p14:creationId xmlns:p14="http://schemas.microsoft.com/office/powerpoint/2010/main" val="226036615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04" r:id="rId3"/>
  </p:sldLayoutIdLst>
  <p:hf hdr="0" dt="0"/>
  <p:txStyles>
    <p:titleStyle>
      <a:lvl1pPr algn="l" defTabSz="914377" rtl="0" eaLnBrk="1" latinLnBrk="0" hangingPunct="1">
        <a:lnSpc>
          <a:spcPct val="90000"/>
        </a:lnSpc>
        <a:spcBef>
          <a:spcPct val="0"/>
        </a:spcBef>
        <a:buNone/>
        <a:defRPr sz="3600" b="1" i="0" kern="1200" cap="none" baseline="0">
          <a:solidFill>
            <a:schemeClr val="tx1"/>
          </a:solidFill>
          <a:latin typeface="+mj-lt"/>
          <a:ea typeface="+mj-ea"/>
          <a:cs typeface="Arial" panose="020B0604020202020204" pitchFamily="34" charset="0"/>
        </a:defRPr>
      </a:lvl1pPr>
    </p:titleStyle>
    <p:bodyStyle>
      <a:lvl1pPr marL="228594" indent="-228594" algn="l" defTabSz="914377" rtl="0" eaLnBrk="1" latinLnBrk="0" hangingPunct="1">
        <a:lnSpc>
          <a:spcPct val="100000"/>
        </a:lnSpc>
        <a:spcBef>
          <a:spcPts val="1000"/>
        </a:spcBef>
        <a:buFont typeface="Arial" panose="020B0604020202020204" pitchFamily="34" charset="0"/>
        <a:buChar char="•"/>
        <a:defRPr sz="2600" b="1" i="0" kern="1200" cap="none" baseline="0">
          <a:solidFill>
            <a:schemeClr val="tx1"/>
          </a:solidFill>
          <a:latin typeface="+mj-lt"/>
          <a:ea typeface="+mn-ea"/>
          <a:cs typeface="Arial" panose="020B0604020202020204" pitchFamily="34" charset="0"/>
        </a:defRPr>
      </a:lvl1pPr>
      <a:lvl2pPr marL="685783" indent="-228594" algn="l" defTabSz="914377" rtl="0" eaLnBrk="1" latinLnBrk="0" hangingPunct="1">
        <a:lnSpc>
          <a:spcPct val="100000"/>
        </a:lnSpc>
        <a:spcBef>
          <a:spcPts val="500"/>
        </a:spcBef>
        <a:buFont typeface="Arial" panose="020B0604020202020204" pitchFamily="34" charset="0"/>
        <a:buChar char="•"/>
        <a:defRPr sz="1900" b="0" i="0" kern="1200">
          <a:solidFill>
            <a:schemeClr val="tx1"/>
          </a:solidFill>
          <a:latin typeface="+mn-lt"/>
          <a:ea typeface="Open Sans" panose="020B0606030504020204" pitchFamily="34" charset="0"/>
          <a:cs typeface="Open Sans" panose="020B0606030504020204" pitchFamily="34" charset="0"/>
        </a:defRPr>
      </a:lvl2pPr>
      <a:lvl3pPr marL="1142971" indent="-228594" algn="l" defTabSz="914377" rtl="0" eaLnBrk="1" latinLnBrk="0" hangingPunct="1">
        <a:lnSpc>
          <a:spcPct val="100000"/>
        </a:lnSpc>
        <a:spcBef>
          <a:spcPts val="500"/>
        </a:spcBef>
        <a:buFont typeface="Arial" panose="020B0604020202020204" pitchFamily="34" charset="0"/>
        <a:buChar char="•"/>
        <a:defRPr sz="1700" b="0" i="0" kern="1200">
          <a:solidFill>
            <a:schemeClr val="tx1"/>
          </a:solidFill>
          <a:latin typeface="+mn-lt"/>
          <a:ea typeface="Open Sans" panose="020B0606030504020204" pitchFamily="34" charset="0"/>
          <a:cs typeface="Open Sans" panose="020B0606030504020204" pitchFamily="34" charset="0"/>
        </a:defRPr>
      </a:lvl3pPr>
      <a:lvl4pPr marL="1600160" indent="-228594" algn="l" defTabSz="914377" rtl="0" eaLnBrk="1" latinLnBrk="0" hangingPunct="1">
        <a:lnSpc>
          <a:spcPct val="100000"/>
        </a:lnSpc>
        <a:spcBef>
          <a:spcPts val="500"/>
        </a:spcBef>
        <a:buFont typeface="Arial" panose="020B0604020202020204" pitchFamily="34" charset="0"/>
        <a:buChar char="•"/>
        <a:defRPr sz="1500" b="0" i="0" kern="1200">
          <a:solidFill>
            <a:schemeClr val="tx1"/>
          </a:solidFill>
          <a:latin typeface="+mn-lt"/>
          <a:ea typeface="Open Sans" panose="020B0606030504020204" pitchFamily="34" charset="0"/>
          <a:cs typeface="Open Sans" panose="020B0606030504020204" pitchFamily="34" charset="0"/>
        </a:defRPr>
      </a:lvl4pPr>
      <a:lvl5pPr marL="2057349" indent="-228594" algn="l" defTabSz="914377" rtl="0" eaLnBrk="1" latinLnBrk="0" hangingPunct="1">
        <a:lnSpc>
          <a:spcPct val="100000"/>
        </a:lnSpc>
        <a:spcBef>
          <a:spcPts val="500"/>
        </a:spcBef>
        <a:buFont typeface="Arial" panose="020B0604020202020204" pitchFamily="34" charset="0"/>
        <a:buChar char="•"/>
        <a:defRPr sz="1200" b="0" i="0" kern="1200">
          <a:solidFill>
            <a:schemeClr val="tx1"/>
          </a:solidFill>
          <a:latin typeface="+mn-lt"/>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3" userDrawn="1">
          <p15:clr>
            <a:srgbClr val="F26B43"/>
          </p15:clr>
        </p15:guide>
        <p15:guide id="2" pos="7537" userDrawn="1">
          <p15:clr>
            <a:srgbClr val="F26B43"/>
          </p15:clr>
        </p15:guide>
        <p15:guide id="3" orient="horz" pos="143" userDrawn="1">
          <p15:clr>
            <a:srgbClr val="F26B43"/>
          </p15:clr>
        </p15:guide>
        <p15:guide id="4" orient="horz" pos="4179" userDrawn="1">
          <p15:clr>
            <a:srgbClr val="F26B43"/>
          </p15:clr>
        </p15:guide>
        <p15:guide id="5" orient="horz" pos="619" userDrawn="1">
          <p15:clr>
            <a:srgbClr val="F26B43"/>
          </p15:clr>
        </p15:guide>
        <p15:guide id="6" pos="3840" userDrawn="1">
          <p15:clr>
            <a:srgbClr val="F26B43"/>
          </p15:clr>
        </p15:guide>
        <p15:guide id="7" pos="2003" userDrawn="1">
          <p15:clr>
            <a:srgbClr val="F26B43"/>
          </p15:clr>
        </p15:guide>
        <p15:guide id="8" pos="5677" userDrawn="1">
          <p15:clr>
            <a:srgbClr val="F26B43"/>
          </p15:clr>
        </p15:guide>
        <p15:guide id="9" pos="4747" userDrawn="1">
          <p15:clr>
            <a:srgbClr val="F26B43"/>
          </p15:clr>
        </p15:guide>
        <p15:guide id="10" pos="6563" userDrawn="1">
          <p15:clr>
            <a:srgbClr val="F26B43"/>
          </p15:clr>
        </p15:guide>
        <p15:guide id="11" pos="2955" userDrawn="1">
          <p15:clr>
            <a:srgbClr val="F26B43"/>
          </p15:clr>
        </p15:guide>
        <p15:guide id="12" pos="1119" userDrawn="1">
          <p15:clr>
            <a:srgbClr val="F26B43"/>
          </p15:clr>
        </p15:guide>
        <p15:guide id="14" orient="horz" pos="3952" userDrawn="1">
          <p15:clr>
            <a:srgbClr val="F26B43"/>
          </p15:clr>
        </p15:guide>
        <p15:guide id="15" orient="horz" pos="3816" userDrawn="1">
          <p15:clr>
            <a:srgbClr val="F26B43"/>
          </p15:clr>
        </p15:guide>
        <p15:guide id="16" orient="horz" pos="755" userDrawn="1">
          <p15:clr>
            <a:srgbClr val="F26B43"/>
          </p15:clr>
        </p15:guide>
        <p15:guide id="17" pos="257" userDrawn="1">
          <p15:clr>
            <a:srgbClr val="F26B43"/>
          </p15:clr>
        </p15:guide>
        <p15:guide id="18" pos="7423" userDrawn="1">
          <p15:clr>
            <a:srgbClr val="F26B43"/>
          </p15:clr>
        </p15:guide>
        <p15:guide id="19" pos="393" userDrawn="1">
          <p15:clr>
            <a:srgbClr val="F26B43"/>
          </p15:clr>
        </p15:guide>
        <p15:guide id="20" pos="72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hyperlink" Target="http://www.registradores/" TargetMode="External"/><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hyperlink" Target="http://www.spe.fazenda.gov.br/" TargetMode="External"/><Relationship Id="rId2" Type="http://schemas.openxmlformats.org/officeDocument/2006/relationships/hyperlink" Target="http://www.rib.org.br/" TargetMode="Externa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hyperlink" Target="https://pt.wikipedia.org/wiki/Wikisource" TargetMode="Externa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4.png"/><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5.xml"/><Relationship Id="rId7"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8" Type="http://schemas.openxmlformats.org/officeDocument/2006/relationships/hyperlink" Target="http://stf.jus.br/arquivo/cms/bibliotecaConsultaProdutoBibliotecaBibliografia/anexo/DemarcacaoTerras_mar2009.pdf" TargetMode="External"/><Relationship Id="rId3" Type="http://schemas.openxmlformats.org/officeDocument/2006/relationships/hyperlink" Target="file:///D:\Users\Aspireone\Downloads\Substitutivo%20Projeto%20de%20Lei%20248%20202" TargetMode="External"/><Relationship Id="rId7" Type="http://schemas.openxmlformats.org/officeDocument/2006/relationships/hyperlink" Target="http://camponovodosparecis.oabmt.org.br/" TargetMode="External"/><Relationship Id="rId2" Type="http://schemas.openxmlformats.org/officeDocument/2006/relationships/hyperlink" Target="https://www.facebook.com/watch/?v=1441625292922625" TargetMode="External"/><Relationship Id="rId1" Type="http://schemas.openxmlformats.org/officeDocument/2006/relationships/slideLayout" Target="../slideLayouts/slideLayout26.xml"/><Relationship Id="rId6" Type="http://schemas.openxmlformats.org/officeDocument/2006/relationships/hyperlink" Target="http://www.planalto.gopv.br/" TargetMode="External"/><Relationship Id="rId5" Type="http://schemas.openxmlformats.org/officeDocument/2006/relationships/hyperlink" Target="http://www.registrodeimoveis/" TargetMode="External"/><Relationship Id="rId4" Type="http://schemas.openxmlformats.org/officeDocument/2006/relationships/hyperlink" Target="http://www.irib.org.br/"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8.jp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Espaço Reservado para Imagem 8">
            <a:extLst>
              <a:ext uri="{FF2B5EF4-FFF2-40B4-BE49-F238E27FC236}">
                <a16:creationId xmlns:a16="http://schemas.microsoft.com/office/drawing/2014/main" id="{20AE5E6A-ECCF-454B-9297-1FD73343A25C}"/>
              </a:ext>
            </a:extLst>
          </p:cNvPr>
          <p:cNvPicPr>
            <a:picLocks noGrp="1" noChangeAspect="1"/>
          </p:cNvPicPr>
          <p:nvPr>
            <p:ph type="pic" sz="quarter" idx="10"/>
          </p:nvPr>
        </p:nvPicPr>
        <p:blipFill>
          <a:blip r:embed="rId3"/>
          <a:srcRect t="8984" b="8984"/>
          <a:stretch/>
        </p:blipFill>
        <p:spPr>
          <a:xfrm>
            <a:off x="0" y="0"/>
            <a:ext cx="12192000" cy="6858000"/>
          </a:xfrm>
        </p:spPr>
      </p:pic>
      <p:sp>
        <p:nvSpPr>
          <p:cNvPr id="4" name="Título 3">
            <a:extLst>
              <a:ext uri="{FF2B5EF4-FFF2-40B4-BE49-F238E27FC236}">
                <a16:creationId xmlns:a16="http://schemas.microsoft.com/office/drawing/2014/main" id="{9A7B30B5-388D-405F-973C-8390A3026842}"/>
              </a:ext>
            </a:extLst>
          </p:cNvPr>
          <p:cNvSpPr>
            <a:spLocks noGrp="1"/>
          </p:cNvSpPr>
          <p:nvPr>
            <p:ph type="title"/>
          </p:nvPr>
        </p:nvSpPr>
        <p:spPr>
          <a:xfrm>
            <a:off x="3886200" y="4293096"/>
            <a:ext cx="8305800" cy="1728000"/>
          </a:xfrm>
        </p:spPr>
        <p:txBody>
          <a:bodyPr/>
          <a:lstStyle/>
          <a:p>
            <a:r>
              <a:rPr lang="pt-BR" sz="5400" dirty="0"/>
              <a:t>Governança </a:t>
            </a:r>
            <a:r>
              <a:rPr lang="pt-BR" sz="5400"/>
              <a:t>Fundiária Responsável- 07/11/20 </a:t>
            </a:r>
            <a:endParaRPr lang="pt-BR" sz="5400" dirty="0">
              <a:latin typeface="+mn-lt"/>
            </a:endParaRPr>
          </a:p>
        </p:txBody>
      </p:sp>
      <p:sp>
        <p:nvSpPr>
          <p:cNvPr id="5" name="Espaço Reservado para Texto 4">
            <a:extLst>
              <a:ext uri="{FF2B5EF4-FFF2-40B4-BE49-F238E27FC236}">
                <a16:creationId xmlns:a16="http://schemas.microsoft.com/office/drawing/2014/main" id="{A84068AE-5DEE-4F8E-9E54-0C24426F2D49}"/>
              </a:ext>
            </a:extLst>
          </p:cNvPr>
          <p:cNvSpPr>
            <a:spLocks noGrp="1"/>
          </p:cNvSpPr>
          <p:nvPr>
            <p:ph type="body" sz="quarter" idx="12"/>
          </p:nvPr>
        </p:nvSpPr>
        <p:spPr>
          <a:xfrm>
            <a:off x="10027920" y="6591216"/>
            <a:ext cx="2091716" cy="266784"/>
          </a:xfrm>
        </p:spPr>
        <p:txBody>
          <a:bodyPr/>
          <a:lstStyle/>
          <a:p>
            <a:r>
              <a:rPr lang="pt-BR" sz="1000" dirty="0"/>
              <a:t>Bento Viana/WWF-Brasil</a:t>
            </a:r>
          </a:p>
        </p:txBody>
      </p:sp>
      <p:pic>
        <p:nvPicPr>
          <p:cNvPr id="6" name="Imagem 5" descr="Logotipo, nome da empresa&#10;&#10;Descrição gerada automaticamente">
            <a:extLst>
              <a:ext uri="{FF2B5EF4-FFF2-40B4-BE49-F238E27FC236}">
                <a16:creationId xmlns:a16="http://schemas.microsoft.com/office/drawing/2014/main" id="{E3AFC410-7EF6-EC0E-90B6-10FF2CB593BC}"/>
              </a:ext>
            </a:extLst>
          </p:cNvPr>
          <p:cNvPicPr>
            <a:picLocks noChangeAspect="1"/>
          </p:cNvPicPr>
          <p:nvPr/>
        </p:nvPicPr>
        <p:blipFill>
          <a:blip r:embed="rId4"/>
          <a:stretch>
            <a:fillRect/>
          </a:stretch>
        </p:blipFill>
        <p:spPr>
          <a:xfrm>
            <a:off x="0" y="0"/>
            <a:ext cx="7211894" cy="1503680"/>
          </a:xfrm>
          <a:prstGeom prst="rect">
            <a:avLst/>
          </a:prstGeom>
        </p:spPr>
      </p:pic>
    </p:spTree>
    <p:extLst>
      <p:ext uri="{BB962C8B-B14F-4D97-AF65-F5344CB8AC3E}">
        <p14:creationId xmlns:p14="http://schemas.microsoft.com/office/powerpoint/2010/main" val="76949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66BD3952-745E-7782-9DC6-C994078E74C8}"/>
              </a:ext>
            </a:extLst>
          </p:cNvPr>
          <p:cNvSpPr>
            <a:spLocks noGrp="1"/>
          </p:cNvSpPr>
          <p:nvPr>
            <p:ph type="ftr" sz="quarter" idx="10"/>
          </p:nvPr>
        </p:nvSpPr>
        <p:spPr/>
        <p:txBody>
          <a:bodyPr/>
          <a:lstStyle/>
          <a:p>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A5D8B70E-3C36-8706-8114-E37E5FA2E049}"/>
              </a:ext>
            </a:extLst>
          </p:cNvPr>
          <p:cNvSpPr>
            <a:spLocks noGrp="1"/>
          </p:cNvSpPr>
          <p:nvPr>
            <p:ph type="sldNum" sz="quarter" idx="11"/>
          </p:nvPr>
        </p:nvSpPr>
        <p:spPr/>
        <p:txBody>
          <a:bodyPr/>
          <a:lstStyle/>
          <a:p>
            <a:fld id="{01D4B372-C4E9-DB48-93BA-62F9C68D8B35}" type="slidenum">
              <a:rPr lang="en-US" smtClean="0"/>
              <a:pPr/>
              <a:t>10</a:t>
            </a:fld>
            <a:endParaRPr lang="en-US"/>
          </a:p>
        </p:txBody>
      </p:sp>
      <p:sp>
        <p:nvSpPr>
          <p:cNvPr id="4" name="Espaço Reservado para Conteúdo 3">
            <a:extLst>
              <a:ext uri="{FF2B5EF4-FFF2-40B4-BE49-F238E27FC236}">
                <a16:creationId xmlns:a16="http://schemas.microsoft.com/office/drawing/2014/main" id="{A911861F-38F6-C481-0478-FFFF4D91872F}"/>
              </a:ext>
            </a:extLst>
          </p:cNvPr>
          <p:cNvSpPr>
            <a:spLocks noGrp="1"/>
          </p:cNvSpPr>
          <p:nvPr>
            <p:ph sz="half" idx="2"/>
          </p:nvPr>
        </p:nvSpPr>
        <p:spPr>
          <a:xfrm>
            <a:off x="232780" y="1815223"/>
            <a:ext cx="6221029" cy="4254947"/>
          </a:xfrm>
        </p:spPr>
        <p:txBody>
          <a:bodyPr>
            <a:normAutofit lnSpcReduction="10000"/>
          </a:bodyPr>
          <a:lstStyle/>
          <a:p>
            <a:pPr algn="just"/>
            <a:r>
              <a:rPr lang="pt-BR" sz="2000" b="1" dirty="0">
                <a:solidFill>
                  <a:schemeClr val="tx1"/>
                </a:solidFill>
                <a:latin typeface="+mn-lt"/>
              </a:rPr>
              <a:t>*Título LIV</a:t>
            </a:r>
            <a:r>
              <a:rPr lang="pt-BR" sz="2000" dirty="0">
                <a:solidFill>
                  <a:schemeClr val="tx1"/>
                </a:solidFill>
                <a:latin typeface="+mn-lt"/>
              </a:rPr>
              <a:t>, denominado “Dos tabeliães das notas e do que a seus ofícios” -  </a:t>
            </a:r>
            <a:r>
              <a:rPr lang="pt-BR" sz="2000" b="1" dirty="0">
                <a:solidFill>
                  <a:schemeClr val="tx1"/>
                </a:solidFill>
                <a:latin typeface="+mn-lt"/>
              </a:rPr>
              <a:t>procedimentos e requisitos</a:t>
            </a:r>
            <a:r>
              <a:rPr lang="pt-BR" sz="2000" dirty="0">
                <a:solidFill>
                  <a:schemeClr val="tx1"/>
                </a:solidFill>
                <a:latin typeface="+mn-lt"/>
              </a:rPr>
              <a:t> para lavratura dos contratos e escrituras. </a:t>
            </a:r>
            <a:br>
              <a:rPr lang="pt-BR" sz="2000" dirty="0">
                <a:solidFill>
                  <a:schemeClr val="tx1"/>
                </a:solidFill>
                <a:latin typeface="+mn-lt"/>
              </a:rPr>
            </a:br>
            <a:br>
              <a:rPr lang="pt-BR" sz="2000" dirty="0">
                <a:solidFill>
                  <a:schemeClr val="tx1"/>
                </a:solidFill>
                <a:latin typeface="+mn-lt"/>
              </a:rPr>
            </a:br>
            <a:endParaRPr lang="pt-BR" sz="2000" dirty="0">
              <a:solidFill>
                <a:schemeClr val="tx1"/>
              </a:solidFill>
              <a:latin typeface="+mn-lt"/>
            </a:endParaRPr>
          </a:p>
          <a:p>
            <a:pPr algn="just"/>
            <a:r>
              <a:rPr lang="pt-BR" sz="2000" b="1" dirty="0">
                <a:solidFill>
                  <a:schemeClr val="tx1"/>
                </a:solidFill>
                <a:latin typeface="+mn-lt"/>
              </a:rPr>
              <a:t>*Título XLV </a:t>
            </a:r>
            <a:r>
              <a:rPr lang="pt-BR" sz="2000" dirty="0">
                <a:solidFill>
                  <a:schemeClr val="tx1"/>
                </a:solidFill>
                <a:latin typeface="+mn-lt"/>
              </a:rPr>
              <a:t>- Negócios jurídicos envolvendo </a:t>
            </a:r>
            <a:r>
              <a:rPr lang="pt-BR" sz="2000" b="1" dirty="0">
                <a:solidFill>
                  <a:schemeClr val="tx1"/>
                </a:solidFill>
                <a:latin typeface="+mn-lt"/>
              </a:rPr>
              <a:t>bens de raiz acima  de seiscentos reais somente por escritura </a:t>
            </a:r>
            <a:r>
              <a:rPr lang="pt-BR" sz="2000" dirty="0">
                <a:solidFill>
                  <a:schemeClr val="tx1"/>
                </a:solidFill>
                <a:latin typeface="+mn-lt"/>
              </a:rPr>
              <a:t>lavrada por tabeliães públicos, perante testemunhas.</a:t>
            </a:r>
            <a:br>
              <a:rPr lang="pt-BR" sz="2000" dirty="0">
                <a:solidFill>
                  <a:schemeClr val="tx1"/>
                </a:solidFill>
                <a:latin typeface="+mn-lt"/>
              </a:rPr>
            </a:br>
            <a:br>
              <a:rPr lang="pt-BR" sz="2000" dirty="0">
                <a:solidFill>
                  <a:schemeClr val="tx1"/>
                </a:solidFill>
                <a:latin typeface="+mn-lt"/>
              </a:rPr>
            </a:br>
            <a:br>
              <a:rPr lang="pt-BR" sz="2000" dirty="0">
                <a:solidFill>
                  <a:schemeClr val="tx1"/>
                </a:solidFill>
                <a:latin typeface="+mn-lt"/>
              </a:rPr>
            </a:br>
            <a:br>
              <a:rPr lang="pt-BR" sz="2000" dirty="0">
                <a:solidFill>
                  <a:schemeClr val="tx1"/>
                </a:solidFill>
                <a:latin typeface="+mn-lt"/>
              </a:rPr>
            </a:br>
            <a:r>
              <a:rPr lang="pt-BR" sz="2000" dirty="0">
                <a:solidFill>
                  <a:schemeClr val="tx1"/>
                </a:solidFill>
                <a:latin typeface="+mn-lt"/>
              </a:rPr>
              <a:t>* </a:t>
            </a:r>
            <a:r>
              <a:rPr lang="pt-BR" sz="2000" b="1" dirty="0">
                <a:solidFill>
                  <a:schemeClr val="tx1"/>
                </a:solidFill>
                <a:latin typeface="+mn-lt"/>
              </a:rPr>
              <a:t>Título LI </a:t>
            </a:r>
            <a:r>
              <a:rPr lang="pt-BR" sz="2000" dirty="0">
                <a:latin typeface="+mn-lt"/>
              </a:rPr>
              <a:t>– M</a:t>
            </a:r>
            <a:r>
              <a:rPr lang="pt-BR" sz="2000" b="1" dirty="0">
                <a:latin typeface="+mn-lt"/>
              </a:rPr>
              <a:t>enção à Era de Jesus Cristo </a:t>
            </a:r>
            <a:r>
              <a:rPr lang="pt-BR" sz="2000" dirty="0">
                <a:latin typeface="+mn-lt"/>
              </a:rPr>
              <a:t>nas escrituras.</a:t>
            </a:r>
            <a:endParaRPr lang="pt-BR" dirty="0"/>
          </a:p>
        </p:txBody>
      </p:sp>
      <p:sp>
        <p:nvSpPr>
          <p:cNvPr id="6" name="Título 5">
            <a:extLst>
              <a:ext uri="{FF2B5EF4-FFF2-40B4-BE49-F238E27FC236}">
                <a16:creationId xmlns:a16="http://schemas.microsoft.com/office/drawing/2014/main" id="{8FE8ECE8-D328-B373-7428-F67EB63CFDF7}"/>
              </a:ext>
            </a:extLst>
          </p:cNvPr>
          <p:cNvSpPr>
            <a:spLocks noGrp="1"/>
          </p:cNvSpPr>
          <p:nvPr>
            <p:ph type="title"/>
          </p:nvPr>
        </p:nvSpPr>
        <p:spPr/>
        <p:txBody>
          <a:bodyPr>
            <a:normAutofit/>
          </a:bodyPr>
          <a:lstStyle/>
          <a:p>
            <a:r>
              <a:rPr lang="pt-BR" sz="3600" b="1" dirty="0">
                <a:solidFill>
                  <a:schemeClr val="tx1"/>
                </a:solidFill>
                <a:latin typeface="+mn-lt"/>
              </a:rPr>
              <a:t>ORDENAÇÕES MANUELINAS, DE 1521</a:t>
            </a:r>
            <a:endParaRPr lang="pt-BR" dirty="0"/>
          </a:p>
        </p:txBody>
      </p:sp>
      <p:sp>
        <p:nvSpPr>
          <p:cNvPr id="8" name="CaixaDeTexto 7">
            <a:extLst>
              <a:ext uri="{FF2B5EF4-FFF2-40B4-BE49-F238E27FC236}">
                <a16:creationId xmlns:a16="http://schemas.microsoft.com/office/drawing/2014/main" id="{B7F18E35-D647-6245-90D3-02A218538336}"/>
              </a:ext>
            </a:extLst>
          </p:cNvPr>
          <p:cNvSpPr txBox="1"/>
          <p:nvPr/>
        </p:nvSpPr>
        <p:spPr>
          <a:xfrm>
            <a:off x="232780" y="1415113"/>
            <a:ext cx="2504661" cy="400110"/>
          </a:xfrm>
          <a:prstGeom prst="rect">
            <a:avLst/>
          </a:prstGeom>
          <a:noFill/>
        </p:spPr>
        <p:txBody>
          <a:bodyPr wrap="square">
            <a:spAutoFit/>
          </a:bodyPr>
          <a:lstStyle/>
          <a:p>
            <a:r>
              <a:rPr lang="pt-BR" sz="2000" b="1" dirty="0">
                <a:solidFill>
                  <a:schemeClr val="tx1"/>
                </a:solidFill>
                <a:latin typeface="+mn-lt"/>
              </a:rPr>
              <a:t>- LIVRO I: </a:t>
            </a:r>
            <a:endParaRPr lang="pt-BR" sz="2000" dirty="0"/>
          </a:p>
        </p:txBody>
      </p:sp>
      <p:sp>
        <p:nvSpPr>
          <p:cNvPr id="10" name="CaixaDeTexto 9">
            <a:extLst>
              <a:ext uri="{FF2B5EF4-FFF2-40B4-BE49-F238E27FC236}">
                <a16:creationId xmlns:a16="http://schemas.microsoft.com/office/drawing/2014/main" id="{283263CD-9AF4-3D60-F3F0-11452DD9A603}"/>
              </a:ext>
            </a:extLst>
          </p:cNvPr>
          <p:cNvSpPr txBox="1"/>
          <p:nvPr/>
        </p:nvSpPr>
        <p:spPr>
          <a:xfrm>
            <a:off x="232780" y="2908494"/>
            <a:ext cx="1895061" cy="400110"/>
          </a:xfrm>
          <a:prstGeom prst="rect">
            <a:avLst/>
          </a:prstGeom>
          <a:noFill/>
        </p:spPr>
        <p:txBody>
          <a:bodyPr wrap="square">
            <a:spAutoFit/>
          </a:bodyPr>
          <a:lstStyle/>
          <a:p>
            <a:r>
              <a:rPr lang="pt-BR" sz="2000" b="1" dirty="0">
                <a:solidFill>
                  <a:schemeClr val="tx1"/>
                </a:solidFill>
                <a:latin typeface="+mn-lt"/>
              </a:rPr>
              <a:t>- LIVRO III:</a:t>
            </a:r>
            <a:endParaRPr lang="pt-BR" sz="2000" dirty="0"/>
          </a:p>
        </p:txBody>
      </p:sp>
      <p:sp>
        <p:nvSpPr>
          <p:cNvPr id="12" name="CaixaDeTexto 11">
            <a:extLst>
              <a:ext uri="{FF2B5EF4-FFF2-40B4-BE49-F238E27FC236}">
                <a16:creationId xmlns:a16="http://schemas.microsoft.com/office/drawing/2014/main" id="{A4B045CA-02B3-482C-78EB-276FD8198550}"/>
              </a:ext>
            </a:extLst>
          </p:cNvPr>
          <p:cNvSpPr txBox="1"/>
          <p:nvPr/>
        </p:nvSpPr>
        <p:spPr>
          <a:xfrm>
            <a:off x="232779" y="4842723"/>
            <a:ext cx="1895061" cy="400110"/>
          </a:xfrm>
          <a:prstGeom prst="rect">
            <a:avLst/>
          </a:prstGeom>
          <a:noFill/>
        </p:spPr>
        <p:txBody>
          <a:bodyPr wrap="square">
            <a:spAutoFit/>
          </a:bodyPr>
          <a:lstStyle/>
          <a:p>
            <a:r>
              <a:rPr lang="pt-BR" sz="2000" b="1" dirty="0">
                <a:solidFill>
                  <a:schemeClr val="tx1"/>
                </a:solidFill>
                <a:latin typeface="+mn-lt"/>
              </a:rPr>
              <a:t>- LIVRO IV:</a:t>
            </a:r>
            <a:endParaRPr lang="pt-BR" sz="2000" dirty="0"/>
          </a:p>
        </p:txBody>
      </p:sp>
      <p:pic>
        <p:nvPicPr>
          <p:cNvPr id="14" name="Imagem 13">
            <a:extLst>
              <a:ext uri="{FF2B5EF4-FFF2-40B4-BE49-F238E27FC236}">
                <a16:creationId xmlns:a16="http://schemas.microsoft.com/office/drawing/2014/main" id="{50506566-89FC-0536-AFD6-1B2977533A59}"/>
              </a:ext>
            </a:extLst>
          </p:cNvPr>
          <p:cNvPicPr>
            <a:picLocks noChangeAspect="1"/>
          </p:cNvPicPr>
          <p:nvPr/>
        </p:nvPicPr>
        <p:blipFill>
          <a:blip r:embed="rId2"/>
          <a:stretch>
            <a:fillRect/>
          </a:stretch>
        </p:blipFill>
        <p:spPr>
          <a:xfrm>
            <a:off x="7885044" y="1298713"/>
            <a:ext cx="3400186" cy="4607298"/>
          </a:xfrm>
          <a:prstGeom prst="rect">
            <a:avLst/>
          </a:prstGeom>
        </p:spPr>
      </p:pic>
    </p:spTree>
    <p:extLst>
      <p:ext uri="{BB962C8B-B14F-4D97-AF65-F5344CB8AC3E}">
        <p14:creationId xmlns:p14="http://schemas.microsoft.com/office/powerpoint/2010/main" val="3328982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B916BBD6-F5F7-0E6D-C7F7-6E58D68FBF5A}"/>
              </a:ext>
            </a:extLst>
          </p:cNvPr>
          <p:cNvSpPr>
            <a:spLocks noGrp="1"/>
          </p:cNvSpPr>
          <p:nvPr>
            <p:ph type="ftr" sz="quarter" idx="10"/>
          </p:nvPr>
        </p:nvSpPr>
        <p:spPr/>
        <p:txBody>
          <a:bodyPr/>
          <a:lstStyle/>
          <a:p>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723E5115-0796-5FBC-DF99-36FC01B4CE68}"/>
              </a:ext>
            </a:extLst>
          </p:cNvPr>
          <p:cNvSpPr>
            <a:spLocks noGrp="1"/>
          </p:cNvSpPr>
          <p:nvPr>
            <p:ph type="sldNum" sz="quarter" idx="11"/>
          </p:nvPr>
        </p:nvSpPr>
        <p:spPr/>
        <p:txBody>
          <a:bodyPr/>
          <a:lstStyle/>
          <a:p>
            <a:fld id="{01D4B372-C4E9-DB48-93BA-62F9C68D8B35}" type="slidenum">
              <a:rPr lang="en-US" smtClean="0"/>
              <a:pPr/>
              <a:t>11</a:t>
            </a:fld>
            <a:endParaRPr lang="en-US"/>
          </a:p>
        </p:txBody>
      </p:sp>
      <p:sp>
        <p:nvSpPr>
          <p:cNvPr id="4" name="Espaço Reservado para Conteúdo 3">
            <a:extLst>
              <a:ext uri="{FF2B5EF4-FFF2-40B4-BE49-F238E27FC236}">
                <a16:creationId xmlns:a16="http://schemas.microsoft.com/office/drawing/2014/main" id="{5FBB9A7C-9A27-9631-FF83-FE635E35B1A8}"/>
              </a:ext>
            </a:extLst>
          </p:cNvPr>
          <p:cNvSpPr>
            <a:spLocks noGrp="1"/>
          </p:cNvSpPr>
          <p:nvPr>
            <p:ph sz="half" idx="2"/>
          </p:nvPr>
        </p:nvSpPr>
        <p:spPr>
          <a:xfrm>
            <a:off x="232779" y="1626314"/>
            <a:ext cx="7320959" cy="4254947"/>
          </a:xfrm>
        </p:spPr>
        <p:txBody>
          <a:bodyPr/>
          <a:lstStyle/>
          <a:p>
            <a:pPr algn="just"/>
            <a:br>
              <a:rPr lang="pt-BR" dirty="0"/>
            </a:br>
            <a:br>
              <a:rPr lang="pt-BR" dirty="0"/>
            </a:br>
            <a:r>
              <a:rPr lang="pt-BR" b="1" dirty="0"/>
              <a:t>* Título LXXVIII – </a:t>
            </a:r>
            <a:r>
              <a:rPr lang="pt-BR" dirty="0"/>
              <a:t>Cuidou dos procedimentos e requisitos para lavratura dos contratos e escrituras. </a:t>
            </a:r>
            <a:br>
              <a:rPr lang="pt-BR" dirty="0"/>
            </a:br>
            <a:r>
              <a:rPr lang="pt-BR" dirty="0"/>
              <a:t>- Contratos envolvendo bens de raiz,  necessidade de apresentação de certidão declarando o recolhimento do imposto denominado sisa.</a:t>
            </a:r>
            <a:br>
              <a:rPr lang="pt-BR" dirty="0"/>
            </a:br>
            <a:br>
              <a:rPr lang="pt-BR" dirty="0"/>
            </a:br>
            <a:br>
              <a:rPr lang="pt-BR" dirty="0"/>
            </a:br>
            <a:br>
              <a:rPr lang="pt-BR" dirty="0"/>
            </a:br>
            <a:r>
              <a:rPr lang="pt-BR" b="1" dirty="0"/>
              <a:t>* Título LVIIII -</a:t>
            </a:r>
            <a:r>
              <a:rPr lang="pt-BR" dirty="0"/>
              <a:t> Negócios jurídicos envolvendo bens de raiz acima  de quatro mil réis somente por escritura lavrada por tabeliães públicos, perante testemunhas.</a:t>
            </a:r>
          </a:p>
        </p:txBody>
      </p:sp>
      <p:sp>
        <p:nvSpPr>
          <p:cNvPr id="6" name="Título 5">
            <a:extLst>
              <a:ext uri="{FF2B5EF4-FFF2-40B4-BE49-F238E27FC236}">
                <a16:creationId xmlns:a16="http://schemas.microsoft.com/office/drawing/2014/main" id="{29A79478-6B3F-8A8C-8737-01AD3C9E04F3}"/>
              </a:ext>
            </a:extLst>
          </p:cNvPr>
          <p:cNvSpPr>
            <a:spLocks noGrp="1"/>
          </p:cNvSpPr>
          <p:nvPr>
            <p:ph type="title"/>
          </p:nvPr>
        </p:nvSpPr>
        <p:spPr/>
        <p:txBody>
          <a:bodyPr/>
          <a:lstStyle/>
          <a:p>
            <a:r>
              <a:rPr lang="pt-BR" sz="3600" b="1" dirty="0">
                <a:solidFill>
                  <a:schemeClr val="tx1"/>
                </a:solidFill>
                <a:latin typeface="+mn-lt"/>
              </a:rPr>
              <a:t>ORDENAÇÕES FILIPINAS DE 1603</a:t>
            </a:r>
            <a:endParaRPr lang="pt-BR" dirty="0"/>
          </a:p>
        </p:txBody>
      </p:sp>
      <p:sp>
        <p:nvSpPr>
          <p:cNvPr id="8" name="CaixaDeTexto 7">
            <a:extLst>
              <a:ext uri="{FF2B5EF4-FFF2-40B4-BE49-F238E27FC236}">
                <a16:creationId xmlns:a16="http://schemas.microsoft.com/office/drawing/2014/main" id="{625ED83F-11EA-3D55-E94B-9AD905005531}"/>
              </a:ext>
            </a:extLst>
          </p:cNvPr>
          <p:cNvSpPr txBox="1"/>
          <p:nvPr/>
        </p:nvSpPr>
        <p:spPr>
          <a:xfrm>
            <a:off x="232780" y="1723646"/>
            <a:ext cx="3485319" cy="400110"/>
          </a:xfrm>
          <a:prstGeom prst="rect">
            <a:avLst/>
          </a:prstGeom>
          <a:noFill/>
        </p:spPr>
        <p:txBody>
          <a:bodyPr wrap="square">
            <a:spAutoFit/>
          </a:bodyPr>
          <a:lstStyle/>
          <a:p>
            <a:r>
              <a:rPr lang="pt-BR" sz="2000" b="1" dirty="0"/>
              <a:t>- LIVRO I: </a:t>
            </a:r>
          </a:p>
        </p:txBody>
      </p:sp>
      <p:sp>
        <p:nvSpPr>
          <p:cNvPr id="10" name="CaixaDeTexto 9">
            <a:extLst>
              <a:ext uri="{FF2B5EF4-FFF2-40B4-BE49-F238E27FC236}">
                <a16:creationId xmlns:a16="http://schemas.microsoft.com/office/drawing/2014/main" id="{988F9833-68E8-6AAE-07DA-ED76898AA88A}"/>
              </a:ext>
            </a:extLst>
          </p:cNvPr>
          <p:cNvSpPr txBox="1"/>
          <p:nvPr/>
        </p:nvSpPr>
        <p:spPr>
          <a:xfrm>
            <a:off x="232780" y="4191109"/>
            <a:ext cx="3684105" cy="400110"/>
          </a:xfrm>
          <a:prstGeom prst="rect">
            <a:avLst/>
          </a:prstGeom>
          <a:noFill/>
        </p:spPr>
        <p:txBody>
          <a:bodyPr wrap="square">
            <a:spAutoFit/>
          </a:bodyPr>
          <a:lstStyle/>
          <a:p>
            <a:r>
              <a:rPr lang="pt-BR" sz="2000" b="1" dirty="0"/>
              <a:t>- LIVRO III </a:t>
            </a:r>
          </a:p>
        </p:txBody>
      </p:sp>
      <p:pic>
        <p:nvPicPr>
          <p:cNvPr id="12" name="Imagem 11">
            <a:extLst>
              <a:ext uri="{FF2B5EF4-FFF2-40B4-BE49-F238E27FC236}">
                <a16:creationId xmlns:a16="http://schemas.microsoft.com/office/drawing/2014/main" id="{5A7EBC6A-B491-F80C-3668-F4FE7196097D}"/>
              </a:ext>
            </a:extLst>
          </p:cNvPr>
          <p:cNvPicPr>
            <a:picLocks noChangeAspect="1"/>
          </p:cNvPicPr>
          <p:nvPr/>
        </p:nvPicPr>
        <p:blipFill rotWithShape="1">
          <a:blip r:embed="rId2"/>
          <a:srcRect r="38381"/>
          <a:stretch/>
        </p:blipFill>
        <p:spPr>
          <a:xfrm>
            <a:off x="7663244" y="1530477"/>
            <a:ext cx="4028662" cy="4350784"/>
          </a:xfrm>
          <a:prstGeom prst="rect">
            <a:avLst/>
          </a:prstGeom>
        </p:spPr>
      </p:pic>
    </p:spTree>
    <p:extLst>
      <p:ext uri="{BB962C8B-B14F-4D97-AF65-F5344CB8AC3E}">
        <p14:creationId xmlns:p14="http://schemas.microsoft.com/office/powerpoint/2010/main" val="342235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36BD85CC-29DE-AD01-01EF-E618F23774D8}"/>
              </a:ext>
            </a:extLst>
          </p:cNvPr>
          <p:cNvSpPr>
            <a:spLocks noGrp="1"/>
          </p:cNvSpPr>
          <p:nvPr>
            <p:ph type="ftr" sz="quarter" idx="10"/>
          </p:nvPr>
        </p:nvSpPr>
        <p:spPr/>
        <p:txBody>
          <a:bodyPr/>
          <a:lstStyle/>
          <a:p>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A25F0362-87CB-A43E-4A46-ADF5C3B936A7}"/>
              </a:ext>
            </a:extLst>
          </p:cNvPr>
          <p:cNvSpPr>
            <a:spLocks noGrp="1"/>
          </p:cNvSpPr>
          <p:nvPr>
            <p:ph type="sldNum" sz="quarter" idx="11"/>
          </p:nvPr>
        </p:nvSpPr>
        <p:spPr/>
        <p:txBody>
          <a:bodyPr/>
          <a:lstStyle/>
          <a:p>
            <a:fld id="{01D4B372-C4E9-DB48-93BA-62F9C68D8B35}" type="slidenum">
              <a:rPr lang="en-US" smtClean="0"/>
              <a:pPr/>
              <a:t>12</a:t>
            </a:fld>
            <a:endParaRPr lang="en-US"/>
          </a:p>
        </p:txBody>
      </p:sp>
      <p:sp>
        <p:nvSpPr>
          <p:cNvPr id="4" name="Espaço Reservado para Conteúdo 3">
            <a:extLst>
              <a:ext uri="{FF2B5EF4-FFF2-40B4-BE49-F238E27FC236}">
                <a16:creationId xmlns:a16="http://schemas.microsoft.com/office/drawing/2014/main" id="{F86F4294-55CE-E78B-075B-6FC5DAD6E695}"/>
              </a:ext>
            </a:extLst>
          </p:cNvPr>
          <p:cNvSpPr>
            <a:spLocks noGrp="1"/>
          </p:cNvSpPr>
          <p:nvPr>
            <p:ph sz="half" idx="2"/>
          </p:nvPr>
        </p:nvSpPr>
        <p:spPr>
          <a:xfrm>
            <a:off x="232880" y="1666072"/>
            <a:ext cx="11726239" cy="3237234"/>
          </a:xfrm>
        </p:spPr>
        <p:txBody>
          <a:bodyPr/>
          <a:lstStyle/>
          <a:p>
            <a:r>
              <a:rPr lang="pt-BR" b="1" dirty="0"/>
              <a:t>- Lei de 20 de outubro de 1823:</a:t>
            </a:r>
            <a:br>
              <a:rPr lang="pt-BR" b="1" dirty="0"/>
            </a:br>
            <a:br>
              <a:rPr lang="pt-BR" dirty="0"/>
            </a:br>
            <a:r>
              <a:rPr lang="pt-BR" dirty="0"/>
              <a:t>Declara em vigor a legislação Portuguesa que regia o Brasil até 25 de abril de 1821 e enquanto não fosse organizado um Código.</a:t>
            </a:r>
            <a:br>
              <a:rPr lang="pt-BR" dirty="0"/>
            </a:br>
            <a:br>
              <a:rPr lang="pt-BR" dirty="0"/>
            </a:br>
            <a:r>
              <a:rPr lang="pt-BR" b="1" dirty="0"/>
              <a:t>- Constituição de 25 de março de 1824: </a:t>
            </a:r>
            <a:br>
              <a:rPr lang="pt-BR" b="1" dirty="0"/>
            </a:br>
            <a:br>
              <a:rPr lang="pt-BR" b="1" dirty="0"/>
            </a:br>
            <a:r>
              <a:rPr lang="pt-BR" dirty="0"/>
              <a:t>* Previsão de organização de um Código Civil, e um Criminal.</a:t>
            </a:r>
            <a:br>
              <a:rPr lang="pt-BR" dirty="0"/>
            </a:br>
            <a:r>
              <a:rPr lang="pt-BR" dirty="0"/>
              <a:t>*Direito de propriedade pleno, ressalvado a desapropriação estatal mediante prévia indenização.</a:t>
            </a:r>
          </a:p>
        </p:txBody>
      </p:sp>
      <p:sp>
        <p:nvSpPr>
          <p:cNvPr id="6" name="Título 5">
            <a:extLst>
              <a:ext uri="{FF2B5EF4-FFF2-40B4-BE49-F238E27FC236}">
                <a16:creationId xmlns:a16="http://schemas.microsoft.com/office/drawing/2014/main" id="{4A17C1F6-6C9E-5B73-6B5A-DF25F68EA8AE}"/>
              </a:ext>
            </a:extLst>
          </p:cNvPr>
          <p:cNvSpPr>
            <a:spLocks noGrp="1"/>
          </p:cNvSpPr>
          <p:nvPr>
            <p:ph type="title"/>
          </p:nvPr>
        </p:nvSpPr>
        <p:spPr>
          <a:xfrm>
            <a:off x="232782" y="225425"/>
            <a:ext cx="11726036" cy="755651"/>
          </a:xfrm>
        </p:spPr>
        <p:txBody>
          <a:bodyPr>
            <a:normAutofit fontScale="90000"/>
          </a:bodyPr>
          <a:lstStyle/>
          <a:p>
            <a:r>
              <a:rPr lang="pt-BR" sz="3600" b="1" dirty="0">
                <a:solidFill>
                  <a:schemeClr val="tx1"/>
                </a:solidFill>
                <a:latin typeface="+mn-lt"/>
              </a:rPr>
              <a:t>O SERVIÇO NOTARIAL/REGISTRAL NO BRASIL IMPÉRIO</a:t>
            </a:r>
            <a:endParaRPr lang="pt-BR" dirty="0"/>
          </a:p>
        </p:txBody>
      </p:sp>
    </p:spTree>
    <p:extLst>
      <p:ext uri="{BB962C8B-B14F-4D97-AF65-F5344CB8AC3E}">
        <p14:creationId xmlns:p14="http://schemas.microsoft.com/office/powerpoint/2010/main" val="1038536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140F2F8F-3BAD-152D-893C-935728961571}"/>
              </a:ext>
            </a:extLst>
          </p:cNvPr>
          <p:cNvSpPr>
            <a:spLocks noGrp="1"/>
          </p:cNvSpPr>
          <p:nvPr>
            <p:ph type="ftr" sz="quarter" idx="10"/>
          </p:nvPr>
        </p:nvSpPr>
        <p:spPr/>
        <p:txBody>
          <a:bodyPr/>
          <a:lstStyle/>
          <a:p>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E7FA70BE-978C-957E-6C65-82B6257BF338}"/>
              </a:ext>
            </a:extLst>
          </p:cNvPr>
          <p:cNvSpPr>
            <a:spLocks noGrp="1"/>
          </p:cNvSpPr>
          <p:nvPr>
            <p:ph type="sldNum" sz="quarter" idx="11"/>
          </p:nvPr>
        </p:nvSpPr>
        <p:spPr/>
        <p:txBody>
          <a:bodyPr/>
          <a:lstStyle/>
          <a:p>
            <a:fld id="{01D4B372-C4E9-DB48-93BA-62F9C68D8B35}" type="slidenum">
              <a:rPr lang="en-US" smtClean="0"/>
              <a:pPr/>
              <a:t>13</a:t>
            </a:fld>
            <a:endParaRPr lang="en-US"/>
          </a:p>
        </p:txBody>
      </p:sp>
      <p:sp>
        <p:nvSpPr>
          <p:cNvPr id="4" name="Espaço Reservado para Conteúdo 3">
            <a:extLst>
              <a:ext uri="{FF2B5EF4-FFF2-40B4-BE49-F238E27FC236}">
                <a16:creationId xmlns:a16="http://schemas.microsoft.com/office/drawing/2014/main" id="{E5320AE0-8EE0-7F27-D27C-903A8AB54C7B}"/>
              </a:ext>
            </a:extLst>
          </p:cNvPr>
          <p:cNvSpPr>
            <a:spLocks noGrp="1"/>
          </p:cNvSpPr>
          <p:nvPr>
            <p:ph sz="half" idx="2"/>
          </p:nvPr>
        </p:nvSpPr>
        <p:spPr>
          <a:xfrm>
            <a:off x="232778" y="1311965"/>
            <a:ext cx="11726239" cy="4781331"/>
          </a:xfrm>
        </p:spPr>
        <p:txBody>
          <a:bodyPr>
            <a:normAutofit fontScale="92500" lnSpcReduction="10000"/>
          </a:bodyPr>
          <a:lstStyle/>
          <a:p>
            <a:pPr>
              <a:lnSpc>
                <a:spcPct val="110000"/>
              </a:lnSpc>
            </a:pPr>
            <a:r>
              <a:rPr lang="pt-BR" altLang="pt-BR" sz="2000" dirty="0">
                <a:latin typeface="+mn-lt"/>
              </a:rPr>
              <a:t>* Criou um Registro Geral de Hipotecas;</a:t>
            </a:r>
            <a:br>
              <a:rPr lang="pt-BR" altLang="pt-BR" sz="2000" dirty="0">
                <a:latin typeface="+mn-lt"/>
              </a:rPr>
            </a:br>
            <a:br>
              <a:rPr lang="pt-BR" altLang="pt-BR" sz="2000" dirty="0">
                <a:latin typeface="+mn-lt"/>
              </a:rPr>
            </a:br>
            <a:r>
              <a:rPr lang="pt-BR" altLang="pt-BR" sz="2000" dirty="0">
                <a:latin typeface="+mn-lt"/>
              </a:rPr>
              <a:t>* </a:t>
            </a:r>
            <a:r>
              <a:rPr lang="pt-BR" altLang="pt-BR" sz="2000" b="1" dirty="0">
                <a:latin typeface="+mn-lt"/>
              </a:rPr>
              <a:t>Registrava-se a hipoteca e não o imóvel </a:t>
            </a:r>
            <a:r>
              <a:rPr lang="pt-BR" altLang="pt-BR" sz="2000" dirty="0">
                <a:latin typeface="+mn-lt"/>
              </a:rPr>
              <a:t>dado em garantia;</a:t>
            </a:r>
            <a:br>
              <a:rPr lang="pt-BR" altLang="pt-BR" sz="2000" dirty="0">
                <a:latin typeface="+mn-lt"/>
              </a:rPr>
            </a:br>
            <a:br>
              <a:rPr lang="pt-BR" altLang="pt-BR" sz="2000" dirty="0">
                <a:latin typeface="+mn-lt"/>
              </a:rPr>
            </a:br>
            <a:r>
              <a:rPr lang="pt-BR" altLang="pt-BR" sz="2000" dirty="0">
                <a:latin typeface="+mn-lt"/>
              </a:rPr>
              <a:t>* Resguardava o crédito e não a publicidade do domínio privado do imóvel. </a:t>
            </a:r>
            <a:br>
              <a:rPr lang="pt-BR" altLang="pt-BR" sz="2000" dirty="0">
                <a:latin typeface="+mn-lt"/>
              </a:rPr>
            </a:br>
            <a:br>
              <a:rPr lang="pt-BR" altLang="pt-BR" sz="2000" dirty="0">
                <a:latin typeface="+mn-lt"/>
              </a:rPr>
            </a:br>
            <a:r>
              <a:rPr lang="pt-BR" altLang="pt-BR" sz="2000" dirty="0">
                <a:latin typeface="+mn-lt"/>
              </a:rPr>
              <a:t>* Registro tornava nula, a favor do credor hipotecário, qualquer alienação dos bens hipotecados;</a:t>
            </a:r>
            <a:br>
              <a:rPr lang="pt-BR" altLang="pt-BR" sz="2000" dirty="0">
                <a:latin typeface="+mn-lt"/>
              </a:rPr>
            </a:br>
            <a:r>
              <a:rPr lang="pt-BR" altLang="pt-BR" sz="2000" dirty="0">
                <a:latin typeface="+mn-lt"/>
              </a:rPr>
              <a:t>* Penhora e execução judiciais dos bens hipotecados;</a:t>
            </a:r>
            <a:br>
              <a:rPr lang="pt-BR" altLang="pt-BR" sz="2000" dirty="0">
                <a:latin typeface="+mn-lt"/>
              </a:rPr>
            </a:br>
            <a:br>
              <a:rPr lang="pt-BR" altLang="pt-BR" sz="2000" dirty="0">
                <a:latin typeface="+mn-lt"/>
              </a:rPr>
            </a:br>
            <a:r>
              <a:rPr lang="pt-BR" altLang="pt-BR" sz="2000" dirty="0">
                <a:latin typeface="+mn-lt"/>
              </a:rPr>
              <a:t>* Privilégio de preferência, nos bens registrados que, pela hipoteca, pudesse haver adquirido; </a:t>
            </a:r>
            <a:br>
              <a:rPr lang="pt-BR" altLang="pt-BR" sz="2000" dirty="0">
                <a:latin typeface="+mn-lt"/>
              </a:rPr>
            </a:br>
            <a:r>
              <a:rPr lang="pt-BR" altLang="pt-BR" sz="2000" dirty="0">
                <a:latin typeface="+mn-lt"/>
              </a:rPr>
              <a:t>* </a:t>
            </a:r>
            <a:r>
              <a:rPr lang="pt-BR" altLang="pt-BR" sz="2000" b="1" dirty="0">
                <a:latin typeface="+mn-lt"/>
              </a:rPr>
              <a:t>Ausência de indicação dos bens passíveis de hipoteca;</a:t>
            </a:r>
            <a:br>
              <a:rPr lang="pt-BR" altLang="pt-BR" sz="2000" b="1" dirty="0">
                <a:latin typeface="+mn-lt"/>
              </a:rPr>
            </a:br>
            <a:br>
              <a:rPr lang="pt-BR" altLang="pt-BR" sz="2000" b="1" dirty="0">
                <a:latin typeface="+mn-lt"/>
              </a:rPr>
            </a:br>
            <a:r>
              <a:rPr lang="pt-BR" altLang="pt-BR" sz="2000" dirty="0">
                <a:latin typeface="+mn-lt"/>
              </a:rPr>
              <a:t>* </a:t>
            </a:r>
            <a:r>
              <a:rPr lang="pt-BR" altLang="pt-BR" sz="2000" b="1" dirty="0">
                <a:latin typeface="+mn-lt"/>
              </a:rPr>
              <a:t>Indicação de Livros </a:t>
            </a:r>
            <a:r>
              <a:rPr lang="pt-BR" altLang="pt-BR" sz="2000" dirty="0">
                <a:latin typeface="+mn-lt"/>
              </a:rPr>
              <a:t>(Registro Geral das Hipotecas, Protocolo e Índice)</a:t>
            </a:r>
            <a:br>
              <a:rPr lang="pt-BR" altLang="pt-BR" sz="2000" dirty="0">
                <a:latin typeface="+mn-lt"/>
              </a:rPr>
            </a:br>
            <a:br>
              <a:rPr lang="pt-BR" altLang="pt-BR" sz="2000" dirty="0">
                <a:latin typeface="+mn-lt"/>
              </a:rPr>
            </a:br>
            <a:r>
              <a:rPr lang="pt-BR" altLang="pt-BR" sz="2000" dirty="0">
                <a:latin typeface="+mn-lt"/>
              </a:rPr>
              <a:t>* </a:t>
            </a:r>
            <a:r>
              <a:rPr lang="pt-BR" altLang="pt-BR" sz="2000" b="1" dirty="0">
                <a:latin typeface="+mn-lt"/>
              </a:rPr>
              <a:t>Registro no local da situação do bem</a:t>
            </a:r>
            <a:r>
              <a:rPr lang="pt-BR" altLang="pt-BR" sz="2000" dirty="0">
                <a:latin typeface="+mn-lt"/>
              </a:rPr>
              <a:t>, exceto para escravos. </a:t>
            </a:r>
            <a:br>
              <a:rPr lang="pt-BR" altLang="pt-BR" sz="2000" dirty="0">
                <a:latin typeface="+mn-lt"/>
              </a:rPr>
            </a:br>
            <a:endParaRPr lang="pt-BR" dirty="0"/>
          </a:p>
        </p:txBody>
      </p:sp>
      <p:sp>
        <p:nvSpPr>
          <p:cNvPr id="6" name="Título 5">
            <a:extLst>
              <a:ext uri="{FF2B5EF4-FFF2-40B4-BE49-F238E27FC236}">
                <a16:creationId xmlns:a16="http://schemas.microsoft.com/office/drawing/2014/main" id="{7F21ABCE-4C53-3235-FF3F-1E270BA19391}"/>
              </a:ext>
            </a:extLst>
          </p:cNvPr>
          <p:cNvSpPr>
            <a:spLocks noGrp="1"/>
          </p:cNvSpPr>
          <p:nvPr>
            <p:ph type="title"/>
          </p:nvPr>
        </p:nvSpPr>
        <p:spPr/>
        <p:txBody>
          <a:bodyPr>
            <a:normAutofit fontScale="90000"/>
          </a:bodyPr>
          <a:lstStyle/>
          <a:p>
            <a:r>
              <a:rPr lang="pt-BR" altLang="pt-BR" sz="3600" b="1" dirty="0">
                <a:solidFill>
                  <a:schemeClr val="tx1"/>
                </a:solidFill>
                <a:latin typeface="+mn-lt"/>
              </a:rPr>
              <a:t>Lei Orçamentária nº 317/1843 e </a:t>
            </a:r>
            <a:r>
              <a:rPr lang="pt-BR" sz="3600" b="1" dirty="0">
                <a:solidFill>
                  <a:schemeClr val="tx1"/>
                </a:solidFill>
                <a:latin typeface="+mn-lt"/>
              </a:rPr>
              <a:t>Decreto nº 482/1846</a:t>
            </a:r>
            <a:endParaRPr lang="pt-BR" dirty="0"/>
          </a:p>
        </p:txBody>
      </p:sp>
    </p:spTree>
    <p:extLst>
      <p:ext uri="{BB962C8B-B14F-4D97-AF65-F5344CB8AC3E}">
        <p14:creationId xmlns:p14="http://schemas.microsoft.com/office/powerpoint/2010/main" val="38981389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3">
            <a:extLst>
              <a:ext uri="{FF2B5EF4-FFF2-40B4-BE49-F238E27FC236}">
                <a16:creationId xmlns:a16="http://schemas.microsoft.com/office/drawing/2014/main" id="{784B9591-1E83-771A-9B3F-BDAD00479B16}"/>
              </a:ext>
            </a:extLst>
          </p:cNvPr>
          <p:cNvSpPr>
            <a:spLocks noGrp="1"/>
          </p:cNvSpPr>
          <p:nvPr>
            <p:ph sz="half" idx="2"/>
          </p:nvPr>
        </p:nvSpPr>
        <p:spPr>
          <a:xfrm>
            <a:off x="5947954" y="1499964"/>
            <a:ext cx="5743952" cy="4254947"/>
          </a:xfrm>
        </p:spPr>
        <p:txBody>
          <a:bodyPr/>
          <a:lstStyle/>
          <a:p>
            <a:pPr algn="just"/>
            <a:r>
              <a:rPr lang="pt-BR" sz="2000" dirty="0">
                <a:latin typeface="+mn-lt"/>
              </a:rPr>
              <a:t>* Nada dispôs sobre o registro das transações imobiliárias; </a:t>
            </a:r>
            <a:br>
              <a:rPr lang="pt-BR" sz="2000" dirty="0">
                <a:latin typeface="+mn-lt"/>
              </a:rPr>
            </a:br>
            <a:br>
              <a:rPr lang="pt-BR" sz="2000" dirty="0">
                <a:latin typeface="+mn-lt"/>
              </a:rPr>
            </a:br>
            <a:r>
              <a:rPr lang="pt-BR" sz="2000" dirty="0">
                <a:latin typeface="+mn-lt"/>
              </a:rPr>
              <a:t>* Instituição do Registro do Vigário (declaração das terras possuídas); </a:t>
            </a:r>
            <a:br>
              <a:rPr lang="pt-BR" sz="2000" dirty="0">
                <a:latin typeface="+mn-lt"/>
              </a:rPr>
            </a:br>
            <a:br>
              <a:rPr lang="pt-BR" sz="2000" dirty="0">
                <a:latin typeface="+mn-lt"/>
              </a:rPr>
            </a:br>
            <a:r>
              <a:rPr lang="pt-BR" sz="2000" dirty="0">
                <a:latin typeface="+mn-lt"/>
              </a:rPr>
              <a:t>* Ausência de preocupação com a instalação de um órgão onde pudessem ser registradas todas as transações imobiliárias da época, notadamente, aquelas derivadas dos títulos de propriedades passados pela Repartição de Terras do Império.</a:t>
            </a:r>
            <a:br>
              <a:rPr lang="pt-BR" sz="2000" dirty="0">
                <a:latin typeface="+mn-lt"/>
              </a:rPr>
            </a:br>
            <a:endParaRPr lang="pt-BR" dirty="0"/>
          </a:p>
        </p:txBody>
      </p:sp>
      <p:sp>
        <p:nvSpPr>
          <p:cNvPr id="6" name="Título 5">
            <a:extLst>
              <a:ext uri="{FF2B5EF4-FFF2-40B4-BE49-F238E27FC236}">
                <a16:creationId xmlns:a16="http://schemas.microsoft.com/office/drawing/2014/main" id="{9061B104-B827-BE88-B587-33B02172AB06}"/>
              </a:ext>
            </a:extLst>
          </p:cNvPr>
          <p:cNvSpPr>
            <a:spLocks noGrp="1"/>
          </p:cNvSpPr>
          <p:nvPr>
            <p:ph type="title"/>
          </p:nvPr>
        </p:nvSpPr>
        <p:spPr/>
        <p:txBody>
          <a:bodyPr>
            <a:normAutofit fontScale="90000"/>
          </a:bodyPr>
          <a:lstStyle/>
          <a:p>
            <a:r>
              <a:rPr lang="pt-BR" sz="3600" b="1" dirty="0">
                <a:solidFill>
                  <a:schemeClr val="tx1"/>
                </a:solidFill>
                <a:latin typeface="+mn-lt"/>
              </a:rPr>
              <a:t>Lei nº 601/1850 e Decreto nº 1.318/1854 (Regulamento):</a:t>
            </a:r>
            <a:endParaRPr lang="pt-BR" dirty="0"/>
          </a:p>
        </p:txBody>
      </p:sp>
      <p:pic>
        <p:nvPicPr>
          <p:cNvPr id="7" name="Espaço Reservado para Imagem 14">
            <a:extLst>
              <a:ext uri="{FF2B5EF4-FFF2-40B4-BE49-F238E27FC236}">
                <a16:creationId xmlns:a16="http://schemas.microsoft.com/office/drawing/2014/main" id="{6374D7BA-158F-D45A-AD10-62F071349EED}"/>
              </a:ext>
            </a:extLst>
          </p:cNvPr>
          <p:cNvPicPr>
            <a:picLocks noChangeAspect="1"/>
          </p:cNvPicPr>
          <p:nvPr/>
        </p:nvPicPr>
        <p:blipFill>
          <a:blip r:embed="rId2"/>
          <a:srcRect l="20959" r="20959"/>
          <a:stretch>
            <a:fillRect/>
          </a:stretch>
        </p:blipFill>
        <p:spPr>
          <a:xfrm>
            <a:off x="232780" y="1196973"/>
            <a:ext cx="5647195" cy="4860927"/>
          </a:xfrm>
          <a:prstGeom prst="rect">
            <a:avLst/>
          </a:prstGeom>
        </p:spPr>
      </p:pic>
      <p:sp>
        <p:nvSpPr>
          <p:cNvPr id="8" name="Espaço Reservado para Rodapé 1">
            <a:extLst>
              <a:ext uri="{FF2B5EF4-FFF2-40B4-BE49-F238E27FC236}">
                <a16:creationId xmlns:a16="http://schemas.microsoft.com/office/drawing/2014/main" id="{17B27ECF-7BD8-A16C-A6BE-C930E8957947}"/>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9" name="Espaço Reservado para Número de Slide 2">
            <a:extLst>
              <a:ext uri="{FF2B5EF4-FFF2-40B4-BE49-F238E27FC236}">
                <a16:creationId xmlns:a16="http://schemas.microsoft.com/office/drawing/2014/main" id="{1CB0BCE7-37FD-113A-60BA-EE9A8554D945}"/>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14</a:t>
            </a:fld>
            <a:endParaRPr lang="en-US" sz="1000" dirty="0">
              <a:solidFill>
                <a:schemeClr val="bg1">
                  <a:lumMod val="50000"/>
                </a:schemeClr>
              </a:solidFill>
            </a:endParaRPr>
          </a:p>
        </p:txBody>
      </p:sp>
    </p:spTree>
    <p:extLst>
      <p:ext uri="{BB962C8B-B14F-4D97-AF65-F5344CB8AC3E}">
        <p14:creationId xmlns:p14="http://schemas.microsoft.com/office/powerpoint/2010/main" val="3613303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F42D4AE3-742D-8987-FD03-20886A60B13E}"/>
              </a:ext>
            </a:extLst>
          </p:cNvPr>
          <p:cNvSpPr>
            <a:spLocks noGrp="1"/>
          </p:cNvSpPr>
          <p:nvPr>
            <p:ph type="ftr" sz="quarter" idx="10"/>
          </p:nvPr>
        </p:nvSpPr>
        <p:spPr>
          <a:prstGeom prst="rect">
            <a:avLst/>
          </a:prstGeom>
        </p:spPr>
        <p:txBody>
          <a:bodyPr/>
          <a:lstStyle/>
          <a:p>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636799DB-8028-401E-CD6C-481C504C1848}"/>
              </a:ext>
            </a:extLst>
          </p:cNvPr>
          <p:cNvSpPr>
            <a:spLocks noGrp="1"/>
          </p:cNvSpPr>
          <p:nvPr>
            <p:ph type="sldNum" sz="quarter" idx="11"/>
          </p:nvPr>
        </p:nvSpPr>
        <p:spPr>
          <a:prstGeom prst="rect">
            <a:avLst/>
          </a:prstGeom>
        </p:spPr>
        <p:txBody>
          <a:bodyPr/>
          <a:lstStyle/>
          <a:p>
            <a:fld id="{01D4B372-C4E9-DB48-93BA-62F9C68D8B35}" type="slidenum">
              <a:rPr lang="en-US" smtClean="0"/>
              <a:pPr/>
              <a:t>15</a:t>
            </a:fld>
            <a:endParaRPr lang="en-US"/>
          </a:p>
        </p:txBody>
      </p:sp>
      <p:pic>
        <p:nvPicPr>
          <p:cNvPr id="9" name="Espaço Reservado para Conteúdo 3">
            <a:extLst>
              <a:ext uri="{FF2B5EF4-FFF2-40B4-BE49-F238E27FC236}">
                <a16:creationId xmlns:a16="http://schemas.microsoft.com/office/drawing/2014/main" id="{C42B987E-DB98-0625-781B-4DC1BC231823}"/>
              </a:ext>
            </a:extLst>
          </p:cNvPr>
          <p:cNvPicPr>
            <a:picLocks noChangeAspect="1"/>
          </p:cNvPicPr>
          <p:nvPr/>
        </p:nvPicPr>
        <p:blipFill rotWithShape="1">
          <a:blip r:embed="rId2">
            <a:extLst>
              <a:ext uri="{28A0092B-C50C-407E-A947-70E740481C1C}">
                <a14:useLocalDpi xmlns:a14="http://schemas.microsoft.com/office/drawing/2010/main" val="0"/>
              </a:ext>
            </a:extLst>
          </a:blip>
          <a:srcRect r="7260"/>
          <a:stretch/>
        </p:blipFill>
        <p:spPr>
          <a:xfrm>
            <a:off x="751906" y="413107"/>
            <a:ext cx="5079051" cy="5809955"/>
          </a:xfrm>
          <a:prstGeom prst="rect">
            <a:avLst/>
          </a:prstGeom>
        </p:spPr>
      </p:pic>
      <p:pic>
        <p:nvPicPr>
          <p:cNvPr id="10" name="Imagem 4">
            <a:extLst>
              <a:ext uri="{FF2B5EF4-FFF2-40B4-BE49-F238E27FC236}">
                <a16:creationId xmlns:a16="http://schemas.microsoft.com/office/drawing/2014/main" id="{0FDE8442-9DD1-4140-451E-7C7738184D6F}"/>
              </a:ext>
            </a:extLst>
          </p:cNvPr>
          <p:cNvPicPr>
            <a:picLocks noChangeAspect="1"/>
          </p:cNvPicPr>
          <p:nvPr/>
        </p:nvPicPr>
        <p:blipFill rotWithShape="1">
          <a:blip r:embed="rId3">
            <a:extLst>
              <a:ext uri="{28A0092B-C50C-407E-A947-70E740481C1C}">
                <a14:useLocalDpi xmlns:a14="http://schemas.microsoft.com/office/drawing/2010/main" val="0"/>
              </a:ext>
            </a:extLst>
          </a:blip>
          <a:srcRect r="9325"/>
          <a:stretch/>
        </p:blipFill>
        <p:spPr bwMode="auto">
          <a:xfrm>
            <a:off x="6361044" y="413108"/>
            <a:ext cx="4399721" cy="580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006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477078" y="1537252"/>
            <a:ext cx="10866783" cy="4598505"/>
          </a:xfrm>
        </p:spPr>
        <p:txBody>
          <a:bodyPr>
            <a:normAutofit/>
          </a:bodyPr>
          <a:lstStyle/>
          <a:p>
            <a:pPr algn="just"/>
            <a:r>
              <a:rPr lang="pt-BR" sz="2000" b="0" dirty="0"/>
              <a:t>* </a:t>
            </a:r>
            <a:r>
              <a:rPr lang="pt-BR" sz="2000" dirty="0"/>
              <a:t>Instituiu o Registro Geral</a:t>
            </a:r>
            <a:r>
              <a:rPr lang="pt-BR" sz="2000" b="0" dirty="0"/>
              <a:t>, compreendendo a </a:t>
            </a:r>
            <a:r>
              <a:rPr lang="pt-BR" sz="2000" dirty="0"/>
              <a:t>transcrição dos títulos </a:t>
            </a:r>
            <a:r>
              <a:rPr lang="pt-BR" sz="2000" b="0" dirty="0"/>
              <a:t>de </a:t>
            </a:r>
            <a:r>
              <a:rPr lang="pt-BR" sz="2000" dirty="0"/>
              <a:t>transmissão dos imóveis suscetíveis de hipoteca</a:t>
            </a:r>
            <a:r>
              <a:rPr lang="pt-BR" sz="2000" b="0" dirty="0"/>
              <a:t> e a </a:t>
            </a:r>
            <a:r>
              <a:rPr lang="pt-BR" sz="2000" dirty="0"/>
              <a:t>instituição de ônus reais</a:t>
            </a:r>
            <a:r>
              <a:rPr lang="pt-BR" sz="2000" b="0" dirty="0"/>
              <a:t>;</a:t>
            </a:r>
          </a:p>
          <a:p>
            <a:pPr algn="just"/>
            <a:r>
              <a:rPr lang="pt-BR" sz="2000" b="0" dirty="0"/>
              <a:t>* Transcrição somente entre vivos, e não </a:t>
            </a:r>
            <a:r>
              <a:rPr lang="pt-BR" sz="2000" b="0" i="1" dirty="0"/>
              <a:t>causa mortis</a:t>
            </a:r>
            <a:r>
              <a:rPr lang="pt-BR" sz="2000" b="0" dirty="0"/>
              <a:t>, por testamento e nem atos judiciais;</a:t>
            </a:r>
          </a:p>
          <a:p>
            <a:pPr algn="just"/>
            <a:r>
              <a:rPr lang="pt-BR" sz="2000" b="0" dirty="0"/>
              <a:t>* Transmissão não se operava efeitos perante </a:t>
            </a:r>
            <a:r>
              <a:rPr lang="pt-BR" sz="2000" dirty="0"/>
              <a:t>terceiros</a:t>
            </a:r>
            <a:r>
              <a:rPr lang="pt-BR" sz="2000" b="0" dirty="0"/>
              <a:t>, senão pela transcrição;</a:t>
            </a:r>
          </a:p>
          <a:p>
            <a:pPr algn="just"/>
            <a:r>
              <a:rPr lang="pt-BR" sz="2000" b="0" dirty="0"/>
              <a:t>* Efeitos legais da </a:t>
            </a:r>
            <a:r>
              <a:rPr lang="pt-BR" sz="2000" dirty="0"/>
              <a:t>transcrição enquanto não cancelada</a:t>
            </a:r>
            <a:r>
              <a:rPr lang="pt-BR" sz="2000" b="0" dirty="0"/>
              <a:t>, ainda que se provasse por outro meio a sua desvalia; </a:t>
            </a:r>
          </a:p>
          <a:p>
            <a:pPr algn="just"/>
            <a:r>
              <a:rPr lang="pt-BR" sz="2000" b="0" dirty="0"/>
              <a:t>* </a:t>
            </a:r>
            <a:r>
              <a:rPr lang="pt-BR" sz="2000" dirty="0"/>
              <a:t>Escrito Particular </a:t>
            </a:r>
            <a:r>
              <a:rPr lang="pt-BR" sz="2000" b="0" dirty="0"/>
              <a:t>somente com assinaturas reconhecidas pelo Tabelião e recolhimento da SISA;</a:t>
            </a:r>
          </a:p>
          <a:p>
            <a:pPr algn="just"/>
            <a:r>
              <a:rPr lang="pt-BR" sz="2000" b="0" dirty="0"/>
              <a:t>* Transcrição </a:t>
            </a:r>
            <a:r>
              <a:rPr lang="pt-BR" sz="2000" dirty="0"/>
              <a:t>não</a:t>
            </a:r>
            <a:r>
              <a:rPr lang="pt-BR" sz="2000" b="0" dirty="0"/>
              <a:t> induzia a </a:t>
            </a:r>
            <a:r>
              <a:rPr lang="pt-BR" sz="2000" dirty="0"/>
              <a:t>prova do domínio</a:t>
            </a:r>
            <a:r>
              <a:rPr lang="pt-BR" sz="2000" b="0" dirty="0"/>
              <a:t>;</a:t>
            </a:r>
          </a:p>
          <a:p>
            <a:pPr algn="just"/>
            <a:r>
              <a:rPr lang="pt-BR" sz="2000" b="0" dirty="0"/>
              <a:t>* Indicação nas Transcrições do numero de </a:t>
            </a:r>
            <a:r>
              <a:rPr lang="pt-BR" sz="2000" dirty="0"/>
              <a:t>ordem</a:t>
            </a:r>
            <a:r>
              <a:rPr lang="pt-BR" sz="2000" b="0" dirty="0"/>
              <a:t> e à margem de cada uma referência ao </a:t>
            </a:r>
            <a:r>
              <a:rPr lang="pt-BR" sz="2000" dirty="0"/>
              <a:t>número posterior</a:t>
            </a:r>
            <a:r>
              <a:rPr lang="pt-BR" sz="2000" b="0" dirty="0"/>
              <a:t>, relativos ao mesmo imóvel </a:t>
            </a:r>
          </a:p>
        </p:txBody>
      </p:sp>
      <p:sp>
        <p:nvSpPr>
          <p:cNvPr id="4" name="CaixaDeTexto 3">
            <a:extLst>
              <a:ext uri="{FF2B5EF4-FFF2-40B4-BE49-F238E27FC236}">
                <a16:creationId xmlns:a16="http://schemas.microsoft.com/office/drawing/2014/main" id="{FA9446D5-9403-376A-8138-4E53EBE1377C}"/>
              </a:ext>
            </a:extLst>
          </p:cNvPr>
          <p:cNvSpPr txBox="1"/>
          <p:nvPr/>
        </p:nvSpPr>
        <p:spPr>
          <a:xfrm>
            <a:off x="344557" y="544203"/>
            <a:ext cx="6096000" cy="584775"/>
          </a:xfrm>
          <a:prstGeom prst="rect">
            <a:avLst/>
          </a:prstGeom>
          <a:noFill/>
        </p:spPr>
        <p:txBody>
          <a:bodyPr wrap="square">
            <a:spAutoFit/>
          </a:bodyPr>
          <a:lstStyle/>
          <a:p>
            <a:pPr algn="l"/>
            <a:r>
              <a:rPr lang="pt-BR" sz="3200" b="1" dirty="0"/>
              <a:t>- Lei nº 1.237/1864:</a:t>
            </a:r>
          </a:p>
        </p:txBody>
      </p:sp>
      <p:sp>
        <p:nvSpPr>
          <p:cNvPr id="12" name="Espaço Reservado para Rodapé 1">
            <a:extLst>
              <a:ext uri="{FF2B5EF4-FFF2-40B4-BE49-F238E27FC236}">
                <a16:creationId xmlns:a16="http://schemas.microsoft.com/office/drawing/2014/main" id="{FF545B7C-EF0B-23EE-C500-5694DDA08E95}"/>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13" name="Espaço Reservado para Número de Slide 2">
            <a:extLst>
              <a:ext uri="{FF2B5EF4-FFF2-40B4-BE49-F238E27FC236}">
                <a16:creationId xmlns:a16="http://schemas.microsoft.com/office/drawing/2014/main" id="{218D301E-DA31-55BE-11B5-3FA000EBA8DC}"/>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16</a:t>
            </a:fld>
            <a:endParaRPr lang="en-US" sz="1000" dirty="0">
              <a:solidFill>
                <a:schemeClr val="bg1">
                  <a:lumMod val="50000"/>
                </a:schemeClr>
              </a:solidFill>
            </a:endParaRPr>
          </a:p>
        </p:txBody>
      </p:sp>
    </p:spTree>
    <p:extLst>
      <p:ext uri="{BB962C8B-B14F-4D97-AF65-F5344CB8AC3E}">
        <p14:creationId xmlns:p14="http://schemas.microsoft.com/office/powerpoint/2010/main" val="2953272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sz="half" idx="2"/>
          </p:nvPr>
        </p:nvSpPr>
        <p:spPr>
          <a:xfrm>
            <a:off x="331304" y="1794408"/>
            <a:ext cx="5647195" cy="4254947"/>
          </a:xfrm>
        </p:spPr>
        <p:txBody>
          <a:bodyPr>
            <a:normAutofit/>
          </a:bodyPr>
          <a:lstStyle/>
          <a:p>
            <a:pPr algn="just"/>
            <a:r>
              <a:rPr lang="pt-BR" sz="2000" dirty="0"/>
              <a:t>- </a:t>
            </a:r>
            <a:r>
              <a:rPr lang="pt-BR" sz="2000" b="1" dirty="0"/>
              <a:t>Livros do Registro Geral: </a:t>
            </a:r>
            <a:r>
              <a:rPr lang="pt-BR" sz="2000" dirty="0"/>
              <a:t>8 livros</a:t>
            </a:r>
          </a:p>
          <a:p>
            <a:pPr algn="just"/>
            <a:r>
              <a:rPr lang="pt-BR" sz="2000" dirty="0"/>
              <a:t>* </a:t>
            </a:r>
            <a:r>
              <a:rPr lang="pt-BR" sz="2000" b="1" dirty="0"/>
              <a:t>Livro nº 1 - Protocolo -   </a:t>
            </a:r>
            <a:r>
              <a:rPr lang="pt-BR" sz="2000" dirty="0"/>
              <a:t>apontamento dos títulos apresentados diariamente;</a:t>
            </a:r>
          </a:p>
          <a:p>
            <a:pPr algn="just"/>
            <a:r>
              <a:rPr lang="pt-BR" sz="2000" dirty="0"/>
              <a:t>* </a:t>
            </a:r>
            <a:r>
              <a:rPr lang="pt-BR" sz="2000" b="1" dirty="0"/>
              <a:t>Livro nº 4 - Transcrição das transmissões </a:t>
            </a:r>
            <a:r>
              <a:rPr lang="pt-BR" sz="2000" dirty="0"/>
              <a:t>-  transcrição da transmissão dos imóveis suscetíveis de hipoteca;</a:t>
            </a:r>
          </a:p>
          <a:p>
            <a:pPr algn="just"/>
            <a:r>
              <a:rPr lang="pt-BR" sz="2000" b="1" dirty="0"/>
              <a:t>* Livro nº 6 - Transcrição do penhor de escravos </a:t>
            </a:r>
            <a:r>
              <a:rPr lang="pt-BR" sz="2000" dirty="0"/>
              <a:t>- transcrição do penhor de escravos;</a:t>
            </a:r>
          </a:p>
        </p:txBody>
      </p:sp>
      <p:sp>
        <p:nvSpPr>
          <p:cNvPr id="5" name="Título 4">
            <a:extLst>
              <a:ext uri="{FF2B5EF4-FFF2-40B4-BE49-F238E27FC236}">
                <a16:creationId xmlns:a16="http://schemas.microsoft.com/office/drawing/2014/main" id="{0790D21C-3D14-E4F6-9E92-EB57B140ED0F}"/>
              </a:ext>
            </a:extLst>
          </p:cNvPr>
          <p:cNvSpPr>
            <a:spLocks noGrp="1"/>
          </p:cNvSpPr>
          <p:nvPr>
            <p:ph type="title"/>
          </p:nvPr>
        </p:nvSpPr>
        <p:spPr>
          <a:xfrm>
            <a:off x="232782" y="225425"/>
            <a:ext cx="11627914" cy="755651"/>
          </a:xfrm>
        </p:spPr>
        <p:txBody>
          <a:bodyPr>
            <a:normAutofit fontScale="90000"/>
          </a:bodyPr>
          <a:lstStyle/>
          <a:p>
            <a:r>
              <a:rPr lang="pt-BR" sz="3600" dirty="0"/>
              <a:t>Decreto nº 3.453/1865 – Regulamento da Lei nº 1.237/1864</a:t>
            </a:r>
            <a:endParaRPr lang="pt-BR" dirty="0"/>
          </a:p>
        </p:txBody>
      </p:sp>
      <p:pic>
        <p:nvPicPr>
          <p:cNvPr id="7" name="Espaço Reservado para Imagem 12">
            <a:extLst>
              <a:ext uri="{FF2B5EF4-FFF2-40B4-BE49-F238E27FC236}">
                <a16:creationId xmlns:a16="http://schemas.microsoft.com/office/drawing/2014/main" id="{9D248C3F-0355-0E77-2CEE-B9AB33DA2DB7}"/>
              </a:ext>
            </a:extLst>
          </p:cNvPr>
          <p:cNvPicPr>
            <a:picLocks noChangeAspect="1"/>
          </p:cNvPicPr>
          <p:nvPr/>
        </p:nvPicPr>
        <p:blipFill>
          <a:blip r:embed="rId2"/>
          <a:srcRect l="16878" r="16878"/>
          <a:stretch>
            <a:fillRect/>
          </a:stretch>
        </p:blipFill>
        <p:spPr>
          <a:xfrm>
            <a:off x="6213501" y="1363080"/>
            <a:ext cx="5647195" cy="4860927"/>
          </a:xfrm>
          <a:prstGeom prst="rect">
            <a:avLst/>
          </a:prstGeom>
        </p:spPr>
      </p:pic>
      <p:sp>
        <p:nvSpPr>
          <p:cNvPr id="8" name="Espaço Reservado para Rodapé 1">
            <a:extLst>
              <a:ext uri="{FF2B5EF4-FFF2-40B4-BE49-F238E27FC236}">
                <a16:creationId xmlns:a16="http://schemas.microsoft.com/office/drawing/2014/main" id="{2FDDFB29-271B-A1C9-46F0-37B0726D24BD}"/>
              </a:ext>
            </a:extLst>
          </p:cNvPr>
          <p:cNvSpPr>
            <a:spLocks noGrp="1"/>
          </p:cNvSpPr>
          <p:nvPr>
            <p:ph type="ftr" sz="quarter" idx="10"/>
          </p:nvPr>
        </p:nvSpPr>
        <p:spPr>
          <a:xfrm>
            <a:off x="232780" y="6273800"/>
            <a:ext cx="11726441" cy="365125"/>
          </a:xfrm>
          <a:solidFill>
            <a:srgbClr val="E7E6E6"/>
          </a:solidFill>
        </p:spPr>
        <p:txBody>
          <a:bodyPr/>
          <a:lstStyle/>
          <a:p>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9" name="Espaço Reservado para Número de Slide 2">
            <a:extLst>
              <a:ext uri="{FF2B5EF4-FFF2-40B4-BE49-F238E27FC236}">
                <a16:creationId xmlns:a16="http://schemas.microsoft.com/office/drawing/2014/main" id="{4E80407A-4BC1-9386-C19D-52A28AC05A90}"/>
              </a:ext>
            </a:extLst>
          </p:cNvPr>
          <p:cNvSpPr>
            <a:spLocks noGrp="1"/>
          </p:cNvSpPr>
          <p:nvPr>
            <p:ph type="sldNum" sz="quarter" idx="11"/>
          </p:nvPr>
        </p:nvSpPr>
        <p:spPr>
          <a:xfrm>
            <a:off x="11424592" y="6273800"/>
            <a:ext cx="534629" cy="365125"/>
          </a:xfrm>
        </p:spPr>
        <p:txBody>
          <a:bodyPr/>
          <a:lstStyle/>
          <a:p>
            <a:fld id="{01D4B372-C4E9-DB48-93BA-62F9C68D8B35}" type="slidenum">
              <a:rPr lang="en-US" smtClean="0"/>
              <a:pPr/>
              <a:t>17</a:t>
            </a:fld>
            <a:endParaRPr lang="en-US" dirty="0"/>
          </a:p>
        </p:txBody>
      </p:sp>
    </p:spTree>
    <p:extLst>
      <p:ext uri="{BB962C8B-B14F-4D97-AF65-F5344CB8AC3E}">
        <p14:creationId xmlns:p14="http://schemas.microsoft.com/office/powerpoint/2010/main" val="1928022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Imagem 4">
            <a:extLst>
              <a:ext uri="{FF2B5EF4-FFF2-40B4-BE49-F238E27FC236}">
                <a16:creationId xmlns:a16="http://schemas.microsoft.com/office/drawing/2014/main" id="{4BD2EFC4-EB99-1D54-8C35-C3004BD4B117}"/>
              </a:ext>
            </a:extLst>
          </p:cNvPr>
          <p:cNvSpPr>
            <a:spLocks noGrp="1"/>
          </p:cNvSpPr>
          <p:nvPr>
            <p:ph type="pic" idx="13"/>
          </p:nvPr>
        </p:nvSpPr>
        <p:spPr/>
      </p:sp>
      <p:sp>
        <p:nvSpPr>
          <p:cNvPr id="3" name="Espaço Reservado para Conteúdo 2">
            <a:extLst>
              <a:ext uri="{FF2B5EF4-FFF2-40B4-BE49-F238E27FC236}">
                <a16:creationId xmlns:a16="http://schemas.microsoft.com/office/drawing/2014/main" id="{552AEB0C-B5B5-4021-A00F-96A769286BA5}"/>
              </a:ext>
            </a:extLst>
          </p:cNvPr>
          <p:cNvSpPr>
            <a:spLocks noGrp="1"/>
          </p:cNvSpPr>
          <p:nvPr>
            <p:ph sz="half" idx="15"/>
          </p:nvPr>
        </p:nvSpPr>
        <p:spPr>
          <a:xfrm>
            <a:off x="6086330" y="1347537"/>
            <a:ext cx="5851970" cy="4745759"/>
          </a:xfrm>
        </p:spPr>
        <p:txBody>
          <a:bodyPr wrap="square" anchor="t">
            <a:normAutofit fontScale="85000" lnSpcReduction="20000"/>
          </a:bodyPr>
          <a:lstStyle/>
          <a:p>
            <a:pPr marL="0" indent="0">
              <a:lnSpc>
                <a:spcPct val="110000"/>
              </a:lnSpc>
              <a:buNone/>
            </a:pPr>
            <a:r>
              <a:rPr lang="pt-BR" sz="1600" dirty="0"/>
              <a:t>* Aproximadamente 5.300 artigos.</a:t>
            </a:r>
            <a:br>
              <a:rPr lang="pt-BR" sz="1600" dirty="0"/>
            </a:br>
            <a:endParaRPr lang="pt-BR" sz="1600" dirty="0"/>
          </a:p>
          <a:p>
            <a:pPr marL="0" indent="0">
              <a:lnSpc>
                <a:spcPct val="110000"/>
              </a:lnSpc>
              <a:buNone/>
            </a:pPr>
            <a:r>
              <a:rPr lang="pt-BR" sz="1600" dirty="0"/>
              <a:t>*Art. 728 – Requisitos da Escritura Pública.</a:t>
            </a:r>
            <a:br>
              <a:rPr lang="pt-BR" sz="1600" dirty="0"/>
            </a:br>
            <a:endParaRPr lang="pt-BR" sz="1600" dirty="0"/>
          </a:p>
          <a:p>
            <a:pPr marL="0" indent="0" algn="just">
              <a:lnSpc>
                <a:spcPct val="110000"/>
              </a:lnSpc>
              <a:buNone/>
            </a:pPr>
            <a:r>
              <a:rPr lang="pt-BR" sz="1600" dirty="0"/>
              <a:t>* Art. 1.742 - Exigência da transcrição no Registro Conservatório para aquisição do Direito real sobre imóvel dos respectivos instrumentos públicos e quando judiciais, por mandados, cartas de arrematação e adjudicação.</a:t>
            </a:r>
          </a:p>
          <a:p>
            <a:pPr algn="just">
              <a:lnSpc>
                <a:spcPct val="110000"/>
              </a:lnSpc>
            </a:pPr>
            <a:endParaRPr lang="pt-BR" sz="1600" dirty="0"/>
          </a:p>
          <a:p>
            <a:pPr marL="0" indent="0" algn="just">
              <a:lnSpc>
                <a:spcPct val="110000"/>
              </a:lnSpc>
              <a:buNone/>
            </a:pPr>
            <a:r>
              <a:rPr lang="pt-BR" sz="1600" dirty="0"/>
              <a:t>*</a:t>
            </a:r>
            <a:r>
              <a:rPr lang="pt-BR" sz="1600" dirty="0" err="1"/>
              <a:t>Hahnemann</a:t>
            </a:r>
            <a:r>
              <a:rPr lang="pt-BR" sz="1600" dirty="0"/>
              <a:t> Guimarães, Jornal do Comércio, 21-08-1943-fez a seguintes observações: “</a:t>
            </a:r>
            <a:r>
              <a:rPr lang="pt-BR" sz="1600" dirty="0" err="1"/>
              <a:t>Teixeria</a:t>
            </a:r>
            <a:r>
              <a:rPr lang="pt-BR" sz="1600" dirty="0"/>
              <a:t> de Freitas realizou no esboço uma obra extraordinária, superior à consolidação que só por si o imortalizaria . As teorias e os códigos envelhecem , mas há de ser sempre nova, na memória dos homens de quem dedicou à sua obra tanta virtude”.</a:t>
            </a:r>
          </a:p>
          <a:p>
            <a:pPr>
              <a:lnSpc>
                <a:spcPct val="110000"/>
              </a:lnSpc>
            </a:pPr>
            <a:endParaRPr lang="pt-BR" sz="1600" dirty="0"/>
          </a:p>
          <a:p>
            <a:pPr marL="0" indent="0" algn="just">
              <a:lnSpc>
                <a:spcPct val="110000"/>
              </a:lnSpc>
              <a:buNone/>
            </a:pPr>
            <a:r>
              <a:rPr lang="pt-BR" sz="1600" dirty="0"/>
              <a:t>* Velez Sarsfield, autor do Código Argentino, inspirado no esboço, assim como o fez toda a América do Sul,  o enaltece replicando que os trabalhos de Freitas eram comparáveis aos se </a:t>
            </a:r>
            <a:r>
              <a:rPr lang="pt-BR" sz="1600" dirty="0" err="1"/>
              <a:t>Saviny</a:t>
            </a:r>
            <a:r>
              <a:rPr lang="pt-BR" sz="1600" dirty="0"/>
              <a:t>. </a:t>
            </a:r>
            <a:r>
              <a:rPr lang="pt-BR" sz="1600" b="1" dirty="0"/>
              <a:t>La </a:t>
            </a:r>
            <a:r>
              <a:rPr lang="pt-BR" sz="1600" b="1" dirty="0" err="1"/>
              <a:t>nación</a:t>
            </a:r>
            <a:r>
              <a:rPr lang="pt-BR" sz="1600" b="1" dirty="0"/>
              <a:t>, 25-5-1910, </a:t>
            </a:r>
            <a:r>
              <a:rPr lang="pt-BR" sz="1600" b="1" dirty="0" err="1"/>
              <a:t>pag.89</a:t>
            </a:r>
            <a:r>
              <a:rPr lang="pt-BR" sz="1600" b="1" dirty="0"/>
              <a:t> </a:t>
            </a:r>
          </a:p>
          <a:p>
            <a:pPr>
              <a:lnSpc>
                <a:spcPct val="110000"/>
              </a:lnSpc>
            </a:pPr>
            <a:endParaRPr lang="pt-BR" sz="1600" dirty="0"/>
          </a:p>
          <a:p>
            <a:pPr>
              <a:lnSpc>
                <a:spcPct val="110000"/>
              </a:lnSpc>
            </a:pPr>
            <a:endParaRPr lang="pt-BR" sz="1000" dirty="0"/>
          </a:p>
        </p:txBody>
      </p:sp>
      <p:sp>
        <p:nvSpPr>
          <p:cNvPr id="7" name="Espaço Reservado para Texto 6">
            <a:extLst>
              <a:ext uri="{FF2B5EF4-FFF2-40B4-BE49-F238E27FC236}">
                <a16:creationId xmlns:a16="http://schemas.microsoft.com/office/drawing/2014/main" id="{36FED828-3DE5-BDC0-D28E-CC962F34D175}"/>
              </a:ext>
            </a:extLst>
          </p:cNvPr>
          <p:cNvSpPr>
            <a:spLocks noGrp="1"/>
          </p:cNvSpPr>
          <p:nvPr>
            <p:ph type="body" sz="quarter" idx="17"/>
          </p:nvPr>
        </p:nvSpPr>
        <p:spPr/>
        <p:txBody>
          <a:bodyPr/>
          <a:lstStyle/>
          <a:p>
            <a:endParaRPr lang="pt-BR"/>
          </a:p>
        </p:txBody>
      </p:sp>
      <p:sp>
        <p:nvSpPr>
          <p:cNvPr id="2" name="Título 1">
            <a:extLst>
              <a:ext uri="{FF2B5EF4-FFF2-40B4-BE49-F238E27FC236}">
                <a16:creationId xmlns:a16="http://schemas.microsoft.com/office/drawing/2014/main" id="{29BCF3BB-277D-4624-A59C-999B7F05D2B0}"/>
              </a:ext>
            </a:extLst>
          </p:cNvPr>
          <p:cNvSpPr>
            <a:spLocks noGrp="1"/>
          </p:cNvSpPr>
          <p:nvPr>
            <p:ph type="title"/>
          </p:nvPr>
        </p:nvSpPr>
        <p:spPr/>
        <p:txBody>
          <a:bodyPr wrap="square" anchor="ctr">
            <a:normAutofit/>
          </a:bodyPr>
          <a:lstStyle/>
          <a:p>
            <a:pPr>
              <a:lnSpc>
                <a:spcPct val="90000"/>
              </a:lnSpc>
            </a:pPr>
            <a:r>
              <a:rPr lang="pt-BR" sz="2400" dirty="0"/>
              <a:t>ESBOÇO - CÓDIGO CIVIL DE TEIXEIRA DE FREITAS - 1865</a:t>
            </a:r>
          </a:p>
        </p:txBody>
      </p:sp>
      <p:pic>
        <p:nvPicPr>
          <p:cNvPr id="4" name="Imagem 3" descr="http://upload.wikimedia.org/wikipedia/commons/thumb/e/e6/Augusto_Teixeira_de_Freitas.png/220px-Augusto_Teixeira_de_Freitas.png">
            <a:extLst>
              <a:ext uri="{FF2B5EF4-FFF2-40B4-BE49-F238E27FC236}">
                <a16:creationId xmlns:a16="http://schemas.microsoft.com/office/drawing/2014/main" id="{1928C132-CB9B-6E26-E1B3-5D53EC0AA91B}"/>
              </a:ext>
            </a:extLst>
          </p:cNvPr>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2" b="5618"/>
          <a:stretch/>
        </p:blipFill>
        <p:spPr bwMode="auto">
          <a:xfrm>
            <a:off x="232782" y="1232369"/>
            <a:ext cx="5668118" cy="4860927"/>
          </a:xfrm>
          <a:prstGeom prst="rect">
            <a:avLst/>
          </a:prstGeom>
          <a:noFill/>
          <a:ln>
            <a:noFill/>
          </a:ln>
        </p:spPr>
      </p:pic>
      <p:sp>
        <p:nvSpPr>
          <p:cNvPr id="11" name="Espaço Reservado para Rodapé 1">
            <a:extLst>
              <a:ext uri="{FF2B5EF4-FFF2-40B4-BE49-F238E27FC236}">
                <a16:creationId xmlns:a16="http://schemas.microsoft.com/office/drawing/2014/main" id="{50299E04-3AF0-30EB-5CD7-BE49D04362E0}"/>
              </a:ext>
            </a:extLst>
          </p:cNvPr>
          <p:cNvSpPr txBox="1">
            <a:spLocks/>
          </p:cNvSpPr>
          <p:nvPr/>
        </p:nvSpPr>
        <p:spPr>
          <a:xfrm>
            <a:off x="232780" y="6273800"/>
            <a:ext cx="11726441" cy="365125"/>
          </a:xfrm>
          <a:prstGeom prst="rect">
            <a:avLst/>
          </a:prstGeom>
          <a:solidFill>
            <a:srgbClr val="E7E6E6"/>
          </a:solidFill>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r>
              <a:rPr lang="en-US" sz="1000">
                <a:solidFill>
                  <a:schemeClr val="bg1">
                    <a:lumMod val="50000"/>
                  </a:schemeClr>
                </a:solidFill>
              </a:rPr>
              <a:t>WWF Introdução ao Sistema de registros e conformação atual do Sistema brasileiro de registro de imóveis</a:t>
            </a:r>
            <a:endParaRPr lang="en-US" sz="1000" dirty="0">
              <a:solidFill>
                <a:schemeClr val="bg1">
                  <a:lumMod val="50000"/>
                </a:schemeClr>
              </a:solidFill>
            </a:endParaRPr>
          </a:p>
        </p:txBody>
      </p:sp>
      <p:sp>
        <p:nvSpPr>
          <p:cNvPr id="12" name="Espaço Reservado para Número de Slide 2">
            <a:extLst>
              <a:ext uri="{FF2B5EF4-FFF2-40B4-BE49-F238E27FC236}">
                <a16:creationId xmlns:a16="http://schemas.microsoft.com/office/drawing/2014/main" id="{0B8A765D-C02C-024F-2A18-877D54274A51}"/>
              </a:ext>
            </a:extLst>
          </p:cNvPr>
          <p:cNvSpPr txBox="1">
            <a:spLocks/>
          </p:cNvSpPr>
          <p:nvPr/>
        </p:nvSpPr>
        <p:spPr>
          <a:xfrm>
            <a:off x="11424592" y="6273800"/>
            <a:ext cx="534629" cy="365125"/>
          </a:xfrm>
          <a:prstGeom prst="rect">
            <a:avLst/>
          </a:prstGeom>
          <a:solidFill>
            <a:srgbClr val="E7E6E6"/>
          </a:solidFill>
        </p:spPr>
        <p:txBody>
          <a:bodyPr vert="horz" lIns="91440" tIns="45720" rIns="91440" bIns="45720" rtlCol="0" anchor="ctr"/>
          <a:lstStyle>
            <a:defPPr>
              <a:defRPr lang="en-US"/>
            </a:defPPr>
            <a:lvl1pPr marL="0" algn="l"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mtClean="0">
                <a:solidFill>
                  <a:schemeClr val="bg1">
                    <a:lumMod val="50000"/>
                  </a:schemeClr>
                </a:solidFill>
              </a:rPr>
              <a:pPr/>
              <a:t>18</a:t>
            </a:fld>
            <a:endParaRPr lang="en-US">
              <a:solidFill>
                <a:schemeClr val="bg1">
                  <a:lumMod val="50000"/>
                </a:schemeClr>
              </a:solidFill>
            </a:endParaRPr>
          </a:p>
        </p:txBody>
      </p:sp>
    </p:spTree>
    <p:extLst>
      <p:ext uri="{BB962C8B-B14F-4D97-AF65-F5344CB8AC3E}">
        <p14:creationId xmlns:p14="http://schemas.microsoft.com/office/powerpoint/2010/main" val="136988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740" y="1187951"/>
            <a:ext cx="11052447" cy="755651"/>
          </a:xfrm>
        </p:spPr>
        <p:txBody>
          <a:bodyPr vert="horz" lIns="0" tIns="45720" rIns="0" bIns="45720" rtlCol="0" anchor="t">
            <a:noAutofit/>
          </a:bodyPr>
          <a:lstStyle/>
          <a:p>
            <a:pPr marL="331788" indent="-331788">
              <a:lnSpc>
                <a:spcPct val="100000"/>
              </a:lnSpc>
              <a:spcBef>
                <a:spcPts val="8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pt-BR" altLang="pt-BR" sz="2000" b="0" dirty="0"/>
              <a:t>     </a:t>
            </a:r>
            <a:br>
              <a:rPr lang="pt-BR" altLang="pt-BR" sz="2000" b="0" dirty="0"/>
            </a:br>
            <a:br>
              <a:rPr lang="pt-BR" altLang="pt-BR" sz="2000" b="0" dirty="0"/>
            </a:br>
            <a:br>
              <a:rPr lang="pt-BR" altLang="pt-BR" sz="2000" b="0" dirty="0"/>
            </a:br>
            <a:r>
              <a:rPr lang="pt-BR" altLang="pt-BR" sz="2400" dirty="0"/>
              <a:t>- Decreto nº 370/1890 – Regulamento do Decreto nº 169-A/1890 </a:t>
            </a:r>
            <a:br>
              <a:rPr lang="pt-BR" altLang="pt-BR" sz="2400" b="0" dirty="0"/>
            </a:br>
            <a:br>
              <a:rPr lang="pt-BR" altLang="pt-BR" sz="2400" b="0" dirty="0"/>
            </a:br>
            <a:r>
              <a:rPr lang="pt-BR" altLang="pt-BR" sz="2400" b="0" dirty="0"/>
              <a:t>* Seguiu a mesma linha da legislação anterior:</a:t>
            </a:r>
            <a:br>
              <a:rPr lang="pt-BR" altLang="pt-BR" sz="2400" b="0" dirty="0"/>
            </a:br>
            <a:br>
              <a:rPr lang="pt-BR" altLang="pt-BR" sz="2400" b="0" dirty="0"/>
            </a:br>
            <a:r>
              <a:rPr lang="pt-BR" altLang="pt-BR" sz="2400" b="0" dirty="0"/>
              <a:t>* </a:t>
            </a:r>
            <a:r>
              <a:rPr lang="pt-BR" altLang="pt-BR" sz="2400" dirty="0"/>
              <a:t>Livro da Transcrição das Transmissões de Imóveis (Livro 4)  passou a ser o de nº 3;</a:t>
            </a:r>
            <a:br>
              <a:rPr lang="pt-BR" altLang="pt-BR" sz="2400" dirty="0"/>
            </a:br>
            <a:r>
              <a:rPr lang="pt-BR" altLang="pt-BR" sz="2400" dirty="0"/>
              <a:t>* Abolição do livro nº 06 - </a:t>
            </a:r>
            <a:r>
              <a:rPr lang="pt-BR" altLang="pt-BR" sz="2400" b="0" dirty="0"/>
              <a:t>Transcrição do Penhor de Escravos: </a:t>
            </a:r>
            <a:br>
              <a:rPr lang="pt-BR" altLang="pt-BR" sz="2400" b="0" dirty="0"/>
            </a:br>
            <a:br>
              <a:rPr lang="pt-BR" altLang="pt-BR" sz="2400" b="0" dirty="0"/>
            </a:br>
            <a:r>
              <a:rPr lang="pt-BR" altLang="pt-BR" sz="2400" b="0" dirty="0"/>
              <a:t>*</a:t>
            </a:r>
            <a:r>
              <a:rPr lang="pt-BR" altLang="pt-BR" sz="2400" b="0" i="1" dirty="0"/>
              <a:t>“Art. 11. § </a:t>
            </a:r>
            <a:r>
              <a:rPr lang="pt-BR" sz="2400" b="0" i="1" dirty="0"/>
              <a:t> único. Os livros do registro sob o n. 6, nos quais era transcrito o penhor de escravos, serão incinerados”</a:t>
            </a:r>
            <a:br>
              <a:rPr lang="pt-BR" altLang="pt-BR" sz="2400" b="0" dirty="0"/>
            </a:br>
            <a:br>
              <a:rPr lang="pt-BR" altLang="pt-BR" sz="2000" b="0" dirty="0"/>
            </a:br>
            <a:endParaRPr lang="pt-BR" sz="2000" b="0" dirty="0"/>
          </a:p>
        </p:txBody>
      </p:sp>
      <p:sp>
        <p:nvSpPr>
          <p:cNvPr id="6" name="CaixaDeTexto 5">
            <a:extLst>
              <a:ext uri="{FF2B5EF4-FFF2-40B4-BE49-F238E27FC236}">
                <a16:creationId xmlns:a16="http://schemas.microsoft.com/office/drawing/2014/main" id="{DEF77121-05FD-B70D-8D3A-850A33B61A26}"/>
              </a:ext>
            </a:extLst>
          </p:cNvPr>
          <p:cNvSpPr txBox="1"/>
          <p:nvPr/>
        </p:nvSpPr>
        <p:spPr>
          <a:xfrm>
            <a:off x="216740" y="80210"/>
            <a:ext cx="11686502" cy="954107"/>
          </a:xfrm>
          <a:prstGeom prst="rect">
            <a:avLst/>
          </a:prstGeom>
          <a:noFill/>
        </p:spPr>
        <p:txBody>
          <a:bodyPr wrap="square">
            <a:spAutoFit/>
          </a:bodyPr>
          <a:lstStyle/>
          <a:p>
            <a:pPr algn="ctr"/>
            <a:r>
              <a:rPr lang="pt-BR" sz="2800" b="1" dirty="0"/>
              <a:t>SISTEMA NOTARIAL E REGISTRAL IMOBILIÁRIO NO BRASIL REPÚBLICA</a:t>
            </a:r>
          </a:p>
        </p:txBody>
      </p:sp>
      <p:sp>
        <p:nvSpPr>
          <p:cNvPr id="7" name="Espaço Reservado para Rodapé 1">
            <a:extLst>
              <a:ext uri="{FF2B5EF4-FFF2-40B4-BE49-F238E27FC236}">
                <a16:creationId xmlns:a16="http://schemas.microsoft.com/office/drawing/2014/main" id="{73C437CE-6DF9-942A-4C90-01932101FF0F}"/>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8" name="Espaço Reservado para Número de Slide 2">
            <a:extLst>
              <a:ext uri="{FF2B5EF4-FFF2-40B4-BE49-F238E27FC236}">
                <a16:creationId xmlns:a16="http://schemas.microsoft.com/office/drawing/2014/main" id="{8295E883-BFD4-0F7F-4ED3-DD7A9E5C0721}"/>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19</a:t>
            </a:fld>
            <a:endParaRPr lang="en-US" sz="1000" dirty="0">
              <a:solidFill>
                <a:schemeClr val="bg1">
                  <a:lumMod val="50000"/>
                </a:schemeClr>
              </a:solidFill>
            </a:endParaRPr>
          </a:p>
        </p:txBody>
      </p:sp>
    </p:spTree>
    <p:extLst>
      <p:ext uri="{BB962C8B-B14F-4D97-AF65-F5344CB8AC3E}">
        <p14:creationId xmlns:p14="http://schemas.microsoft.com/office/powerpoint/2010/main" val="2447891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Espaço Reservado para Número de Slide 5">
            <a:extLst>
              <a:ext uri="{FF2B5EF4-FFF2-40B4-BE49-F238E27FC236}">
                <a16:creationId xmlns:a16="http://schemas.microsoft.com/office/drawing/2014/main" id="{62FF875D-C730-F0F0-2744-A1ADFC1C7065}"/>
              </a:ext>
            </a:extLst>
          </p:cNvPr>
          <p:cNvSpPr>
            <a:spLocks noGrp="1"/>
          </p:cNvSpPr>
          <p:nvPr>
            <p:ph type="sldNum" sz="quarter" idx="14"/>
          </p:nvPr>
        </p:nvSpPr>
        <p:spPr/>
        <p:txBody>
          <a:bodyPr/>
          <a:lstStyle/>
          <a:p>
            <a:fld id="{01D4B372-C4E9-DB48-93BA-62F9C68D8B35}" type="slidenum">
              <a:rPr lang="en-US" smtClean="0"/>
              <a:pPr/>
              <a:t>2</a:t>
            </a:fld>
            <a:endParaRPr lang="en-US"/>
          </a:p>
        </p:txBody>
      </p:sp>
      <p:sp>
        <p:nvSpPr>
          <p:cNvPr id="11" name="CaixaDeTexto 10">
            <a:extLst>
              <a:ext uri="{FF2B5EF4-FFF2-40B4-BE49-F238E27FC236}">
                <a16:creationId xmlns:a16="http://schemas.microsoft.com/office/drawing/2014/main" id="{C2909901-EE79-6AAA-F3B0-66868FD16815}"/>
              </a:ext>
            </a:extLst>
          </p:cNvPr>
          <p:cNvSpPr txBox="1"/>
          <p:nvPr/>
        </p:nvSpPr>
        <p:spPr>
          <a:xfrm>
            <a:off x="1882140" y="2074783"/>
            <a:ext cx="8587740" cy="4401205"/>
          </a:xfrm>
          <a:prstGeom prst="rect">
            <a:avLst/>
          </a:prstGeom>
          <a:solidFill>
            <a:schemeClr val="tx1"/>
          </a:solidFill>
        </p:spPr>
        <p:txBody>
          <a:bodyPr wrap="square" rtlCol="0">
            <a:spAutoFit/>
          </a:bodyPr>
          <a:lstStyle/>
          <a:p>
            <a:pPr algn="ctr"/>
            <a:endParaRPr lang="pt-BR" sz="2800" b="1" dirty="0">
              <a:solidFill>
                <a:schemeClr val="bg1"/>
              </a:solidFill>
            </a:endParaRPr>
          </a:p>
          <a:p>
            <a:pPr algn="ctr"/>
            <a:r>
              <a:rPr lang="pt-BR" sz="2800" b="1" dirty="0">
                <a:solidFill>
                  <a:schemeClr val="bg1"/>
                </a:solidFill>
              </a:rPr>
              <a:t>MODULO 03</a:t>
            </a:r>
            <a:br>
              <a:rPr lang="pt-BR" sz="2800" b="1" dirty="0">
                <a:solidFill>
                  <a:schemeClr val="bg1"/>
                </a:solidFill>
              </a:rPr>
            </a:br>
            <a:br>
              <a:rPr lang="pt-BR" sz="2800" b="1" dirty="0">
                <a:solidFill>
                  <a:schemeClr val="bg1"/>
                </a:solidFill>
              </a:rPr>
            </a:br>
            <a:r>
              <a:rPr lang="pt-BR" sz="2800" dirty="0">
                <a:solidFill>
                  <a:schemeClr val="bg1"/>
                </a:solidFill>
              </a:rPr>
              <a:t>INTRODUÇÃO AO SISTEMA DE REGISTROS E CONFORMAÇÃO ATUAL DO SISTEMA BRASILEIRO DE REGISTRO DE IMÓVEIS</a:t>
            </a:r>
          </a:p>
          <a:p>
            <a:pPr algn="ctr"/>
            <a:endParaRPr lang="pt-BR" sz="2800" dirty="0">
              <a:solidFill>
                <a:schemeClr val="bg1"/>
              </a:solidFill>
            </a:endParaRPr>
          </a:p>
          <a:p>
            <a:pPr algn="ctr"/>
            <a:r>
              <a:rPr lang="pt-BR" sz="2800" dirty="0">
                <a:solidFill>
                  <a:schemeClr val="bg1"/>
                </a:solidFill>
                <a:latin typeface="+mn-lt"/>
              </a:rPr>
              <a:t>José de </a:t>
            </a:r>
            <a:r>
              <a:rPr lang="pt-BR" sz="2800" dirty="0" err="1">
                <a:solidFill>
                  <a:schemeClr val="bg1"/>
                </a:solidFill>
                <a:latin typeface="+mn-lt"/>
              </a:rPr>
              <a:t>Arimateia</a:t>
            </a:r>
            <a:r>
              <a:rPr lang="pt-BR" sz="2800" dirty="0">
                <a:solidFill>
                  <a:schemeClr val="bg1"/>
                </a:solidFill>
                <a:latin typeface="+mn-lt"/>
              </a:rPr>
              <a:t> Barbosa</a:t>
            </a:r>
          </a:p>
          <a:p>
            <a:pPr algn="ctr"/>
            <a:r>
              <a:rPr lang="pt-BR" sz="2800" dirty="0">
                <a:solidFill>
                  <a:schemeClr val="bg1"/>
                </a:solidFill>
                <a:latin typeface="+mn-lt"/>
              </a:rPr>
              <a:t>      	      Roberto </a:t>
            </a:r>
            <a:r>
              <a:rPr lang="pt-BR" sz="2800" dirty="0" err="1">
                <a:solidFill>
                  <a:schemeClr val="bg1"/>
                </a:solidFill>
                <a:latin typeface="+mn-lt"/>
              </a:rPr>
              <a:t>Élito</a:t>
            </a:r>
            <a:r>
              <a:rPr lang="pt-BR" sz="2800" dirty="0">
                <a:solidFill>
                  <a:schemeClr val="bg1"/>
                </a:solidFill>
                <a:latin typeface="+mn-lt"/>
              </a:rPr>
              <a:t> dos Reis Guimarães</a:t>
            </a:r>
            <a:r>
              <a:rPr lang="pt-BR" sz="2800" dirty="0">
                <a:solidFill>
                  <a:schemeClr val="bg1"/>
                </a:solidFill>
              </a:rPr>
              <a:t> </a:t>
            </a:r>
            <a:r>
              <a:rPr lang="pt-BR" sz="2800" dirty="0"/>
              <a:t>Reforma Agrária no Brasil</a:t>
            </a:r>
            <a:endParaRPr lang="pt-BR" sz="2800" b="1" i="0" dirty="0">
              <a:solidFill>
                <a:schemeClr val="bg1"/>
              </a:solidFill>
              <a:effectLst/>
            </a:endParaRPr>
          </a:p>
        </p:txBody>
      </p:sp>
      <p:sp>
        <p:nvSpPr>
          <p:cNvPr id="12" name="Espaço Reservado para Texto 6">
            <a:extLst>
              <a:ext uri="{FF2B5EF4-FFF2-40B4-BE49-F238E27FC236}">
                <a16:creationId xmlns:a16="http://schemas.microsoft.com/office/drawing/2014/main" id="{BEECC5E8-D27E-B86F-48CB-92A322C1DAFF}"/>
              </a:ext>
            </a:extLst>
          </p:cNvPr>
          <p:cNvSpPr>
            <a:spLocks noGrp="1"/>
          </p:cNvSpPr>
          <p:nvPr>
            <p:ph type="body" sz="quarter" idx="17"/>
          </p:nvPr>
        </p:nvSpPr>
        <p:spPr>
          <a:xfrm>
            <a:off x="10267455" y="6530913"/>
            <a:ext cx="1803526" cy="216024"/>
          </a:xfrm>
        </p:spPr>
        <p:txBody>
          <a:bodyPr/>
          <a:lstStyle/>
          <a:p>
            <a:r>
              <a:rPr lang="pt-BR" sz="1050" dirty="0"/>
              <a:t>André Dib/WWF-Brasil</a:t>
            </a:r>
          </a:p>
        </p:txBody>
      </p:sp>
    </p:spTree>
    <p:extLst>
      <p:ext uri="{BB962C8B-B14F-4D97-AF65-F5344CB8AC3E}">
        <p14:creationId xmlns:p14="http://schemas.microsoft.com/office/powerpoint/2010/main" val="3128542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77515" y="1203159"/>
            <a:ext cx="11197390" cy="5325979"/>
          </a:xfrm>
        </p:spPr>
        <p:txBody>
          <a:bodyPr anchor="t">
            <a:noAutofit/>
          </a:bodyPr>
          <a:lstStyle/>
          <a:p>
            <a:pPr>
              <a:lnSpc>
                <a:spcPct val="150000"/>
              </a:lnSpc>
            </a:pPr>
            <a:r>
              <a:rPr lang="pt-BR" altLang="pt-BR" sz="2000" b="0" dirty="0"/>
              <a:t>* Instituiu o Registro </a:t>
            </a:r>
            <a:r>
              <a:rPr lang="pt-BR" altLang="pt-BR" sz="2000" b="0" dirty="0" err="1"/>
              <a:t>Torrens</a:t>
            </a:r>
            <a:r>
              <a:rPr lang="pt-BR" altLang="pt-BR" sz="2000" b="0" dirty="0"/>
              <a:t>;</a:t>
            </a:r>
            <a:br>
              <a:rPr lang="pt-BR" altLang="pt-BR" sz="2000" b="0" dirty="0"/>
            </a:br>
            <a:r>
              <a:rPr lang="pt-BR" altLang="pt-BR" sz="2000" b="0" dirty="0"/>
              <a:t>* Exposição de Motivos de Rui Barbosa (Ministro da fazenda)</a:t>
            </a:r>
            <a:br>
              <a:rPr lang="pt-BR" altLang="pt-BR" sz="2000" b="0" dirty="0"/>
            </a:br>
            <a:r>
              <a:rPr lang="pt-BR" altLang="pt-BR" sz="2000" b="0" dirty="0"/>
              <a:t>* Ausência de obrigatoriedade  do registro nesse sistema; exceto para os </a:t>
            </a:r>
            <a:r>
              <a:rPr lang="pt-BR" altLang="pt-BR" sz="2000" dirty="0"/>
              <a:t>adquirentes de terras públicas</a:t>
            </a:r>
            <a:r>
              <a:rPr lang="pt-BR" altLang="pt-BR" sz="2000" b="0" dirty="0"/>
              <a:t>;</a:t>
            </a:r>
            <a:br>
              <a:rPr lang="pt-BR" altLang="pt-BR" sz="2000" b="0" dirty="0"/>
            </a:br>
            <a:r>
              <a:rPr lang="pt-BR" altLang="pt-BR" sz="2000" b="0" dirty="0"/>
              <a:t>* </a:t>
            </a:r>
            <a:r>
              <a:rPr lang="pt-BR" sz="2000" b="0" dirty="0"/>
              <a:t>Publicidade real, e não pessoal, mediante  abertura de um  livro (Livro Matriz) com registro de </a:t>
            </a:r>
            <a:r>
              <a:rPr lang="pt-BR" sz="2000" dirty="0"/>
              <a:t>cada propriedade, em vez de cada proprietário</a:t>
            </a:r>
            <a:r>
              <a:rPr lang="pt-BR" sz="2000" b="0" dirty="0"/>
              <a:t>;</a:t>
            </a:r>
            <a:br>
              <a:rPr lang="pt-BR" sz="2000" b="0" dirty="0"/>
            </a:br>
            <a:r>
              <a:rPr lang="pt-BR" sz="2000" b="0" dirty="0"/>
              <a:t>* </a:t>
            </a:r>
            <a:r>
              <a:rPr lang="pt-BR" altLang="pt-BR" sz="2000" b="0" dirty="0"/>
              <a:t>Abertura de </a:t>
            </a:r>
            <a:r>
              <a:rPr lang="pt-BR" altLang="pt-BR" sz="2000" dirty="0"/>
              <a:t>matrícula para cada imóvel</a:t>
            </a:r>
            <a:r>
              <a:rPr lang="pt-BR" altLang="pt-BR" sz="2000" b="0" dirty="0"/>
              <a:t>, dotada de fé pública e </a:t>
            </a:r>
            <a:r>
              <a:rPr lang="pt-BR" altLang="pt-BR" sz="2000" dirty="0"/>
              <a:t>prova absoluta da propriedade</a:t>
            </a:r>
            <a:r>
              <a:rPr lang="pt-BR" altLang="pt-BR" sz="2000" b="0" dirty="0"/>
              <a:t>;</a:t>
            </a:r>
            <a:br>
              <a:rPr lang="pt-BR" altLang="pt-BR" sz="2000" b="0" dirty="0"/>
            </a:br>
            <a:r>
              <a:rPr lang="pt-BR" altLang="pt-BR" sz="2000" b="0" dirty="0"/>
              <a:t>* Obrigatoriedade de registro no Registro Geral de Imóveis;</a:t>
            </a:r>
            <a:br>
              <a:rPr lang="pt-BR" altLang="pt-BR" sz="2000" b="0" dirty="0"/>
            </a:br>
            <a:r>
              <a:rPr lang="pt-BR" sz="2000" b="0" dirty="0"/>
              <a:t>* Processo misto, demorado e dispendioso;</a:t>
            </a:r>
            <a:br>
              <a:rPr lang="pt-BR" sz="2000" b="0" dirty="0"/>
            </a:br>
            <a:r>
              <a:rPr lang="pt-BR" sz="2000" b="0" dirty="0"/>
              <a:t>* Prova absoluta e não relativa de domínio;</a:t>
            </a:r>
            <a:br>
              <a:rPr lang="pt-BR" altLang="pt-BR" sz="2000" b="0" dirty="0"/>
            </a:br>
            <a:r>
              <a:rPr lang="pt-BR" altLang="pt-BR" sz="2000" b="0" dirty="0"/>
              <a:t>* Pouco usado, porém ainda em vigência (Lei de Registros Públicos- </a:t>
            </a:r>
            <a:r>
              <a:rPr lang="pt-BR" altLang="pt-BR" sz="2000" b="0" dirty="0" err="1"/>
              <a:t>arts</a:t>
            </a:r>
            <a:r>
              <a:rPr lang="pt-BR" altLang="pt-BR" sz="2000" b="0" dirty="0"/>
              <a:t>. 277 e seguintes).</a:t>
            </a:r>
            <a:endParaRPr lang="pt-BR" sz="2000" b="0" dirty="0"/>
          </a:p>
        </p:txBody>
      </p:sp>
      <p:sp>
        <p:nvSpPr>
          <p:cNvPr id="4" name="CaixaDeTexto 3">
            <a:extLst>
              <a:ext uri="{FF2B5EF4-FFF2-40B4-BE49-F238E27FC236}">
                <a16:creationId xmlns:a16="http://schemas.microsoft.com/office/drawing/2014/main" id="{4D492B32-C96E-31A3-6BCA-6FE4AAFE48A4}"/>
              </a:ext>
            </a:extLst>
          </p:cNvPr>
          <p:cNvSpPr txBox="1"/>
          <p:nvPr/>
        </p:nvSpPr>
        <p:spPr>
          <a:xfrm>
            <a:off x="577515" y="372525"/>
            <a:ext cx="9689432" cy="584775"/>
          </a:xfrm>
          <a:prstGeom prst="rect">
            <a:avLst/>
          </a:prstGeom>
          <a:noFill/>
        </p:spPr>
        <p:txBody>
          <a:bodyPr wrap="square">
            <a:spAutoFit/>
          </a:bodyPr>
          <a:lstStyle/>
          <a:p>
            <a:r>
              <a:rPr lang="pt-BR" altLang="pt-BR" sz="3200" b="1" dirty="0"/>
              <a:t>Decreto nº 451-B/1890 e Decreto nº 955-A/1890 </a:t>
            </a:r>
            <a:endParaRPr lang="pt-BR" sz="3200" b="1" dirty="0"/>
          </a:p>
        </p:txBody>
      </p:sp>
    </p:spTree>
    <p:extLst>
      <p:ext uri="{BB962C8B-B14F-4D97-AF65-F5344CB8AC3E}">
        <p14:creationId xmlns:p14="http://schemas.microsoft.com/office/powerpoint/2010/main" val="4186526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65221" y="577517"/>
            <a:ext cx="11020926" cy="6163852"/>
          </a:xfrm>
        </p:spPr>
        <p:txBody>
          <a:bodyPr anchor="t">
            <a:normAutofit/>
          </a:bodyPr>
          <a:lstStyle/>
          <a:p>
            <a:pPr algn="just"/>
            <a:br>
              <a:rPr lang="pt-BR" sz="2400" b="0" dirty="0">
                <a:latin typeface="+mn-lt"/>
              </a:rPr>
            </a:br>
            <a:br>
              <a:rPr lang="pt-BR" sz="2400" b="0" dirty="0">
                <a:latin typeface="+mn-lt"/>
              </a:rPr>
            </a:br>
            <a:r>
              <a:rPr lang="pt-BR" sz="2400" b="0" dirty="0">
                <a:latin typeface="+mn-lt"/>
              </a:rPr>
              <a:t>* </a:t>
            </a:r>
            <a:r>
              <a:rPr lang="pt-BR" sz="2400" dirty="0">
                <a:latin typeface="+mn-lt"/>
              </a:rPr>
              <a:t>Constituição do Fundo de Garantia</a:t>
            </a:r>
            <a:r>
              <a:rPr lang="pt-BR" sz="2400" b="0" dirty="0">
                <a:latin typeface="+mn-lt"/>
              </a:rPr>
              <a:t>:  entregue ao Tesouro Nacional para  pagamento ao adquirente de imóvel inscrito nesse sistema cujo domínio fosse perdido.</a:t>
            </a:r>
            <a:br>
              <a:rPr lang="pt-BR" sz="2400" b="0" dirty="0">
                <a:latin typeface="+mn-lt"/>
              </a:rPr>
            </a:br>
            <a:br>
              <a:rPr lang="pt-BR" sz="2400" b="0" dirty="0">
                <a:latin typeface="+mn-lt"/>
              </a:rPr>
            </a:br>
            <a:r>
              <a:rPr lang="pt-BR" sz="2400" b="0" dirty="0">
                <a:latin typeface="+mn-lt"/>
              </a:rPr>
              <a:t>*</a:t>
            </a:r>
            <a:r>
              <a:rPr lang="pt-BR" sz="2400" dirty="0">
                <a:latin typeface="+mn-lt"/>
              </a:rPr>
              <a:t>CC/1916, Art. 1.807. </a:t>
            </a:r>
            <a:r>
              <a:rPr lang="pt-BR" sz="2400" b="0" i="1" dirty="0">
                <a:latin typeface="+mn-lt"/>
              </a:rPr>
              <a:t>Ficam revogadas as Ordenações, Alvarás, Leis, Decretos, Resoluções, Usos e Costumes concernentes às matérias de direito civil reguladas neste Código</a:t>
            </a:r>
            <a:br>
              <a:rPr lang="pt-BR" sz="2400" b="0" i="1" dirty="0">
                <a:latin typeface="+mn-lt"/>
              </a:rPr>
            </a:br>
            <a:br>
              <a:rPr lang="pt-BR" sz="2400" b="0" i="1" dirty="0">
                <a:latin typeface="+mn-lt"/>
              </a:rPr>
            </a:br>
            <a:r>
              <a:rPr lang="pt-BR" sz="2400" dirty="0">
                <a:latin typeface="+mn-lt"/>
              </a:rPr>
              <a:t>Lei Orçamentária nº 4.446/1917, art. 1º, 90:  </a:t>
            </a:r>
            <a:r>
              <a:rPr lang="pt-BR" sz="2400" b="0" i="1" dirty="0">
                <a:latin typeface="+mn-lt"/>
              </a:rPr>
              <a:t>Fundo de garantia do registro </a:t>
            </a:r>
            <a:r>
              <a:rPr lang="pt-BR" sz="2400" b="0" i="1" dirty="0" err="1">
                <a:latin typeface="+mn-lt"/>
              </a:rPr>
              <a:t>Torrens</a:t>
            </a:r>
            <a:r>
              <a:rPr lang="pt-BR" sz="2400" b="0" i="1" dirty="0">
                <a:latin typeface="+mn-lt"/>
              </a:rPr>
              <a:t>: importância das porcentagens e multas a que se referem os </a:t>
            </a:r>
            <a:r>
              <a:rPr lang="pt-BR" sz="2400" b="0" i="1" dirty="0" err="1">
                <a:latin typeface="+mn-lt"/>
              </a:rPr>
              <a:t>arts</a:t>
            </a:r>
            <a:r>
              <a:rPr lang="pt-BR" sz="2400" b="0" i="1" dirty="0">
                <a:latin typeface="+mn-lt"/>
              </a:rPr>
              <a:t>. 60 e 61 do decreto n. 451 B, de 31 de maio de 1890, </a:t>
            </a:r>
            <a:r>
              <a:rPr lang="pt-BR" sz="2400" i="1" dirty="0">
                <a:latin typeface="+mn-lt"/>
              </a:rPr>
              <a:t>que está e continua em vigor</a:t>
            </a:r>
            <a:br>
              <a:rPr lang="pt-BR" sz="2400" b="0" dirty="0">
                <a:latin typeface="+mn-lt"/>
              </a:rPr>
            </a:br>
            <a:br>
              <a:rPr lang="pt-BR" sz="2400" b="0" dirty="0">
                <a:latin typeface="+mn-lt"/>
              </a:rPr>
            </a:br>
            <a:r>
              <a:rPr lang="pt-BR" sz="2400" b="0" dirty="0">
                <a:latin typeface="+mn-lt"/>
              </a:rPr>
              <a:t>* Procedimento de Inscrição no Registro </a:t>
            </a:r>
            <a:r>
              <a:rPr lang="pt-BR" sz="2400" b="0" dirty="0" err="1">
                <a:latin typeface="+mn-lt"/>
              </a:rPr>
              <a:t>Torrens</a:t>
            </a:r>
            <a:r>
              <a:rPr lang="pt-BR" sz="2400" b="0" dirty="0">
                <a:latin typeface="+mn-lt"/>
              </a:rPr>
              <a:t> também previsto no Código de Processo Civil de 1939; com remissão de sua vigência no Código de 1973, até regulamentação em nova lei (Lei nº 6.015/1973).</a:t>
            </a:r>
          </a:p>
        </p:txBody>
      </p:sp>
      <p:sp>
        <p:nvSpPr>
          <p:cNvPr id="3" name="Espaço Reservado para Rodapé 1">
            <a:extLst>
              <a:ext uri="{FF2B5EF4-FFF2-40B4-BE49-F238E27FC236}">
                <a16:creationId xmlns:a16="http://schemas.microsoft.com/office/drawing/2014/main" id="{BE489ED8-F3D9-46ED-CFCA-5E4490FD270C}"/>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FBF4B59B-60BD-6C6E-0F7F-66DA750B694F}"/>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21</a:t>
            </a:fld>
            <a:endParaRPr lang="en-US" sz="1000" dirty="0">
              <a:solidFill>
                <a:schemeClr val="bg1">
                  <a:lumMod val="50000"/>
                </a:schemeClr>
              </a:solidFill>
            </a:endParaRPr>
          </a:p>
        </p:txBody>
      </p:sp>
    </p:spTree>
    <p:extLst>
      <p:ext uri="{BB962C8B-B14F-4D97-AF65-F5344CB8AC3E}">
        <p14:creationId xmlns:p14="http://schemas.microsoft.com/office/powerpoint/2010/main" val="749359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2782" y="234181"/>
            <a:ext cx="11654418" cy="755651"/>
          </a:xfrm>
        </p:spPr>
        <p:txBody>
          <a:bodyPr anchor="t">
            <a:noAutofit/>
          </a:bodyPr>
          <a:lstStyle/>
          <a:p>
            <a:pPr algn="l"/>
            <a:r>
              <a:rPr lang="pt-BR" sz="2800" dirty="0">
                <a:latin typeface="+mn-lt"/>
              </a:rPr>
              <a:t>Evidências de fraude em procedimento de Registro </a:t>
            </a:r>
            <a:r>
              <a:rPr lang="pt-BR" sz="2800" dirty="0" err="1">
                <a:latin typeface="+mn-lt"/>
              </a:rPr>
              <a:t>Torrens</a:t>
            </a:r>
            <a:r>
              <a:rPr lang="pt-BR" sz="2800" dirty="0">
                <a:latin typeface="+mn-lt"/>
              </a:rPr>
              <a:t> – Ação Civil Pública nº 2006.39.02.000512-0</a:t>
            </a:r>
            <a:endParaRPr lang="pt-BR" sz="2400" dirty="0">
              <a:latin typeface="+mn-lt"/>
            </a:endParaRPr>
          </a:p>
        </p:txBody>
      </p:sp>
      <p:graphicFrame>
        <p:nvGraphicFramePr>
          <p:cNvPr id="5" name="Tabela 4"/>
          <p:cNvGraphicFramePr>
            <a:graphicFrameLocks noGrp="1"/>
          </p:cNvGraphicFramePr>
          <p:nvPr>
            <p:extLst>
              <p:ext uri="{D42A27DB-BD31-4B8C-83A1-F6EECF244321}">
                <p14:modId xmlns:p14="http://schemas.microsoft.com/office/powerpoint/2010/main" val="1670792383"/>
              </p:ext>
            </p:extLst>
          </p:nvPr>
        </p:nvGraphicFramePr>
        <p:xfrm>
          <a:off x="417096" y="1915566"/>
          <a:ext cx="11261557" cy="4330427"/>
        </p:xfrm>
        <a:graphic>
          <a:graphicData uri="http://schemas.openxmlformats.org/drawingml/2006/table">
            <a:tbl>
              <a:tblPr firstRow="1" bandRow="1">
                <a:tableStyleId>{9D7B26C5-4107-4FEC-AEDC-1716B250A1EF}</a:tableStyleId>
              </a:tblPr>
              <a:tblGrid>
                <a:gridCol w="2181725">
                  <a:extLst>
                    <a:ext uri="{9D8B030D-6E8A-4147-A177-3AD203B41FA5}">
                      <a16:colId xmlns:a16="http://schemas.microsoft.com/office/drawing/2014/main" val="20000"/>
                    </a:ext>
                  </a:extLst>
                </a:gridCol>
                <a:gridCol w="3413209">
                  <a:extLst>
                    <a:ext uri="{9D8B030D-6E8A-4147-A177-3AD203B41FA5}">
                      <a16:colId xmlns:a16="http://schemas.microsoft.com/office/drawing/2014/main" val="20001"/>
                    </a:ext>
                  </a:extLst>
                </a:gridCol>
                <a:gridCol w="3385196">
                  <a:extLst>
                    <a:ext uri="{9D8B030D-6E8A-4147-A177-3AD203B41FA5}">
                      <a16:colId xmlns:a16="http://schemas.microsoft.com/office/drawing/2014/main" val="20002"/>
                    </a:ext>
                  </a:extLst>
                </a:gridCol>
                <a:gridCol w="2281427">
                  <a:extLst>
                    <a:ext uri="{9D8B030D-6E8A-4147-A177-3AD203B41FA5}">
                      <a16:colId xmlns:a16="http://schemas.microsoft.com/office/drawing/2014/main" val="20003"/>
                    </a:ext>
                  </a:extLst>
                </a:gridCol>
              </a:tblGrid>
              <a:tr h="1233149">
                <a:tc>
                  <a:txBody>
                    <a:bodyPr/>
                    <a:lstStyle/>
                    <a:p>
                      <a:pPr algn="ctr">
                        <a:spcAft>
                          <a:spcPts val="0"/>
                        </a:spcAft>
                      </a:pPr>
                      <a:r>
                        <a:rPr lang="pt-BR" sz="1600" b="1" dirty="0">
                          <a:solidFill>
                            <a:schemeClr val="tx1"/>
                          </a:solidFill>
                          <a:effectLst/>
                        </a:rPr>
                        <a:t> </a:t>
                      </a:r>
                      <a:endParaRPr lang="pt-BR" sz="1600" dirty="0">
                        <a:solidFill>
                          <a:schemeClr val="tx1"/>
                        </a:solidFill>
                        <a:effectLst/>
                      </a:endParaRPr>
                    </a:p>
                    <a:p>
                      <a:pPr algn="ctr">
                        <a:spcAft>
                          <a:spcPts val="0"/>
                        </a:spcAft>
                      </a:pPr>
                      <a:r>
                        <a:rPr lang="pt-BR" sz="1600" b="1" dirty="0">
                          <a:solidFill>
                            <a:schemeClr val="tx1"/>
                          </a:solidFill>
                          <a:effectLst/>
                        </a:rPr>
                        <a:t> </a:t>
                      </a:r>
                      <a:endParaRPr lang="pt-BR" sz="1600" dirty="0">
                        <a:solidFill>
                          <a:schemeClr val="tx1"/>
                        </a:solidFill>
                        <a:effectLst/>
                      </a:endParaRPr>
                    </a:p>
                    <a:p>
                      <a:pPr algn="ctr">
                        <a:spcAft>
                          <a:spcPts val="0"/>
                        </a:spcAft>
                      </a:pPr>
                      <a:r>
                        <a:rPr lang="pt-BR" sz="1600" b="1" dirty="0">
                          <a:solidFill>
                            <a:schemeClr val="tx1"/>
                          </a:solidFill>
                          <a:effectLst/>
                        </a:rPr>
                        <a:t> </a:t>
                      </a:r>
                      <a:endParaRPr lang="pt-BR" sz="1600" dirty="0">
                        <a:solidFill>
                          <a:schemeClr val="tx1"/>
                        </a:solidFill>
                        <a:effectLst/>
                      </a:endParaRPr>
                    </a:p>
                    <a:p>
                      <a:pPr algn="ctr">
                        <a:spcAft>
                          <a:spcPts val="0"/>
                        </a:spcAft>
                      </a:pPr>
                      <a:r>
                        <a:rPr lang="pt-BR" sz="1600" b="1" dirty="0">
                          <a:solidFill>
                            <a:schemeClr val="tx1"/>
                          </a:solidFill>
                          <a:effectLst/>
                        </a:rPr>
                        <a:t>GLEBA</a:t>
                      </a:r>
                      <a:endParaRPr lang="pt-BR" sz="1600" dirty="0">
                        <a:solidFill>
                          <a:schemeClr val="tx1"/>
                        </a:solidFill>
                        <a:effectLst/>
                        <a:latin typeface="+mn-lt"/>
                        <a:ea typeface="Times New Roman"/>
                      </a:endParaRPr>
                    </a:p>
                  </a:txBody>
                  <a:tcPr marL="68580" marR="68580" marT="0" marB="0"/>
                </a:tc>
                <a:tc>
                  <a:txBody>
                    <a:bodyPr/>
                    <a:lstStyle/>
                    <a:p>
                      <a:pPr algn="ctr">
                        <a:spcAft>
                          <a:spcPts val="0"/>
                        </a:spcAft>
                      </a:pPr>
                      <a:r>
                        <a:rPr lang="pt-BR" sz="1600" b="1" dirty="0">
                          <a:solidFill>
                            <a:schemeClr val="tx1"/>
                          </a:solidFill>
                          <a:effectLst/>
                        </a:rPr>
                        <a:t>ÁREAS CONSTANTES DA ESCRIT. PÚBLICA DE DISSOLUÇÃO SOCIETÁRIA EM (1920)         (HA)</a:t>
                      </a:r>
                      <a:endParaRPr lang="pt-BR" sz="1600" dirty="0">
                        <a:solidFill>
                          <a:schemeClr val="tx1"/>
                        </a:solidFill>
                        <a:effectLst/>
                        <a:latin typeface="+mn-lt"/>
                        <a:ea typeface="Times New Roman"/>
                      </a:endParaRPr>
                    </a:p>
                  </a:txBody>
                  <a:tcPr marL="68580" marR="68580" marT="0" marB="0"/>
                </a:tc>
                <a:tc>
                  <a:txBody>
                    <a:bodyPr/>
                    <a:lstStyle/>
                    <a:p>
                      <a:pPr algn="ctr">
                        <a:spcAft>
                          <a:spcPts val="0"/>
                        </a:spcAft>
                      </a:pPr>
                      <a:r>
                        <a:rPr lang="pt-BR" sz="1600" b="1" dirty="0">
                          <a:solidFill>
                            <a:schemeClr val="tx1"/>
                          </a:solidFill>
                          <a:effectLst/>
                        </a:rPr>
                        <a:t>ÁREAS CONSTANTES DA ESCRITURA DE COMPRA E VENDA ENTRE A ALIENANTE E A PRIMEIRA REQUERENTE EM (1974)      (HA)</a:t>
                      </a:r>
                      <a:endParaRPr lang="pt-BR" sz="1600" dirty="0">
                        <a:solidFill>
                          <a:schemeClr val="tx1"/>
                        </a:solidFill>
                        <a:effectLst/>
                        <a:latin typeface="+mn-lt"/>
                        <a:ea typeface="Times New Roman"/>
                      </a:endParaRPr>
                    </a:p>
                  </a:txBody>
                  <a:tcPr marL="68580" marR="68580" marT="0" marB="0"/>
                </a:tc>
                <a:tc>
                  <a:txBody>
                    <a:bodyPr/>
                    <a:lstStyle/>
                    <a:p>
                      <a:pPr algn="ctr">
                        <a:spcAft>
                          <a:spcPts val="0"/>
                        </a:spcAft>
                      </a:pPr>
                      <a:r>
                        <a:rPr lang="pt-BR" sz="1600" b="1" dirty="0">
                          <a:solidFill>
                            <a:schemeClr val="tx1"/>
                          </a:solidFill>
                          <a:effectLst/>
                        </a:rPr>
                        <a:t>ÁREA REGISTRADA PELA PRIMEIRA REQUERENTE  (1975)       (HA)</a:t>
                      </a:r>
                      <a:endParaRPr lang="pt-BR" sz="1600" dirty="0">
                        <a:solidFill>
                          <a:schemeClr val="tx1"/>
                        </a:solidFill>
                        <a:effectLst/>
                        <a:latin typeface="+mn-lt"/>
                        <a:ea typeface="Times New Roman"/>
                      </a:endParaRPr>
                    </a:p>
                  </a:txBody>
                  <a:tcPr marL="68580" marR="68580" marT="0" marB="0"/>
                </a:tc>
                <a:extLst>
                  <a:ext uri="{0D108BD9-81ED-4DB2-BD59-A6C34878D82A}">
                    <a16:rowId xmlns:a16="http://schemas.microsoft.com/office/drawing/2014/main" val="10000"/>
                  </a:ext>
                </a:extLst>
              </a:tr>
              <a:tr h="176164">
                <a:tc>
                  <a:txBody>
                    <a:bodyPr/>
                    <a:lstStyle/>
                    <a:p>
                      <a:pPr algn="just">
                        <a:spcAft>
                          <a:spcPts val="0"/>
                        </a:spcAft>
                      </a:pPr>
                      <a:r>
                        <a:rPr lang="pt-BR" sz="1600">
                          <a:solidFill>
                            <a:schemeClr val="tx1"/>
                          </a:solidFill>
                          <a:effectLst/>
                        </a:rPr>
                        <a:t>Fortaleza</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400,00</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400,00</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6.872,00</a:t>
                      </a:r>
                      <a:endParaRPr lang="pt-BR" sz="1600">
                        <a:solidFill>
                          <a:schemeClr val="tx1"/>
                        </a:solidFill>
                        <a:effectLst/>
                        <a:latin typeface="+mn-lt"/>
                        <a:ea typeface="Times New Roman"/>
                      </a:endParaRPr>
                    </a:p>
                  </a:txBody>
                  <a:tcPr marL="68580" marR="68580" marT="0" marB="0"/>
                </a:tc>
                <a:extLst>
                  <a:ext uri="{0D108BD9-81ED-4DB2-BD59-A6C34878D82A}">
                    <a16:rowId xmlns:a16="http://schemas.microsoft.com/office/drawing/2014/main" val="10001"/>
                  </a:ext>
                </a:extLst>
              </a:tr>
              <a:tr h="329439">
                <a:tc>
                  <a:txBody>
                    <a:bodyPr/>
                    <a:lstStyle/>
                    <a:p>
                      <a:pPr algn="just">
                        <a:spcAft>
                          <a:spcPts val="0"/>
                        </a:spcAft>
                      </a:pPr>
                      <a:r>
                        <a:rPr lang="pt-BR" sz="1600">
                          <a:solidFill>
                            <a:schemeClr val="tx1"/>
                          </a:solidFill>
                          <a:effectLst/>
                        </a:rPr>
                        <a:t>Boa Esperança</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dirty="0">
                          <a:solidFill>
                            <a:schemeClr val="tx1"/>
                          </a:solidFill>
                          <a:effectLst/>
                        </a:rPr>
                        <a:t>1.089,00</a:t>
                      </a:r>
                      <a:endParaRPr lang="pt-BR" sz="1600" dirty="0">
                        <a:solidFill>
                          <a:schemeClr val="tx1"/>
                        </a:solidFill>
                        <a:effectLst/>
                        <a:latin typeface="+mn-lt"/>
                        <a:ea typeface="Times New Roman"/>
                      </a:endParaRPr>
                    </a:p>
                  </a:txBody>
                  <a:tcPr marL="68580" marR="68580" marT="0" marB="0"/>
                </a:tc>
                <a:tc>
                  <a:txBody>
                    <a:bodyPr/>
                    <a:lstStyle/>
                    <a:p>
                      <a:pPr algn="ctr">
                        <a:spcAft>
                          <a:spcPts val="0"/>
                        </a:spcAft>
                      </a:pPr>
                      <a:r>
                        <a:rPr lang="pt-BR" sz="1600" dirty="0">
                          <a:solidFill>
                            <a:schemeClr val="tx1"/>
                          </a:solidFill>
                          <a:effectLst/>
                        </a:rPr>
                        <a:t>1.089,00</a:t>
                      </a:r>
                      <a:endParaRPr lang="pt-BR" sz="1600" dirty="0">
                        <a:solidFill>
                          <a:schemeClr val="tx1"/>
                        </a:solidFill>
                        <a:effectLst/>
                        <a:latin typeface="+mn-lt"/>
                        <a:ea typeface="Times New Roman"/>
                      </a:endParaRPr>
                    </a:p>
                  </a:txBody>
                  <a:tcPr marL="68580" marR="68580" marT="0" marB="0"/>
                </a:tc>
                <a:tc>
                  <a:txBody>
                    <a:bodyPr/>
                    <a:lstStyle/>
                    <a:p>
                      <a:pPr algn="ctr">
                        <a:spcAft>
                          <a:spcPts val="0"/>
                        </a:spcAft>
                      </a:pPr>
                      <a:r>
                        <a:rPr lang="pt-BR" sz="1600" dirty="0">
                          <a:solidFill>
                            <a:schemeClr val="tx1"/>
                          </a:solidFill>
                          <a:effectLst/>
                        </a:rPr>
                        <a:t>13.224,00</a:t>
                      </a:r>
                      <a:endParaRPr lang="pt-BR" sz="1600" dirty="0">
                        <a:solidFill>
                          <a:schemeClr val="tx1"/>
                        </a:solidFill>
                        <a:effectLst/>
                        <a:latin typeface="+mn-lt"/>
                        <a:ea typeface="Times New Roman"/>
                      </a:endParaRPr>
                    </a:p>
                  </a:txBody>
                  <a:tcPr marL="68580" marR="68580" marT="0" marB="0"/>
                </a:tc>
                <a:extLst>
                  <a:ext uri="{0D108BD9-81ED-4DB2-BD59-A6C34878D82A}">
                    <a16:rowId xmlns:a16="http://schemas.microsoft.com/office/drawing/2014/main" val="10002"/>
                  </a:ext>
                </a:extLst>
              </a:tr>
              <a:tr h="176164">
                <a:tc>
                  <a:txBody>
                    <a:bodyPr/>
                    <a:lstStyle/>
                    <a:p>
                      <a:pPr algn="just">
                        <a:spcAft>
                          <a:spcPts val="0"/>
                        </a:spcAft>
                      </a:pPr>
                      <a:r>
                        <a:rPr lang="pt-BR" sz="1600">
                          <a:solidFill>
                            <a:schemeClr val="tx1"/>
                          </a:solidFill>
                          <a:effectLst/>
                        </a:rPr>
                        <a:t>Sipotuba</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400,00</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400,00</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1.640,00</a:t>
                      </a:r>
                      <a:endParaRPr lang="pt-BR" sz="1600">
                        <a:solidFill>
                          <a:schemeClr val="tx1"/>
                        </a:solidFill>
                        <a:effectLst/>
                        <a:latin typeface="+mn-lt"/>
                        <a:ea typeface="Times New Roman"/>
                      </a:endParaRPr>
                    </a:p>
                  </a:txBody>
                  <a:tcPr marL="68580" marR="68580" marT="0" marB="0"/>
                </a:tc>
                <a:extLst>
                  <a:ext uri="{0D108BD9-81ED-4DB2-BD59-A6C34878D82A}">
                    <a16:rowId xmlns:a16="http://schemas.microsoft.com/office/drawing/2014/main" val="10003"/>
                  </a:ext>
                </a:extLst>
              </a:tr>
              <a:tr h="176164">
                <a:tc>
                  <a:txBody>
                    <a:bodyPr/>
                    <a:lstStyle/>
                    <a:p>
                      <a:pPr algn="just">
                        <a:spcAft>
                          <a:spcPts val="0"/>
                        </a:spcAft>
                      </a:pPr>
                      <a:r>
                        <a:rPr lang="pt-BR" sz="1600">
                          <a:solidFill>
                            <a:schemeClr val="tx1"/>
                          </a:solidFill>
                          <a:effectLst/>
                        </a:rPr>
                        <a:t>Miritituba</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3.600,00</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58.460,00</a:t>
                      </a:r>
                      <a:endParaRPr lang="pt-BR" sz="1600">
                        <a:solidFill>
                          <a:schemeClr val="tx1"/>
                        </a:solidFill>
                        <a:effectLst/>
                        <a:latin typeface="+mn-lt"/>
                        <a:ea typeface="Times New Roman"/>
                      </a:endParaRPr>
                    </a:p>
                  </a:txBody>
                  <a:tcPr marL="68580" marR="68580" marT="0" marB="0"/>
                </a:tc>
                <a:extLst>
                  <a:ext uri="{0D108BD9-81ED-4DB2-BD59-A6C34878D82A}">
                    <a16:rowId xmlns:a16="http://schemas.microsoft.com/office/drawing/2014/main" val="10004"/>
                  </a:ext>
                </a:extLst>
              </a:tr>
              <a:tr h="176164">
                <a:tc>
                  <a:txBody>
                    <a:bodyPr/>
                    <a:lstStyle/>
                    <a:p>
                      <a:pPr algn="just">
                        <a:spcAft>
                          <a:spcPts val="0"/>
                        </a:spcAft>
                      </a:pPr>
                      <a:r>
                        <a:rPr lang="pt-BR" sz="1600">
                          <a:solidFill>
                            <a:schemeClr val="tx1"/>
                          </a:solidFill>
                          <a:effectLst/>
                        </a:rPr>
                        <a:t>Moaçê</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400,00</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dirty="0">
                          <a:solidFill>
                            <a:schemeClr val="tx1"/>
                          </a:solidFill>
                          <a:effectLst/>
                        </a:rPr>
                        <a:t>400,00</a:t>
                      </a:r>
                      <a:endParaRPr lang="pt-BR" sz="1600" dirty="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1.470,00</a:t>
                      </a:r>
                      <a:endParaRPr lang="pt-BR" sz="1600">
                        <a:solidFill>
                          <a:schemeClr val="tx1"/>
                        </a:solidFill>
                        <a:effectLst/>
                        <a:latin typeface="+mn-lt"/>
                        <a:ea typeface="Times New Roman"/>
                      </a:endParaRPr>
                    </a:p>
                  </a:txBody>
                  <a:tcPr marL="68580" marR="68580" marT="0" marB="0"/>
                </a:tc>
                <a:extLst>
                  <a:ext uri="{0D108BD9-81ED-4DB2-BD59-A6C34878D82A}">
                    <a16:rowId xmlns:a16="http://schemas.microsoft.com/office/drawing/2014/main" val="10005"/>
                  </a:ext>
                </a:extLst>
              </a:tr>
              <a:tr h="176164">
                <a:tc>
                  <a:txBody>
                    <a:bodyPr/>
                    <a:lstStyle/>
                    <a:p>
                      <a:pPr algn="just">
                        <a:spcAft>
                          <a:spcPts val="0"/>
                        </a:spcAft>
                      </a:pPr>
                      <a:r>
                        <a:rPr lang="pt-BR" sz="1600">
                          <a:solidFill>
                            <a:schemeClr val="tx1"/>
                          </a:solidFill>
                          <a:effectLst/>
                        </a:rPr>
                        <a:t>Retiro</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dirty="0">
                          <a:solidFill>
                            <a:schemeClr val="tx1"/>
                          </a:solidFill>
                          <a:effectLst/>
                        </a:rPr>
                        <a:t>4.356,00</a:t>
                      </a:r>
                      <a:endParaRPr lang="pt-BR" sz="1600" dirty="0">
                        <a:solidFill>
                          <a:schemeClr val="tx1"/>
                        </a:solidFill>
                        <a:effectLst/>
                        <a:latin typeface="+mn-lt"/>
                        <a:ea typeface="Times New Roman"/>
                      </a:endParaRPr>
                    </a:p>
                  </a:txBody>
                  <a:tcPr marL="68580" marR="68580" marT="0" marB="0"/>
                </a:tc>
                <a:tc>
                  <a:txBody>
                    <a:bodyPr/>
                    <a:lstStyle/>
                    <a:p>
                      <a:pPr algn="ctr">
                        <a:spcAft>
                          <a:spcPts val="0"/>
                        </a:spcAft>
                      </a:pPr>
                      <a:r>
                        <a:rPr lang="pt-BR" sz="1600" dirty="0">
                          <a:solidFill>
                            <a:schemeClr val="tx1"/>
                          </a:solidFill>
                          <a:effectLst/>
                        </a:rPr>
                        <a:t>4.356,00</a:t>
                      </a:r>
                      <a:endParaRPr lang="pt-BR" sz="1600" dirty="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3.100,00</a:t>
                      </a:r>
                      <a:endParaRPr lang="pt-BR" sz="1600">
                        <a:solidFill>
                          <a:schemeClr val="tx1"/>
                        </a:solidFill>
                        <a:effectLst/>
                        <a:latin typeface="+mn-lt"/>
                        <a:ea typeface="Times New Roman"/>
                      </a:endParaRPr>
                    </a:p>
                  </a:txBody>
                  <a:tcPr marL="68580" marR="68580" marT="0" marB="0"/>
                </a:tc>
                <a:extLst>
                  <a:ext uri="{0D108BD9-81ED-4DB2-BD59-A6C34878D82A}">
                    <a16:rowId xmlns:a16="http://schemas.microsoft.com/office/drawing/2014/main" val="10006"/>
                  </a:ext>
                </a:extLst>
              </a:tr>
              <a:tr h="176164">
                <a:tc>
                  <a:txBody>
                    <a:bodyPr/>
                    <a:lstStyle/>
                    <a:p>
                      <a:pPr algn="just">
                        <a:spcAft>
                          <a:spcPts val="0"/>
                        </a:spcAft>
                      </a:pPr>
                      <a:r>
                        <a:rPr lang="pt-BR" sz="1600">
                          <a:solidFill>
                            <a:schemeClr val="tx1"/>
                          </a:solidFill>
                          <a:effectLst/>
                        </a:rPr>
                        <a:t>Laranja</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625,00</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625,00</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3.630,00</a:t>
                      </a:r>
                      <a:endParaRPr lang="pt-BR" sz="1600">
                        <a:solidFill>
                          <a:schemeClr val="tx1"/>
                        </a:solidFill>
                        <a:effectLst/>
                        <a:latin typeface="+mn-lt"/>
                        <a:ea typeface="Times New Roman"/>
                      </a:endParaRPr>
                    </a:p>
                  </a:txBody>
                  <a:tcPr marL="68580" marR="68580" marT="0" marB="0"/>
                </a:tc>
                <a:extLst>
                  <a:ext uri="{0D108BD9-81ED-4DB2-BD59-A6C34878D82A}">
                    <a16:rowId xmlns:a16="http://schemas.microsoft.com/office/drawing/2014/main" val="10007"/>
                  </a:ext>
                </a:extLst>
              </a:tr>
              <a:tr h="176164">
                <a:tc>
                  <a:txBody>
                    <a:bodyPr/>
                    <a:lstStyle/>
                    <a:p>
                      <a:pPr algn="just">
                        <a:spcAft>
                          <a:spcPts val="0"/>
                        </a:spcAft>
                      </a:pPr>
                      <a:r>
                        <a:rPr lang="pt-BR" sz="1600">
                          <a:solidFill>
                            <a:schemeClr val="tx1"/>
                          </a:solidFill>
                          <a:effectLst/>
                        </a:rPr>
                        <a:t>Guaraná</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1.600,00</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1.600,00</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1.600,00</a:t>
                      </a:r>
                      <a:endParaRPr lang="pt-BR" sz="1600">
                        <a:solidFill>
                          <a:schemeClr val="tx1"/>
                        </a:solidFill>
                        <a:effectLst/>
                        <a:latin typeface="+mn-lt"/>
                        <a:ea typeface="Times New Roman"/>
                      </a:endParaRPr>
                    </a:p>
                  </a:txBody>
                  <a:tcPr marL="68580" marR="68580" marT="0" marB="0"/>
                </a:tc>
                <a:extLst>
                  <a:ext uri="{0D108BD9-81ED-4DB2-BD59-A6C34878D82A}">
                    <a16:rowId xmlns:a16="http://schemas.microsoft.com/office/drawing/2014/main" val="10008"/>
                  </a:ext>
                </a:extLst>
              </a:tr>
              <a:tr h="176164">
                <a:tc>
                  <a:txBody>
                    <a:bodyPr/>
                    <a:lstStyle/>
                    <a:p>
                      <a:pPr algn="just">
                        <a:spcAft>
                          <a:spcPts val="0"/>
                        </a:spcAft>
                      </a:pPr>
                      <a:r>
                        <a:rPr lang="pt-BR" sz="1600">
                          <a:solidFill>
                            <a:schemeClr val="tx1"/>
                          </a:solidFill>
                          <a:effectLst/>
                        </a:rPr>
                        <a:t>Socoré</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400,00</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400,00</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7.760,00</a:t>
                      </a:r>
                      <a:endParaRPr lang="pt-BR" sz="1600">
                        <a:solidFill>
                          <a:schemeClr val="tx1"/>
                        </a:solidFill>
                        <a:effectLst/>
                        <a:latin typeface="+mn-lt"/>
                        <a:ea typeface="Times New Roman"/>
                      </a:endParaRPr>
                    </a:p>
                  </a:txBody>
                  <a:tcPr marL="68580" marR="68580" marT="0" marB="0"/>
                </a:tc>
                <a:extLst>
                  <a:ext uri="{0D108BD9-81ED-4DB2-BD59-A6C34878D82A}">
                    <a16:rowId xmlns:a16="http://schemas.microsoft.com/office/drawing/2014/main" val="10009"/>
                  </a:ext>
                </a:extLst>
              </a:tr>
              <a:tr h="176164">
                <a:tc>
                  <a:txBody>
                    <a:bodyPr/>
                    <a:lstStyle/>
                    <a:p>
                      <a:pPr algn="just">
                        <a:spcAft>
                          <a:spcPts val="0"/>
                        </a:spcAft>
                      </a:pPr>
                      <a:r>
                        <a:rPr lang="pt-BR" sz="1600">
                          <a:solidFill>
                            <a:schemeClr val="tx1"/>
                          </a:solidFill>
                          <a:effectLst/>
                        </a:rPr>
                        <a:t>Bananal</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625,00</a:t>
                      </a:r>
                      <a:endParaRPr lang="pt-BR" sz="1600">
                        <a:solidFill>
                          <a:schemeClr val="tx1"/>
                        </a:solidFill>
                        <a:effectLst/>
                        <a:latin typeface="+mn-lt"/>
                        <a:ea typeface="Times New Roman"/>
                      </a:endParaRPr>
                    </a:p>
                  </a:txBody>
                  <a:tcPr marL="68580" marR="68580" marT="0" marB="0"/>
                </a:tc>
                <a:tc>
                  <a:txBody>
                    <a:bodyPr/>
                    <a:lstStyle/>
                    <a:p>
                      <a:pPr algn="ctr">
                        <a:spcAft>
                          <a:spcPts val="0"/>
                        </a:spcAft>
                      </a:pPr>
                      <a:r>
                        <a:rPr lang="pt-BR" sz="1600" dirty="0">
                          <a:solidFill>
                            <a:schemeClr val="tx1"/>
                          </a:solidFill>
                          <a:effectLst/>
                        </a:rPr>
                        <a:t>625,00</a:t>
                      </a:r>
                      <a:endParaRPr lang="pt-BR" sz="1600" dirty="0">
                        <a:solidFill>
                          <a:schemeClr val="tx1"/>
                        </a:solidFill>
                        <a:effectLst/>
                        <a:latin typeface="+mn-lt"/>
                        <a:ea typeface="Times New Roman"/>
                      </a:endParaRPr>
                    </a:p>
                  </a:txBody>
                  <a:tcPr marL="68580" marR="68580" marT="0" marB="0"/>
                </a:tc>
                <a:tc>
                  <a:txBody>
                    <a:bodyPr/>
                    <a:lstStyle/>
                    <a:p>
                      <a:pPr algn="ctr">
                        <a:spcAft>
                          <a:spcPts val="0"/>
                        </a:spcAft>
                      </a:pPr>
                      <a:r>
                        <a:rPr lang="pt-BR" sz="1600">
                          <a:solidFill>
                            <a:schemeClr val="tx1"/>
                          </a:solidFill>
                          <a:effectLst/>
                        </a:rPr>
                        <a:t>9.384,00</a:t>
                      </a:r>
                      <a:endParaRPr lang="pt-BR" sz="1600">
                        <a:solidFill>
                          <a:schemeClr val="tx1"/>
                        </a:solidFill>
                        <a:effectLst/>
                        <a:latin typeface="+mn-lt"/>
                        <a:ea typeface="Times New Roman"/>
                      </a:endParaRPr>
                    </a:p>
                  </a:txBody>
                  <a:tcPr marL="68580" marR="68580" marT="0" marB="0"/>
                </a:tc>
                <a:extLst>
                  <a:ext uri="{0D108BD9-81ED-4DB2-BD59-A6C34878D82A}">
                    <a16:rowId xmlns:a16="http://schemas.microsoft.com/office/drawing/2014/main" val="10010"/>
                  </a:ext>
                </a:extLst>
              </a:tr>
              <a:tr h="329439">
                <a:tc>
                  <a:txBody>
                    <a:bodyPr/>
                    <a:lstStyle/>
                    <a:p>
                      <a:pPr algn="just">
                        <a:spcAft>
                          <a:spcPts val="0"/>
                        </a:spcAft>
                      </a:pPr>
                      <a:r>
                        <a:rPr lang="pt-BR" sz="1600" b="1" dirty="0">
                          <a:solidFill>
                            <a:schemeClr val="accent4">
                              <a:lumMod val="60000"/>
                              <a:lumOff val="40000"/>
                            </a:schemeClr>
                          </a:solidFill>
                          <a:effectLst/>
                        </a:rPr>
                        <a:t>São João/4 Irmãos </a:t>
                      </a:r>
                      <a:endParaRPr lang="pt-BR" sz="1600" dirty="0">
                        <a:solidFill>
                          <a:schemeClr val="accent4">
                            <a:lumMod val="60000"/>
                            <a:lumOff val="40000"/>
                          </a:schemeClr>
                        </a:solidFill>
                        <a:effectLst/>
                        <a:latin typeface="+mn-lt"/>
                        <a:ea typeface="Times New Roman"/>
                      </a:endParaRPr>
                    </a:p>
                  </a:txBody>
                  <a:tcPr marL="68580" marR="68580" marT="0" marB="0"/>
                </a:tc>
                <a:tc>
                  <a:txBody>
                    <a:bodyPr/>
                    <a:lstStyle/>
                    <a:p>
                      <a:pPr algn="ctr">
                        <a:spcAft>
                          <a:spcPts val="0"/>
                        </a:spcAft>
                      </a:pPr>
                      <a:r>
                        <a:rPr lang="pt-BR" sz="1600" b="1" dirty="0">
                          <a:solidFill>
                            <a:schemeClr val="accent4">
                              <a:lumMod val="60000"/>
                              <a:lumOff val="40000"/>
                            </a:schemeClr>
                          </a:solidFill>
                          <a:effectLst/>
                        </a:rPr>
                        <a:t>450,00</a:t>
                      </a:r>
                      <a:endParaRPr lang="pt-BR" sz="1600" dirty="0">
                        <a:solidFill>
                          <a:schemeClr val="accent4">
                            <a:lumMod val="60000"/>
                            <a:lumOff val="40000"/>
                          </a:schemeClr>
                        </a:solidFill>
                        <a:effectLst/>
                        <a:latin typeface="+mn-lt"/>
                        <a:ea typeface="Times New Roman"/>
                      </a:endParaRPr>
                    </a:p>
                  </a:txBody>
                  <a:tcPr marL="68580" marR="68580" marT="0" marB="0"/>
                </a:tc>
                <a:tc>
                  <a:txBody>
                    <a:bodyPr/>
                    <a:lstStyle/>
                    <a:p>
                      <a:pPr algn="ctr">
                        <a:spcAft>
                          <a:spcPts val="0"/>
                        </a:spcAft>
                      </a:pPr>
                      <a:r>
                        <a:rPr lang="pt-BR" sz="1600" b="1" dirty="0">
                          <a:solidFill>
                            <a:schemeClr val="accent4">
                              <a:lumMod val="60000"/>
                              <a:lumOff val="40000"/>
                            </a:schemeClr>
                          </a:solidFill>
                          <a:effectLst/>
                        </a:rPr>
                        <a:t>450,00</a:t>
                      </a:r>
                      <a:endParaRPr lang="pt-BR" sz="1600" dirty="0">
                        <a:solidFill>
                          <a:schemeClr val="accent4">
                            <a:lumMod val="60000"/>
                            <a:lumOff val="40000"/>
                          </a:schemeClr>
                        </a:solidFill>
                        <a:effectLst/>
                        <a:latin typeface="+mn-lt"/>
                        <a:ea typeface="Times New Roman"/>
                      </a:endParaRPr>
                    </a:p>
                  </a:txBody>
                  <a:tcPr marL="68580" marR="68580" marT="0" marB="0"/>
                </a:tc>
                <a:tc>
                  <a:txBody>
                    <a:bodyPr/>
                    <a:lstStyle/>
                    <a:p>
                      <a:pPr algn="ctr">
                        <a:spcAft>
                          <a:spcPts val="0"/>
                        </a:spcAft>
                      </a:pPr>
                      <a:r>
                        <a:rPr lang="pt-BR" sz="1600" b="1" dirty="0">
                          <a:solidFill>
                            <a:schemeClr val="accent4">
                              <a:lumMod val="60000"/>
                              <a:lumOff val="40000"/>
                            </a:schemeClr>
                          </a:solidFill>
                          <a:effectLst/>
                        </a:rPr>
                        <a:t>562.873,00</a:t>
                      </a:r>
                      <a:endParaRPr lang="pt-BR" sz="1600" dirty="0">
                        <a:solidFill>
                          <a:schemeClr val="accent4">
                            <a:lumMod val="60000"/>
                            <a:lumOff val="40000"/>
                          </a:schemeClr>
                        </a:solidFill>
                        <a:effectLst/>
                        <a:latin typeface="+mn-lt"/>
                        <a:ea typeface="Times New Roman"/>
                      </a:endParaRPr>
                    </a:p>
                  </a:txBody>
                  <a:tcPr marL="68580" marR="68580" marT="0" marB="0"/>
                </a:tc>
                <a:extLst>
                  <a:ext uri="{0D108BD9-81ED-4DB2-BD59-A6C34878D82A}">
                    <a16:rowId xmlns:a16="http://schemas.microsoft.com/office/drawing/2014/main" val="10011"/>
                  </a:ext>
                </a:extLst>
              </a:tr>
              <a:tr h="176090">
                <a:tc>
                  <a:txBody>
                    <a:bodyPr/>
                    <a:lstStyle/>
                    <a:p>
                      <a:pPr algn="just">
                        <a:spcAft>
                          <a:spcPts val="0"/>
                        </a:spcAft>
                      </a:pPr>
                      <a:r>
                        <a:rPr lang="pt-BR" sz="1600" b="1" dirty="0">
                          <a:solidFill>
                            <a:schemeClr val="tx1"/>
                          </a:solidFill>
                          <a:effectLst/>
                        </a:rPr>
                        <a:t>Totais</a:t>
                      </a:r>
                      <a:endParaRPr lang="pt-BR" sz="1600" dirty="0">
                        <a:solidFill>
                          <a:schemeClr val="tx1"/>
                        </a:solidFill>
                        <a:effectLst/>
                        <a:latin typeface="+mn-lt"/>
                        <a:ea typeface="Times New Roman"/>
                      </a:endParaRPr>
                    </a:p>
                  </a:txBody>
                  <a:tcPr marL="68580" marR="68580" marT="0" marB="0"/>
                </a:tc>
                <a:tc>
                  <a:txBody>
                    <a:bodyPr/>
                    <a:lstStyle/>
                    <a:p>
                      <a:pPr algn="ctr">
                        <a:spcAft>
                          <a:spcPts val="0"/>
                        </a:spcAft>
                      </a:pPr>
                      <a:r>
                        <a:rPr lang="pt-BR" sz="1600" b="1" dirty="0">
                          <a:solidFill>
                            <a:schemeClr val="tx1"/>
                          </a:solidFill>
                          <a:effectLst/>
                        </a:rPr>
                        <a:t>10.350,00</a:t>
                      </a:r>
                      <a:endParaRPr lang="pt-BR" sz="1600" dirty="0">
                        <a:solidFill>
                          <a:schemeClr val="tx1"/>
                        </a:solidFill>
                        <a:effectLst/>
                        <a:latin typeface="+mn-lt"/>
                        <a:ea typeface="Times New Roman"/>
                      </a:endParaRPr>
                    </a:p>
                  </a:txBody>
                  <a:tcPr marL="68580" marR="68580" marT="0" marB="0"/>
                </a:tc>
                <a:tc>
                  <a:txBody>
                    <a:bodyPr/>
                    <a:lstStyle/>
                    <a:p>
                      <a:pPr algn="ctr">
                        <a:spcAft>
                          <a:spcPts val="0"/>
                        </a:spcAft>
                      </a:pPr>
                      <a:r>
                        <a:rPr lang="pt-BR" sz="1600" b="1" dirty="0">
                          <a:solidFill>
                            <a:schemeClr val="tx1"/>
                          </a:solidFill>
                          <a:effectLst/>
                        </a:rPr>
                        <a:t>13.950,00</a:t>
                      </a:r>
                      <a:endParaRPr lang="pt-BR" sz="1600" dirty="0">
                        <a:solidFill>
                          <a:schemeClr val="tx1"/>
                        </a:solidFill>
                        <a:effectLst/>
                        <a:latin typeface="+mn-lt"/>
                        <a:ea typeface="Times New Roman"/>
                      </a:endParaRPr>
                    </a:p>
                  </a:txBody>
                  <a:tcPr marL="68580" marR="68580" marT="0" marB="0"/>
                </a:tc>
                <a:tc>
                  <a:txBody>
                    <a:bodyPr/>
                    <a:lstStyle/>
                    <a:p>
                      <a:pPr algn="ctr">
                        <a:spcAft>
                          <a:spcPts val="0"/>
                        </a:spcAft>
                      </a:pPr>
                      <a:r>
                        <a:rPr lang="pt-BR" sz="1600" b="1" dirty="0">
                          <a:solidFill>
                            <a:schemeClr val="tx1"/>
                          </a:solidFill>
                          <a:effectLst/>
                        </a:rPr>
                        <a:t>670.013,00</a:t>
                      </a:r>
                      <a:endParaRPr lang="pt-BR" sz="1600" dirty="0">
                        <a:solidFill>
                          <a:schemeClr val="tx1"/>
                        </a:solidFill>
                        <a:effectLst/>
                        <a:latin typeface="+mn-lt"/>
                        <a:ea typeface="Times New Roman"/>
                      </a:endParaRPr>
                    </a:p>
                  </a:txBody>
                  <a:tcPr marL="68580" marR="68580" marT="0" marB="0"/>
                </a:tc>
                <a:extLst>
                  <a:ext uri="{0D108BD9-81ED-4DB2-BD59-A6C34878D82A}">
                    <a16:rowId xmlns:a16="http://schemas.microsoft.com/office/drawing/2014/main" val="10012"/>
                  </a:ext>
                </a:extLst>
              </a:tr>
            </a:tbl>
          </a:graphicData>
        </a:graphic>
      </p:graphicFrame>
      <p:sp>
        <p:nvSpPr>
          <p:cNvPr id="4" name="CaixaDeTexto 3">
            <a:extLst>
              <a:ext uri="{FF2B5EF4-FFF2-40B4-BE49-F238E27FC236}">
                <a16:creationId xmlns:a16="http://schemas.microsoft.com/office/drawing/2014/main" id="{DE74A47D-157B-E639-6084-EEAB730400F6}"/>
              </a:ext>
            </a:extLst>
          </p:cNvPr>
          <p:cNvSpPr txBox="1"/>
          <p:nvPr/>
        </p:nvSpPr>
        <p:spPr>
          <a:xfrm>
            <a:off x="192504" y="6420160"/>
            <a:ext cx="6184230" cy="338554"/>
          </a:xfrm>
          <a:prstGeom prst="rect">
            <a:avLst/>
          </a:prstGeom>
          <a:noFill/>
        </p:spPr>
        <p:txBody>
          <a:bodyPr wrap="square">
            <a:spAutoFit/>
          </a:bodyPr>
          <a:lstStyle/>
          <a:p>
            <a:r>
              <a:rPr lang="pt-BR" sz="1600" dirty="0">
                <a:latin typeface="+mn-lt"/>
              </a:rPr>
              <a:t>Fonte: Petição Inicial</a:t>
            </a:r>
            <a:endParaRPr lang="pt-BR" sz="1600" dirty="0"/>
          </a:p>
        </p:txBody>
      </p:sp>
      <p:sp>
        <p:nvSpPr>
          <p:cNvPr id="9" name="CaixaDeTexto 8">
            <a:extLst>
              <a:ext uri="{FF2B5EF4-FFF2-40B4-BE49-F238E27FC236}">
                <a16:creationId xmlns:a16="http://schemas.microsoft.com/office/drawing/2014/main" id="{96DADE92-8458-FF90-8399-61D65BBC6792}"/>
              </a:ext>
            </a:extLst>
          </p:cNvPr>
          <p:cNvSpPr txBox="1"/>
          <p:nvPr/>
        </p:nvSpPr>
        <p:spPr>
          <a:xfrm>
            <a:off x="2233864" y="1163999"/>
            <a:ext cx="8874902" cy="646331"/>
          </a:xfrm>
          <a:prstGeom prst="rect">
            <a:avLst/>
          </a:prstGeom>
          <a:noFill/>
        </p:spPr>
        <p:txBody>
          <a:bodyPr wrap="square">
            <a:spAutoFit/>
          </a:bodyPr>
          <a:lstStyle/>
          <a:p>
            <a:r>
              <a:rPr lang="pt-BR" sz="3600" dirty="0">
                <a:latin typeface="+mn-lt"/>
              </a:rPr>
              <a:t> </a:t>
            </a:r>
            <a:r>
              <a:rPr lang="pt-BR" sz="2400" dirty="0">
                <a:latin typeface="+mn-lt"/>
              </a:rPr>
              <a:t>REGISTROS TORRENS DA PRIMEIRA REQUERENTE</a:t>
            </a:r>
            <a:endParaRPr lang="pt-BR" sz="2400" dirty="0"/>
          </a:p>
        </p:txBody>
      </p:sp>
    </p:spTree>
    <p:extLst>
      <p:ext uri="{BB962C8B-B14F-4D97-AF65-F5344CB8AC3E}">
        <p14:creationId xmlns:p14="http://schemas.microsoft.com/office/powerpoint/2010/main" val="3711547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AC9B1C-88C8-EE16-75AF-C5A5B483F625}"/>
              </a:ext>
            </a:extLst>
          </p:cNvPr>
          <p:cNvSpPr>
            <a:spLocks noGrp="1"/>
          </p:cNvSpPr>
          <p:nvPr>
            <p:ph type="title"/>
          </p:nvPr>
        </p:nvSpPr>
        <p:spPr>
          <a:xfrm>
            <a:off x="168443" y="964194"/>
            <a:ext cx="11847094" cy="5645336"/>
          </a:xfrm>
        </p:spPr>
        <p:txBody>
          <a:bodyPr>
            <a:normAutofit/>
          </a:bodyPr>
          <a:lstStyle/>
          <a:p>
            <a:pPr>
              <a:lnSpc>
                <a:spcPct val="150000"/>
              </a:lnSpc>
            </a:pPr>
            <a:r>
              <a:rPr lang="pt-BR" sz="1700" dirty="0">
                <a:latin typeface="+mn-lt"/>
              </a:rPr>
              <a:t>3. DISPOSITIVO</a:t>
            </a:r>
            <a:br>
              <a:rPr lang="pt-BR" sz="1700" b="0" dirty="0">
                <a:latin typeface="+mn-lt"/>
              </a:rPr>
            </a:br>
            <a:r>
              <a:rPr lang="pt-BR" sz="1700" b="0" i="1" dirty="0">
                <a:latin typeface="+mn-lt"/>
              </a:rPr>
              <a:t>Ante o exposto, </a:t>
            </a:r>
            <a:r>
              <a:rPr lang="pt-BR" sz="1700" i="1" dirty="0">
                <a:latin typeface="+mn-lt"/>
              </a:rPr>
              <a:t>JULGO PARCIALMENTE PROCEDENTE </a:t>
            </a:r>
            <a:r>
              <a:rPr lang="pt-BR" sz="1700" b="0" i="1" dirty="0">
                <a:latin typeface="+mn-lt"/>
              </a:rPr>
              <a:t>os pedidos formulados na inicial para:</a:t>
            </a:r>
            <a:br>
              <a:rPr lang="pt-BR" sz="1700" b="0" i="1" dirty="0">
                <a:latin typeface="+mn-lt"/>
              </a:rPr>
            </a:br>
            <a:r>
              <a:rPr lang="pt-BR" sz="1700" b="0" i="1" dirty="0">
                <a:latin typeface="+mn-lt"/>
              </a:rPr>
              <a:t>a) </a:t>
            </a:r>
            <a:r>
              <a:rPr lang="pt-BR" sz="1700" i="1" dirty="0">
                <a:latin typeface="+mn-lt"/>
              </a:rPr>
              <a:t>declarar a nulidade das sentenças dos processos </a:t>
            </a:r>
            <a:r>
              <a:rPr lang="pt-BR" sz="1700" i="1" dirty="0" err="1">
                <a:latin typeface="+mn-lt"/>
              </a:rPr>
              <a:t>Torrens</a:t>
            </a:r>
            <a:r>
              <a:rPr lang="pt-BR" sz="1700" i="1" dirty="0">
                <a:latin typeface="+mn-lt"/>
              </a:rPr>
              <a:t> e das matrículas ora impugnadas, operando efeitos </a:t>
            </a:r>
            <a:r>
              <a:rPr lang="pt-BR" sz="1700" i="1" dirty="0" err="1">
                <a:latin typeface="+mn-lt"/>
              </a:rPr>
              <a:t>ex</a:t>
            </a:r>
            <a:r>
              <a:rPr lang="pt-BR" sz="1700" i="1" dirty="0">
                <a:latin typeface="+mn-lt"/>
              </a:rPr>
              <a:t> </a:t>
            </a:r>
            <a:r>
              <a:rPr lang="pt-BR" sz="1700" i="1" dirty="0" err="1">
                <a:latin typeface="+mn-lt"/>
              </a:rPr>
              <a:t>tunc</a:t>
            </a:r>
            <a:r>
              <a:rPr lang="pt-BR" sz="1700" i="1" dirty="0">
                <a:latin typeface="+mn-lt"/>
              </a:rPr>
              <a:t>, desconstituindo-se todas as situações anteriores geradas a partir de sua edição, restaurando-se a situação anterior, assegurando o direito à União a registrar a área obstruída por essa fraude fundiária;</a:t>
            </a:r>
            <a:br>
              <a:rPr lang="pt-BR" sz="1700" i="1" dirty="0">
                <a:latin typeface="+mn-lt"/>
              </a:rPr>
            </a:br>
            <a:r>
              <a:rPr lang="pt-BR" sz="1700" i="1" dirty="0">
                <a:latin typeface="+mn-lt"/>
              </a:rPr>
              <a:t>b) declarar a </a:t>
            </a:r>
            <a:r>
              <a:rPr lang="pt-BR" sz="1700" i="1" dirty="0" err="1">
                <a:latin typeface="+mn-lt"/>
              </a:rPr>
              <a:t>dominialidade</a:t>
            </a:r>
            <a:r>
              <a:rPr lang="pt-BR" sz="1700" i="1" dirty="0">
                <a:latin typeface="+mn-lt"/>
              </a:rPr>
              <a:t> pública federal da área constante na Matrícula Torres Matrícula n° 001 - Registro </a:t>
            </a:r>
            <a:r>
              <a:rPr lang="pt-BR" sz="1700" i="1" dirty="0" err="1">
                <a:latin typeface="+mn-lt"/>
              </a:rPr>
              <a:t>Torrens</a:t>
            </a:r>
            <a:r>
              <a:rPr lang="pt-BR" sz="1700" i="1" dirty="0">
                <a:latin typeface="+mn-lt"/>
              </a:rPr>
              <a:t> - Livro Matriz (Imóvel Quatro Irmãos), assim como das matrículas dos imóveis decorrentes do desdobramento desse imóvel, objeto da presente ação;</a:t>
            </a:r>
            <a:br>
              <a:rPr lang="pt-BR" sz="1700" i="1" dirty="0">
                <a:latin typeface="+mn-lt"/>
              </a:rPr>
            </a:br>
            <a:r>
              <a:rPr lang="pt-BR" sz="1700" i="1" dirty="0">
                <a:latin typeface="+mn-lt"/>
              </a:rPr>
              <a:t>c) determinar o cancelamento da Matrícula </a:t>
            </a:r>
            <a:r>
              <a:rPr lang="pt-BR" sz="1700" i="1" dirty="0" err="1">
                <a:latin typeface="+mn-lt"/>
              </a:rPr>
              <a:t>Torrens</a:t>
            </a:r>
            <a:r>
              <a:rPr lang="pt-BR" sz="1700" i="1" dirty="0">
                <a:latin typeface="+mn-lt"/>
              </a:rPr>
              <a:t> Matrícula n° 001 – Registro </a:t>
            </a:r>
            <a:r>
              <a:rPr lang="pt-BR" sz="1700" i="1" dirty="0" err="1">
                <a:latin typeface="+mn-lt"/>
              </a:rPr>
              <a:t>Torrens</a:t>
            </a:r>
            <a:r>
              <a:rPr lang="pt-BR" sz="1700" i="1" dirty="0">
                <a:latin typeface="+mn-lt"/>
              </a:rPr>
              <a:t> - Livro Matriz [...]</a:t>
            </a:r>
            <a:br>
              <a:rPr lang="pt-BR" sz="1700" i="1" dirty="0">
                <a:latin typeface="+mn-lt"/>
              </a:rPr>
            </a:br>
            <a:r>
              <a:rPr lang="pt-BR" sz="1700" b="0" i="1" dirty="0">
                <a:latin typeface="+mn-lt"/>
              </a:rPr>
              <a:t>Oficie-se Cartório do 1º Ofício do Registro de Imóveis de Itaituba, para que cumpra o que foi determinado nesta sentença referente ao cancelamento da Matrícula Torres Matrícula n° 001 - Registro </a:t>
            </a:r>
            <a:r>
              <a:rPr lang="pt-BR" sz="1700" b="0" i="1" dirty="0" err="1">
                <a:latin typeface="+mn-lt"/>
              </a:rPr>
              <a:t>Torrens</a:t>
            </a:r>
            <a:r>
              <a:rPr lang="pt-BR" sz="1700" b="0" i="1" dirty="0">
                <a:latin typeface="+mn-lt"/>
              </a:rPr>
              <a:t> - Livro Matriz [...]</a:t>
            </a:r>
            <a:br>
              <a:rPr lang="pt-BR" sz="1700" b="0" i="1" dirty="0">
                <a:latin typeface="+mn-lt"/>
              </a:rPr>
            </a:br>
            <a:r>
              <a:rPr lang="pt-BR" sz="1700" b="0" i="1" dirty="0">
                <a:latin typeface="+mn-lt"/>
              </a:rPr>
              <a:t>Intimem-se. Cumpra-se. Itaituba-PA, (assinado eletronicamente em </a:t>
            </a:r>
            <a:r>
              <a:rPr lang="pt-BR" sz="1700" i="1" dirty="0">
                <a:latin typeface="+mn-lt"/>
              </a:rPr>
              <a:t>17/12/2021</a:t>
            </a:r>
            <a:r>
              <a:rPr lang="pt-BR" sz="1700" b="0" i="1" dirty="0">
                <a:latin typeface="+mn-lt"/>
              </a:rPr>
              <a:t>)</a:t>
            </a:r>
            <a:br>
              <a:rPr lang="pt-BR" sz="1700" b="0" i="1" dirty="0">
                <a:latin typeface="+mn-lt"/>
              </a:rPr>
            </a:br>
            <a:r>
              <a:rPr lang="pt-BR" sz="1700" b="0" i="1" dirty="0">
                <a:latin typeface="+mn-lt"/>
              </a:rPr>
              <a:t>Domingos Daniel Moutinho da Conceição Filho</a:t>
            </a:r>
            <a:br>
              <a:rPr lang="pt-BR" sz="1700" b="0" i="1" dirty="0">
                <a:latin typeface="+mn-lt"/>
              </a:rPr>
            </a:br>
            <a:r>
              <a:rPr lang="pt-BR" sz="1700" b="0" i="1" dirty="0">
                <a:latin typeface="+mn-lt"/>
              </a:rPr>
              <a:t>Juiz Federal.</a:t>
            </a:r>
          </a:p>
        </p:txBody>
      </p:sp>
      <p:sp>
        <p:nvSpPr>
          <p:cNvPr id="4" name="CaixaDeTexto 3">
            <a:extLst>
              <a:ext uri="{FF2B5EF4-FFF2-40B4-BE49-F238E27FC236}">
                <a16:creationId xmlns:a16="http://schemas.microsoft.com/office/drawing/2014/main" id="{43C52D4B-28A9-DEAF-ED5E-EAA8E3C340B4}"/>
              </a:ext>
            </a:extLst>
          </p:cNvPr>
          <p:cNvSpPr txBox="1"/>
          <p:nvPr/>
        </p:nvSpPr>
        <p:spPr>
          <a:xfrm>
            <a:off x="513347" y="248470"/>
            <a:ext cx="9015663" cy="523220"/>
          </a:xfrm>
          <a:prstGeom prst="rect">
            <a:avLst/>
          </a:prstGeom>
          <a:noFill/>
        </p:spPr>
        <p:txBody>
          <a:bodyPr wrap="square">
            <a:spAutoFit/>
          </a:bodyPr>
          <a:lstStyle/>
          <a:p>
            <a:r>
              <a:rPr lang="pt-BR" sz="2800" b="1" dirty="0">
                <a:latin typeface="+mn-lt"/>
              </a:rPr>
              <a:t>SENTENÇA PROFERIDA NOS AUTOS DA ACP</a:t>
            </a:r>
            <a:endParaRPr lang="pt-BR" sz="2800" b="1" dirty="0"/>
          </a:p>
        </p:txBody>
      </p:sp>
    </p:spTree>
    <p:extLst>
      <p:ext uri="{BB962C8B-B14F-4D97-AF65-F5344CB8AC3E}">
        <p14:creationId xmlns:p14="http://schemas.microsoft.com/office/powerpoint/2010/main" val="26507587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6062" y="1340600"/>
            <a:ext cx="10095275" cy="4176800"/>
          </a:xfrm>
        </p:spPr>
        <p:txBody>
          <a:bodyPr anchor="t">
            <a:normAutofit fontScale="90000"/>
          </a:bodyPr>
          <a:lstStyle/>
          <a:p>
            <a:pPr algn="l"/>
            <a:r>
              <a:rPr lang="pt-BR" sz="3200" dirty="0">
                <a:latin typeface="+mn-lt"/>
              </a:rPr>
              <a:t>Lei nº 3.071, de 01/01/1916 – Código Civil Brasileiro:</a:t>
            </a:r>
            <a:br>
              <a:rPr lang="pt-BR" sz="2400" dirty="0">
                <a:latin typeface="+mn-lt"/>
              </a:rPr>
            </a:br>
            <a:br>
              <a:rPr lang="pt-BR" sz="2400" b="0" dirty="0">
                <a:solidFill>
                  <a:srgbClr val="7030A0"/>
                </a:solidFill>
                <a:latin typeface="+mn-lt"/>
              </a:rPr>
            </a:br>
            <a:r>
              <a:rPr lang="pt-BR" sz="2400" b="0" i="1" dirty="0">
                <a:latin typeface="+mn-lt"/>
              </a:rPr>
              <a:t>Art. 530. Adquire-se a </a:t>
            </a:r>
            <a:r>
              <a:rPr lang="pt-BR" sz="2400" i="1" dirty="0">
                <a:latin typeface="+mn-lt"/>
              </a:rPr>
              <a:t>propriedade</a:t>
            </a:r>
            <a:r>
              <a:rPr lang="pt-BR" sz="2400" b="0" i="1" dirty="0">
                <a:latin typeface="+mn-lt"/>
              </a:rPr>
              <a:t> imóvel:</a:t>
            </a:r>
            <a:br>
              <a:rPr lang="pt-BR" sz="2400" b="0" i="1" dirty="0">
                <a:latin typeface="+mn-lt"/>
              </a:rPr>
            </a:br>
            <a:r>
              <a:rPr lang="pt-BR" sz="2400" i="1" dirty="0">
                <a:latin typeface="+mn-lt"/>
              </a:rPr>
              <a:t>I - Pela transcrição do título de transferência no registro do imóvel. </a:t>
            </a:r>
            <a:br>
              <a:rPr lang="pt-BR" sz="2400" b="0" i="1" dirty="0">
                <a:latin typeface="+mn-lt"/>
              </a:rPr>
            </a:br>
            <a:r>
              <a:rPr lang="pt-BR" sz="2400" b="0" i="1" dirty="0">
                <a:latin typeface="+mn-lt"/>
              </a:rPr>
              <a:t>[...]</a:t>
            </a:r>
            <a:br>
              <a:rPr lang="pt-BR" sz="2400" b="0" i="1" dirty="0">
                <a:latin typeface="+mn-lt"/>
              </a:rPr>
            </a:br>
            <a:br>
              <a:rPr lang="pt-BR" sz="2400" b="0" dirty="0">
                <a:latin typeface="+mn-lt"/>
              </a:rPr>
            </a:br>
            <a:r>
              <a:rPr lang="pt-BR" sz="2400" b="0" dirty="0">
                <a:latin typeface="+mn-lt"/>
              </a:rPr>
              <a:t>* Alienante continua a ser dono enquanto não transcrito o Título (art. 533);</a:t>
            </a:r>
            <a:br>
              <a:rPr lang="pt-BR" sz="2400" b="0" dirty="0">
                <a:latin typeface="+mn-lt"/>
              </a:rPr>
            </a:br>
            <a:r>
              <a:rPr lang="pt-BR" sz="2400" b="0" dirty="0">
                <a:latin typeface="+mn-lt"/>
              </a:rPr>
              <a:t>* presunção de </a:t>
            </a:r>
            <a:r>
              <a:rPr lang="pt-BR" sz="2400" b="0" dirty="0" err="1">
                <a:latin typeface="+mn-lt"/>
              </a:rPr>
              <a:t>dominialidade</a:t>
            </a:r>
            <a:r>
              <a:rPr lang="pt-BR" sz="2400" b="0" dirty="0">
                <a:latin typeface="+mn-lt"/>
              </a:rPr>
              <a:t> a quem transcreveu o título (art. 859);</a:t>
            </a:r>
            <a:br>
              <a:rPr lang="pt-BR" sz="2400" b="0" i="1" dirty="0">
                <a:latin typeface="+mn-lt"/>
              </a:rPr>
            </a:br>
            <a:br>
              <a:rPr lang="pt-BR" sz="2400" b="0" i="1" dirty="0">
                <a:latin typeface="+mn-lt"/>
              </a:rPr>
            </a:br>
            <a:r>
              <a:rPr lang="pt-BR" sz="2400" b="0" i="1" dirty="0">
                <a:latin typeface="+mn-lt"/>
              </a:rPr>
              <a:t>Art. 134. É, outro sim, da </a:t>
            </a:r>
            <a:r>
              <a:rPr lang="pt-BR" sz="2400" i="1" dirty="0">
                <a:latin typeface="+mn-lt"/>
              </a:rPr>
              <a:t>substância do ato a escritura publica </a:t>
            </a:r>
            <a:r>
              <a:rPr lang="pt-BR" sz="2400" b="0" i="1" dirty="0">
                <a:latin typeface="+mn-lt"/>
              </a:rPr>
              <a:t>[...]</a:t>
            </a:r>
            <a:br>
              <a:rPr lang="pt-BR" sz="2400" b="0" i="1" dirty="0">
                <a:latin typeface="+mn-lt"/>
              </a:rPr>
            </a:br>
            <a:r>
              <a:rPr lang="pt-BR" sz="2400" b="0" i="1" dirty="0">
                <a:latin typeface="+mn-lt"/>
              </a:rPr>
              <a:t>II. Nos contratos constitutivos ou translativos de direitos reais sobre imóveis de valor superior a um conto de réis, excetuado o penhor agrícola.</a:t>
            </a:r>
            <a:endParaRPr lang="pt-BR" sz="2400" b="0" dirty="0">
              <a:latin typeface="+mn-lt"/>
            </a:endParaRPr>
          </a:p>
        </p:txBody>
      </p:sp>
      <p:sp>
        <p:nvSpPr>
          <p:cNvPr id="3" name="Espaço Reservado para Rodapé 1">
            <a:extLst>
              <a:ext uri="{FF2B5EF4-FFF2-40B4-BE49-F238E27FC236}">
                <a16:creationId xmlns:a16="http://schemas.microsoft.com/office/drawing/2014/main" id="{4575FA42-886C-580D-DD07-D13F4033FA36}"/>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CF991790-42EF-FA18-F5DC-F5922772EA31}"/>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24</a:t>
            </a:fld>
            <a:endParaRPr lang="en-US" sz="1000" dirty="0">
              <a:solidFill>
                <a:schemeClr val="bg1">
                  <a:lumMod val="50000"/>
                </a:schemeClr>
              </a:solidFill>
            </a:endParaRPr>
          </a:p>
        </p:txBody>
      </p:sp>
    </p:spTree>
    <p:extLst>
      <p:ext uri="{BB962C8B-B14F-4D97-AF65-F5344CB8AC3E}">
        <p14:creationId xmlns:p14="http://schemas.microsoft.com/office/powerpoint/2010/main" val="1969632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13347" y="657726"/>
            <a:ext cx="11165305" cy="6083642"/>
          </a:xfrm>
        </p:spPr>
        <p:txBody>
          <a:bodyPr anchor="t">
            <a:normAutofit fontScale="90000"/>
          </a:bodyPr>
          <a:lstStyle/>
          <a:p>
            <a:pPr algn="l"/>
            <a:br>
              <a:rPr lang="pt-BR" sz="2800" b="0" dirty="0">
                <a:solidFill>
                  <a:srgbClr val="7030A0"/>
                </a:solidFill>
                <a:latin typeface="+mn-lt"/>
              </a:rPr>
            </a:br>
            <a:r>
              <a:rPr lang="pt-BR" sz="3100" dirty="0">
                <a:latin typeface="+mn-lt"/>
              </a:rPr>
              <a:t>LEGISLAÇÃO SUBSEQUENTE AO CC/1916</a:t>
            </a:r>
            <a:br>
              <a:rPr lang="pt-BR" sz="2800" b="0" dirty="0">
                <a:latin typeface="+mn-lt"/>
              </a:rPr>
            </a:br>
            <a:br>
              <a:rPr lang="pt-BR" sz="2800" b="0" dirty="0">
                <a:latin typeface="+mn-lt"/>
              </a:rPr>
            </a:br>
            <a:r>
              <a:rPr lang="pt-BR" sz="2800" dirty="0">
                <a:latin typeface="+mn-lt"/>
              </a:rPr>
              <a:t>- Decreto nº 12.343, de 03/01/1917:</a:t>
            </a:r>
            <a:br>
              <a:rPr lang="pt-BR" sz="2800" dirty="0">
                <a:latin typeface="+mn-lt"/>
              </a:rPr>
            </a:br>
            <a:r>
              <a:rPr lang="pt-BR" sz="3200" b="0" dirty="0">
                <a:latin typeface="+mn-lt"/>
              </a:rPr>
              <a:t> </a:t>
            </a:r>
            <a:r>
              <a:rPr lang="pt-BR" sz="2400" b="0" dirty="0">
                <a:latin typeface="+mn-lt"/>
              </a:rPr>
              <a:t>- Enquanto não instalado o Registro Público de Imóveis por lei especial, os serviços ficariam a cargo do Registro Geral, nos moldes do Decreto nº </a:t>
            </a:r>
            <a:r>
              <a:rPr lang="pt-BR" sz="2400" b="0" dirty="0" err="1">
                <a:latin typeface="+mn-lt"/>
              </a:rPr>
              <a:t>169-A</a:t>
            </a:r>
            <a:r>
              <a:rPr lang="pt-BR" sz="2400" b="0" dirty="0">
                <a:latin typeface="+mn-lt"/>
              </a:rPr>
              <a:t>/1890 e Decreto nº 370/1890.</a:t>
            </a:r>
            <a:br>
              <a:rPr lang="pt-BR" sz="2400" b="0" dirty="0">
                <a:latin typeface="+mn-lt"/>
              </a:rPr>
            </a:br>
            <a:br>
              <a:rPr lang="pt-BR" sz="2800" b="0" dirty="0">
                <a:latin typeface="+mn-lt"/>
              </a:rPr>
            </a:br>
            <a:r>
              <a:rPr lang="pt-BR" sz="2800" dirty="0">
                <a:latin typeface="+mn-lt"/>
              </a:rPr>
              <a:t>- Lei nº 4.827, de 07/02/1924</a:t>
            </a:r>
            <a:br>
              <a:rPr lang="pt-BR" sz="2800" dirty="0">
                <a:latin typeface="+mn-lt"/>
              </a:rPr>
            </a:br>
            <a:r>
              <a:rPr lang="pt-BR" sz="2800" dirty="0">
                <a:latin typeface="+mn-lt"/>
              </a:rPr>
              <a:t>- Decreto nº 18.542, de 24 de dezembro de 1928</a:t>
            </a:r>
            <a:br>
              <a:rPr lang="pt-BR" sz="2800" dirty="0">
                <a:latin typeface="+mn-lt"/>
              </a:rPr>
            </a:br>
            <a:r>
              <a:rPr lang="pt-BR" sz="2800" dirty="0">
                <a:latin typeface="+mn-lt"/>
              </a:rPr>
              <a:t>- Decreto nº 4.857, de 09 de novembro de 1939</a:t>
            </a:r>
            <a:br>
              <a:rPr lang="pt-BR" sz="2800" dirty="0">
                <a:latin typeface="+mn-lt"/>
              </a:rPr>
            </a:br>
            <a:r>
              <a:rPr lang="pt-BR" sz="2800" dirty="0">
                <a:latin typeface="+mn-lt"/>
              </a:rPr>
              <a:t>- Decreto-Lei nº 1.000, de 21 de Outubro de 1969</a:t>
            </a:r>
            <a:br>
              <a:rPr lang="pt-BR" sz="2800" b="0" dirty="0">
                <a:solidFill>
                  <a:srgbClr val="7030A0"/>
                </a:solidFill>
                <a:latin typeface="+mn-lt"/>
              </a:rPr>
            </a:br>
            <a:br>
              <a:rPr lang="pt-BR" sz="2800" b="0" dirty="0">
                <a:latin typeface="+mn-lt"/>
              </a:rPr>
            </a:br>
            <a:br>
              <a:rPr lang="pt-BR" sz="2000" b="0" dirty="0">
                <a:latin typeface="+mn-lt"/>
              </a:rPr>
            </a:br>
            <a:br>
              <a:rPr lang="pt-BR" sz="2400" b="0" dirty="0">
                <a:latin typeface="+mn-lt"/>
              </a:rPr>
            </a:br>
            <a:r>
              <a:rPr lang="pt-BR" sz="5400" b="0" dirty="0"/>
              <a:t> </a:t>
            </a:r>
            <a:endParaRPr lang="pt-BR" sz="4000" b="0" dirty="0"/>
          </a:p>
        </p:txBody>
      </p:sp>
      <p:sp>
        <p:nvSpPr>
          <p:cNvPr id="3" name="Espaço Reservado para Rodapé 1">
            <a:extLst>
              <a:ext uri="{FF2B5EF4-FFF2-40B4-BE49-F238E27FC236}">
                <a16:creationId xmlns:a16="http://schemas.microsoft.com/office/drawing/2014/main" id="{0314EC27-5994-C6DF-C654-793C134A1E77}"/>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C3BE1467-4FB2-D928-6A7D-C24D9EFB8FEC}"/>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25</a:t>
            </a:fld>
            <a:endParaRPr lang="en-US" sz="1000" dirty="0">
              <a:solidFill>
                <a:schemeClr val="bg1">
                  <a:lumMod val="50000"/>
                </a:schemeClr>
              </a:solidFill>
            </a:endParaRPr>
          </a:p>
        </p:txBody>
      </p:sp>
    </p:spTree>
    <p:extLst>
      <p:ext uri="{BB962C8B-B14F-4D97-AF65-F5344CB8AC3E}">
        <p14:creationId xmlns:p14="http://schemas.microsoft.com/office/powerpoint/2010/main" val="729255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0412" y="299276"/>
            <a:ext cx="10876547" cy="6147809"/>
          </a:xfrm>
        </p:spPr>
        <p:txBody>
          <a:bodyPr anchor="t">
            <a:normAutofit fontScale="90000"/>
          </a:bodyPr>
          <a:lstStyle/>
          <a:p>
            <a:pPr algn="l">
              <a:lnSpc>
                <a:spcPct val="100000"/>
              </a:lnSpc>
            </a:pPr>
            <a:r>
              <a:rPr lang="pt-BR" sz="2800" dirty="0">
                <a:latin typeface="+mn-lt"/>
              </a:rPr>
              <a:t>- Lei nº 6.015, de 31 de dezembro de 1973:  </a:t>
            </a:r>
            <a:br>
              <a:rPr lang="pt-BR" sz="2200" b="0" dirty="0">
                <a:latin typeface="+mn-lt"/>
              </a:rPr>
            </a:br>
            <a:br>
              <a:rPr lang="pt-BR" sz="2200" b="0" dirty="0">
                <a:latin typeface="+mn-lt"/>
              </a:rPr>
            </a:br>
            <a:r>
              <a:rPr lang="pt-BR" sz="2400" b="0" dirty="0">
                <a:latin typeface="+mn-lt"/>
              </a:rPr>
              <a:t>* Serviços dos Registros Públicos voltados para a </a:t>
            </a:r>
            <a:r>
              <a:rPr lang="pt-BR" sz="2400" dirty="0">
                <a:latin typeface="+mn-lt"/>
              </a:rPr>
              <a:t>autenticidade, segurança e eficácia dos atos jurídicos </a:t>
            </a:r>
            <a:r>
              <a:rPr lang="pt-BR" sz="2400" b="0" dirty="0">
                <a:latin typeface="+mn-lt"/>
              </a:rPr>
              <a:t>(art. 1º);</a:t>
            </a:r>
            <a:br>
              <a:rPr lang="pt-BR" sz="2400" b="0" dirty="0">
                <a:latin typeface="+mn-lt"/>
              </a:rPr>
            </a:br>
            <a:r>
              <a:rPr lang="pt-BR" sz="2400" b="0" dirty="0">
                <a:latin typeface="+mn-lt"/>
              </a:rPr>
              <a:t>* </a:t>
            </a:r>
            <a:r>
              <a:rPr lang="pt-BR" altLang="pt-BR" sz="2400" b="0" dirty="0">
                <a:latin typeface="+mn-lt"/>
              </a:rPr>
              <a:t>“Registro”, em substituição aos vocábulos “</a:t>
            </a:r>
            <a:r>
              <a:rPr lang="pt-BR" altLang="pt-BR" sz="2400" dirty="0">
                <a:latin typeface="+mn-lt"/>
              </a:rPr>
              <a:t>inscrição e transcrição</a:t>
            </a:r>
            <a:r>
              <a:rPr lang="pt-BR" altLang="pt-BR" sz="2400" b="0" dirty="0">
                <a:latin typeface="+mn-lt"/>
              </a:rPr>
              <a:t>”;</a:t>
            </a:r>
            <a:br>
              <a:rPr lang="pt-BR" altLang="pt-BR" sz="2400" b="0" dirty="0">
                <a:latin typeface="+mn-lt"/>
              </a:rPr>
            </a:br>
            <a:r>
              <a:rPr lang="pt-BR" altLang="pt-BR" sz="2400" b="0" dirty="0">
                <a:latin typeface="+mn-lt"/>
              </a:rPr>
              <a:t>* Possibilidade de substituição dos </a:t>
            </a:r>
            <a:r>
              <a:rPr lang="pt-BR" altLang="pt-BR" sz="2400" dirty="0">
                <a:latin typeface="+mn-lt"/>
              </a:rPr>
              <a:t>livros por fichas</a:t>
            </a:r>
            <a:r>
              <a:rPr lang="pt-BR" altLang="pt-BR" sz="2400" b="0" dirty="0">
                <a:latin typeface="+mn-lt"/>
              </a:rPr>
              <a:t>;</a:t>
            </a:r>
            <a:br>
              <a:rPr lang="pt-BR" altLang="pt-BR" sz="2400" b="0" dirty="0">
                <a:latin typeface="+mn-lt"/>
              </a:rPr>
            </a:br>
            <a:r>
              <a:rPr lang="pt-BR" altLang="pt-BR" sz="2400" b="0" dirty="0">
                <a:latin typeface="+mn-lt"/>
              </a:rPr>
              <a:t>* </a:t>
            </a:r>
            <a:r>
              <a:rPr lang="pt-BR" altLang="pt-BR" sz="2400" dirty="0">
                <a:latin typeface="+mn-lt"/>
              </a:rPr>
              <a:t>Matrícula individualizada </a:t>
            </a:r>
            <a:r>
              <a:rPr lang="pt-BR" altLang="pt-BR" sz="2400" b="0" dirty="0">
                <a:latin typeface="+mn-lt"/>
              </a:rPr>
              <a:t>para cada imóvel, </a:t>
            </a:r>
            <a:br>
              <a:rPr lang="pt-BR" altLang="pt-BR" sz="2400" b="0" dirty="0">
                <a:latin typeface="+mn-lt"/>
              </a:rPr>
            </a:br>
            <a:r>
              <a:rPr lang="pt-BR" altLang="pt-BR" sz="2400" b="0" dirty="0">
                <a:latin typeface="+mn-lt"/>
              </a:rPr>
              <a:t>* Manteve a terminologia “</a:t>
            </a:r>
            <a:r>
              <a:rPr lang="pt-BR" altLang="pt-BR" sz="2400" dirty="0">
                <a:latin typeface="+mn-lt"/>
              </a:rPr>
              <a:t>Cartório de Registro de Imóveis</a:t>
            </a:r>
            <a:r>
              <a:rPr lang="pt-BR" altLang="pt-BR" sz="2400" b="0" dirty="0">
                <a:latin typeface="+mn-lt"/>
              </a:rPr>
              <a:t>”</a:t>
            </a:r>
            <a:br>
              <a:rPr lang="pt-BR" altLang="pt-BR" sz="2400" b="0" dirty="0">
                <a:latin typeface="+mn-lt"/>
              </a:rPr>
            </a:br>
            <a:r>
              <a:rPr lang="pt-BR" altLang="pt-BR" sz="2400" b="0" dirty="0">
                <a:latin typeface="+mn-lt"/>
              </a:rPr>
              <a:t>*</a:t>
            </a:r>
            <a:r>
              <a:rPr lang="pt-BR" sz="2400" b="0" dirty="0">
                <a:latin typeface="+mn-lt"/>
              </a:rPr>
              <a:t> Exigência de registro do imóvel em nome do alienante e menção ao registro anterior</a:t>
            </a:r>
            <a:br>
              <a:rPr lang="pt-BR" sz="2400" b="0" dirty="0">
                <a:latin typeface="+mn-lt"/>
              </a:rPr>
            </a:br>
            <a:r>
              <a:rPr lang="pt-BR" sz="2400" b="0" dirty="0">
                <a:latin typeface="+mn-lt"/>
              </a:rPr>
              <a:t>* Validade do registro enquanto não cancelado, ainda que se prove a usa desvalia; </a:t>
            </a:r>
            <a:br>
              <a:rPr lang="pt-BR" sz="2400" b="0" dirty="0">
                <a:latin typeface="+mn-lt"/>
              </a:rPr>
            </a:br>
            <a:r>
              <a:rPr lang="pt-BR" sz="2400" b="0" dirty="0">
                <a:latin typeface="+mn-lt"/>
              </a:rPr>
              <a:t>* Matrícula realizada por época do primeiro registro de transferência;</a:t>
            </a:r>
            <a:br>
              <a:rPr lang="pt-BR" sz="2400" b="0" dirty="0">
                <a:latin typeface="+mn-lt"/>
              </a:rPr>
            </a:br>
            <a:r>
              <a:rPr lang="pt-BR" sz="2400" b="0" dirty="0">
                <a:latin typeface="+mn-lt"/>
              </a:rPr>
              <a:t>* Unificação de matrículas;</a:t>
            </a:r>
            <a:br>
              <a:rPr lang="pt-BR" sz="2400" b="0" dirty="0">
                <a:latin typeface="+mn-lt"/>
              </a:rPr>
            </a:br>
            <a:r>
              <a:rPr lang="pt-BR" sz="2400" b="0" dirty="0">
                <a:latin typeface="+mn-lt"/>
              </a:rPr>
              <a:t>* Possibilidade de bloqueio de matrícula;</a:t>
            </a:r>
            <a:br>
              <a:rPr lang="pt-BR" altLang="pt-BR" sz="2400" b="0" dirty="0">
                <a:latin typeface="+mn-lt"/>
              </a:rPr>
            </a:br>
            <a:r>
              <a:rPr lang="pt-BR" altLang="pt-BR" sz="2400" b="0" dirty="0">
                <a:latin typeface="+mn-lt"/>
              </a:rPr>
              <a:t>* Menção </a:t>
            </a:r>
            <a:r>
              <a:rPr lang="pt-BR" sz="2400" b="0" dirty="0">
                <a:latin typeface="+mn-lt"/>
              </a:rPr>
              <a:t>à matrícula ou ao registro anterior, seu número e cartório </a:t>
            </a:r>
            <a:r>
              <a:rPr lang="pt-BR" altLang="pt-BR" sz="2400" b="0" dirty="0">
                <a:latin typeface="+mn-lt"/>
              </a:rPr>
              <a:t>nas </a:t>
            </a:r>
            <a:r>
              <a:rPr lang="pt-BR" sz="2400" b="0" dirty="0">
                <a:latin typeface="+mn-lt"/>
              </a:rPr>
              <a:t>escrituras e demais atos relativos a imóveis, bem como nas cartas de sentença e formais de partilha.</a:t>
            </a:r>
            <a:br>
              <a:rPr lang="pt-BR" sz="2400" b="0" dirty="0">
                <a:latin typeface="+mn-lt"/>
              </a:rPr>
            </a:br>
            <a:r>
              <a:rPr lang="pt-BR" sz="2400" b="0" dirty="0">
                <a:latin typeface="+mn-lt"/>
              </a:rPr>
              <a:t>* Livro nº 2 - Registro Geral</a:t>
            </a:r>
            <a:endParaRPr lang="pt-BR" sz="2000" b="0" dirty="0">
              <a:latin typeface="+mn-lt"/>
            </a:endParaRPr>
          </a:p>
        </p:txBody>
      </p:sp>
      <p:sp>
        <p:nvSpPr>
          <p:cNvPr id="3" name="Espaço Reservado para Rodapé 1">
            <a:extLst>
              <a:ext uri="{FF2B5EF4-FFF2-40B4-BE49-F238E27FC236}">
                <a16:creationId xmlns:a16="http://schemas.microsoft.com/office/drawing/2014/main" id="{387A911B-0B31-6991-2E51-72D7B0B9BCF5}"/>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834EE5C7-A1FB-1368-E0E3-4AAC0678178A}"/>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26</a:t>
            </a:fld>
            <a:endParaRPr lang="en-US" sz="1000" dirty="0">
              <a:solidFill>
                <a:schemeClr val="bg1">
                  <a:lumMod val="50000"/>
                </a:schemeClr>
              </a:solidFill>
            </a:endParaRPr>
          </a:p>
        </p:txBody>
      </p:sp>
    </p:spTree>
    <p:extLst>
      <p:ext uri="{BB962C8B-B14F-4D97-AF65-F5344CB8AC3E}">
        <p14:creationId xmlns:p14="http://schemas.microsoft.com/office/powerpoint/2010/main" val="214399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17660" y="1597024"/>
            <a:ext cx="11052447" cy="4052305"/>
          </a:xfrm>
        </p:spPr>
        <p:txBody>
          <a:bodyPr>
            <a:normAutofit fontScale="90000"/>
          </a:bodyPr>
          <a:lstStyle/>
          <a:p>
            <a:pPr algn="l">
              <a:lnSpc>
                <a:spcPct val="100000"/>
              </a:lnSpc>
            </a:pPr>
            <a:r>
              <a:rPr lang="pt-BR" sz="2400" dirty="0"/>
              <a:t>- </a:t>
            </a:r>
            <a:r>
              <a:rPr lang="pt-BR" sz="2400" dirty="0">
                <a:latin typeface="+mn-lt"/>
              </a:rPr>
              <a:t>Constituição de 5 de outubro de 1988:</a:t>
            </a:r>
            <a:br>
              <a:rPr lang="pt-BR" sz="2400" dirty="0">
                <a:latin typeface="+mn-lt"/>
              </a:rPr>
            </a:br>
            <a:br>
              <a:rPr lang="pt-BR" sz="2400" b="0" dirty="0">
                <a:latin typeface="+mn-lt"/>
              </a:rPr>
            </a:br>
            <a:r>
              <a:rPr lang="pt-BR" sz="2000" i="1" dirty="0">
                <a:latin typeface="+mn-lt"/>
              </a:rPr>
              <a:t>Art. 236 </a:t>
            </a:r>
            <a:r>
              <a:rPr lang="pt-BR" sz="2000" b="0" i="1" dirty="0">
                <a:latin typeface="+mn-lt"/>
              </a:rPr>
              <a:t>- Serviços notariais e de registro seriam exercidos em caráter privado, por meio de concurso e por delegação do Poder Público.</a:t>
            </a:r>
            <a:br>
              <a:rPr lang="pt-BR" sz="2000" b="0" i="1" dirty="0">
                <a:latin typeface="+mn-lt"/>
              </a:rPr>
            </a:br>
            <a:br>
              <a:rPr lang="pt-BR" sz="2400" b="0" i="1" dirty="0">
                <a:latin typeface="+mn-lt"/>
              </a:rPr>
            </a:br>
            <a:r>
              <a:rPr lang="pt-BR" sz="2400" dirty="0">
                <a:latin typeface="+mn-lt"/>
              </a:rPr>
              <a:t>- Lei nº 8.935, de 18/11/1994 (Regulamento do Art. 236):</a:t>
            </a:r>
            <a:br>
              <a:rPr lang="pt-BR" sz="2400" dirty="0">
                <a:solidFill>
                  <a:srgbClr val="7030A0"/>
                </a:solidFill>
                <a:latin typeface="+mn-lt"/>
              </a:rPr>
            </a:br>
            <a:r>
              <a:rPr lang="pt-BR" sz="2400" b="0" dirty="0">
                <a:latin typeface="+mn-lt"/>
              </a:rPr>
              <a:t> </a:t>
            </a:r>
            <a:r>
              <a:rPr lang="pt-BR" sz="2000" b="0" i="1" dirty="0">
                <a:latin typeface="+mn-lt"/>
              </a:rPr>
              <a:t>Art. 1º Serviços notariais e de registro são os de organização técnica e administrativa destinados a garantir a </a:t>
            </a:r>
            <a:r>
              <a:rPr lang="pt-BR" sz="2000" i="1" dirty="0">
                <a:latin typeface="+mn-lt"/>
              </a:rPr>
              <a:t>publicidade, autenticidade, segurança e eficácia dos atos jurídicos</a:t>
            </a:r>
            <a:r>
              <a:rPr lang="pt-BR" sz="2000" b="0" i="1" dirty="0">
                <a:latin typeface="+mn-lt"/>
              </a:rPr>
              <a:t>.</a:t>
            </a:r>
            <a:br>
              <a:rPr lang="pt-BR" sz="2000" b="0" i="1" dirty="0">
                <a:latin typeface="+mn-lt"/>
              </a:rPr>
            </a:br>
            <a:br>
              <a:rPr lang="pt-BR" sz="2000" b="0" i="1" dirty="0">
                <a:latin typeface="+mn-lt"/>
              </a:rPr>
            </a:br>
            <a:r>
              <a:rPr lang="pt-BR" sz="2000" b="0" i="1" dirty="0">
                <a:latin typeface="+mn-lt"/>
              </a:rPr>
              <a:t>Art. 3º Notário, ou tabelião, e oficial de registro, ou registrador, </a:t>
            </a:r>
            <a:r>
              <a:rPr lang="pt-BR" sz="2000" i="1" dirty="0">
                <a:latin typeface="+mn-lt"/>
              </a:rPr>
              <a:t>são profissionais do direito, dotados de fé pública</a:t>
            </a:r>
            <a:r>
              <a:rPr lang="pt-BR" sz="2000" b="0" i="1" dirty="0">
                <a:latin typeface="+mn-lt"/>
              </a:rPr>
              <a:t>, a quem é delegado o exercício da atividade notarial e de registro.</a:t>
            </a:r>
            <a:br>
              <a:rPr lang="pt-BR" sz="2000" b="0" i="1" dirty="0">
                <a:latin typeface="+mn-lt"/>
              </a:rPr>
            </a:br>
            <a:br>
              <a:rPr lang="pt-BR" sz="2000" b="0" dirty="0">
                <a:latin typeface="+mn-lt"/>
              </a:rPr>
            </a:br>
            <a:br>
              <a:rPr lang="pt-BR" sz="1800" b="0" dirty="0">
                <a:latin typeface="+mn-lt"/>
              </a:rPr>
            </a:br>
            <a:endParaRPr lang="pt-BR" sz="2000" b="0" dirty="0">
              <a:latin typeface="+mn-lt"/>
            </a:endParaRPr>
          </a:p>
        </p:txBody>
      </p:sp>
      <p:sp>
        <p:nvSpPr>
          <p:cNvPr id="4" name="CaixaDeTexto 3">
            <a:extLst>
              <a:ext uri="{FF2B5EF4-FFF2-40B4-BE49-F238E27FC236}">
                <a16:creationId xmlns:a16="http://schemas.microsoft.com/office/drawing/2014/main" id="{2EA8350C-41AE-7E42-B6CC-36948096F7A2}"/>
              </a:ext>
            </a:extLst>
          </p:cNvPr>
          <p:cNvSpPr txBox="1"/>
          <p:nvPr/>
        </p:nvSpPr>
        <p:spPr>
          <a:xfrm>
            <a:off x="248653" y="414770"/>
            <a:ext cx="11694693" cy="492443"/>
          </a:xfrm>
          <a:prstGeom prst="rect">
            <a:avLst/>
          </a:prstGeom>
          <a:noFill/>
        </p:spPr>
        <p:txBody>
          <a:bodyPr wrap="square">
            <a:spAutoFit/>
          </a:bodyPr>
          <a:lstStyle/>
          <a:p>
            <a:r>
              <a:rPr lang="pt-BR" sz="2600" b="1" dirty="0">
                <a:latin typeface="+mn-lt"/>
              </a:rPr>
              <a:t>CONSTITUCIONALIZAÇÃO DOS SERVIÇOS NOTARIAIS/REGISTRAIS</a:t>
            </a:r>
            <a:endParaRPr lang="pt-BR" sz="2600" b="1" dirty="0"/>
          </a:p>
        </p:txBody>
      </p:sp>
      <p:sp>
        <p:nvSpPr>
          <p:cNvPr id="7" name="Espaço Reservado para Rodapé 1">
            <a:extLst>
              <a:ext uri="{FF2B5EF4-FFF2-40B4-BE49-F238E27FC236}">
                <a16:creationId xmlns:a16="http://schemas.microsoft.com/office/drawing/2014/main" id="{CAC883CC-AA8E-D8F1-5F59-DEF078C48200}"/>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8" name="Espaço Reservado para Número de Slide 2">
            <a:extLst>
              <a:ext uri="{FF2B5EF4-FFF2-40B4-BE49-F238E27FC236}">
                <a16:creationId xmlns:a16="http://schemas.microsoft.com/office/drawing/2014/main" id="{92FC9CC0-56E7-3B5E-2E52-726982E84403}"/>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27</a:t>
            </a:fld>
            <a:endParaRPr lang="en-US" sz="1000" dirty="0">
              <a:solidFill>
                <a:schemeClr val="bg1">
                  <a:lumMod val="50000"/>
                </a:schemeClr>
              </a:solidFill>
            </a:endParaRPr>
          </a:p>
        </p:txBody>
      </p:sp>
    </p:spTree>
    <p:extLst>
      <p:ext uri="{BB962C8B-B14F-4D97-AF65-F5344CB8AC3E}">
        <p14:creationId xmlns:p14="http://schemas.microsoft.com/office/powerpoint/2010/main" val="3169016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9705" y="593559"/>
            <a:ext cx="10892589" cy="6147810"/>
          </a:xfrm>
        </p:spPr>
        <p:txBody>
          <a:bodyPr anchor="t">
            <a:normAutofit fontScale="90000"/>
          </a:bodyPr>
          <a:lstStyle/>
          <a:p>
            <a:pPr algn="l"/>
            <a:r>
              <a:rPr lang="pt-BR" sz="2700" dirty="0">
                <a:latin typeface="+mn-lt"/>
              </a:rPr>
              <a:t>- Lei nº 10.267/2001 e Decreto nº 4.449/2002: </a:t>
            </a:r>
            <a:br>
              <a:rPr lang="pt-BR" sz="2400" b="0" dirty="0">
                <a:latin typeface="+mn-lt"/>
              </a:rPr>
            </a:br>
            <a:br>
              <a:rPr lang="pt-BR" sz="2400" b="0" dirty="0">
                <a:latin typeface="+mn-lt"/>
              </a:rPr>
            </a:br>
            <a:r>
              <a:rPr lang="pt-BR" sz="2400" b="0" dirty="0">
                <a:latin typeface="+mn-lt"/>
              </a:rPr>
              <a:t>* Exigência de georreferenciamento em casos de desmembramento, parcelamento, remembramento e em qualquer situação de transferência de imóvel rural;</a:t>
            </a:r>
            <a:br>
              <a:rPr lang="pt-BR" sz="2400" b="0" dirty="0">
                <a:latin typeface="+mn-lt"/>
              </a:rPr>
            </a:br>
            <a:br>
              <a:rPr lang="pt-BR" sz="2400" b="0" dirty="0">
                <a:latin typeface="+mn-lt"/>
              </a:rPr>
            </a:br>
            <a:r>
              <a:rPr lang="pt-BR" sz="2400" dirty="0">
                <a:latin typeface="+mn-lt"/>
              </a:rPr>
              <a:t>- Decreto nº 4.449, de 30 de outubro de 2002:</a:t>
            </a:r>
            <a:br>
              <a:rPr lang="pt-BR" sz="2400" b="0" dirty="0">
                <a:latin typeface="+mn-lt"/>
              </a:rPr>
            </a:br>
            <a:br>
              <a:rPr lang="pt-BR" sz="2400" b="0" dirty="0">
                <a:latin typeface="+mn-lt"/>
              </a:rPr>
            </a:br>
            <a:r>
              <a:rPr lang="pt-BR" sz="2400" b="0" dirty="0">
                <a:latin typeface="+mn-lt"/>
              </a:rPr>
              <a:t>* Exigência do </a:t>
            </a:r>
            <a:r>
              <a:rPr lang="pt-BR" sz="2400" b="0" dirty="0" err="1">
                <a:latin typeface="+mn-lt"/>
              </a:rPr>
              <a:t>Geo</a:t>
            </a:r>
            <a:r>
              <a:rPr lang="pt-BR" sz="2400" b="0" dirty="0">
                <a:latin typeface="+mn-lt"/>
              </a:rPr>
              <a:t> somente após transcorridos os seguintes prazos (a partir de 20/11/2003): </a:t>
            </a:r>
            <a:br>
              <a:rPr lang="pt-BR" sz="2400" b="0" dirty="0">
                <a:latin typeface="+mn-lt"/>
              </a:rPr>
            </a:br>
            <a:r>
              <a:rPr lang="pt-BR" sz="2400" b="0" dirty="0">
                <a:latin typeface="+mn-lt"/>
              </a:rPr>
              <a:t> </a:t>
            </a:r>
            <a:r>
              <a:rPr lang="pt-BR" sz="2400" dirty="0">
                <a:latin typeface="+mn-lt"/>
              </a:rPr>
              <a:t>I - 90 dias</a:t>
            </a:r>
            <a:r>
              <a:rPr lang="pt-BR" sz="2400" b="0" dirty="0">
                <a:latin typeface="+mn-lt"/>
              </a:rPr>
              <a:t>, para os imóveis com área de </a:t>
            </a:r>
            <a:r>
              <a:rPr lang="pt-BR" sz="2400" dirty="0">
                <a:latin typeface="+mn-lt"/>
              </a:rPr>
              <a:t>5.000 ha</a:t>
            </a:r>
            <a:r>
              <a:rPr lang="pt-BR" sz="2400" b="0" dirty="0">
                <a:latin typeface="+mn-lt"/>
              </a:rPr>
              <a:t>, ou superior.</a:t>
            </a:r>
            <a:br>
              <a:rPr lang="pt-BR" sz="2400" b="0" dirty="0">
                <a:latin typeface="+mn-lt"/>
              </a:rPr>
            </a:br>
            <a:r>
              <a:rPr lang="pt-BR" sz="2400" dirty="0">
                <a:latin typeface="+mn-lt"/>
              </a:rPr>
              <a:t>II - 1 ano</a:t>
            </a:r>
            <a:r>
              <a:rPr lang="pt-BR" sz="2400" b="0" dirty="0">
                <a:latin typeface="+mn-lt"/>
              </a:rPr>
              <a:t>, para os imóveis com área de </a:t>
            </a:r>
            <a:r>
              <a:rPr lang="pt-BR" sz="2400" dirty="0">
                <a:latin typeface="+mn-lt"/>
              </a:rPr>
              <a:t>1.000 ha </a:t>
            </a:r>
            <a:r>
              <a:rPr lang="pt-BR" sz="2400" b="0" dirty="0">
                <a:latin typeface="+mn-lt"/>
              </a:rPr>
              <a:t>a menos de  </a:t>
            </a:r>
            <a:r>
              <a:rPr lang="pt-BR" sz="2400" dirty="0">
                <a:latin typeface="+mn-lt"/>
              </a:rPr>
              <a:t>5.000 ha.</a:t>
            </a:r>
            <a:br>
              <a:rPr lang="pt-BR" sz="2400" dirty="0">
                <a:latin typeface="+mn-lt"/>
              </a:rPr>
            </a:br>
            <a:r>
              <a:rPr lang="pt-BR" sz="2400" dirty="0">
                <a:latin typeface="+mn-lt"/>
              </a:rPr>
              <a:t>III - 5 anos</a:t>
            </a:r>
            <a:r>
              <a:rPr lang="pt-BR" sz="2400" b="0" dirty="0">
                <a:latin typeface="+mn-lt"/>
              </a:rPr>
              <a:t>, para os imóveis com área de </a:t>
            </a:r>
            <a:r>
              <a:rPr lang="pt-BR" sz="2400" dirty="0">
                <a:latin typeface="+mn-lt"/>
              </a:rPr>
              <a:t>500 ha </a:t>
            </a:r>
            <a:r>
              <a:rPr lang="pt-BR" sz="2400" b="0" dirty="0">
                <a:latin typeface="+mn-lt"/>
              </a:rPr>
              <a:t>a menos de </a:t>
            </a:r>
            <a:r>
              <a:rPr lang="pt-BR" sz="2400" dirty="0">
                <a:latin typeface="+mn-lt"/>
              </a:rPr>
              <a:t>1.000 ha; (</a:t>
            </a:r>
            <a:r>
              <a:rPr lang="pt-BR" sz="2400" dirty="0" err="1">
                <a:latin typeface="+mn-lt"/>
              </a:rPr>
              <a:t>D5</a:t>
            </a:r>
            <a:r>
              <a:rPr lang="pt-BR" sz="2400" dirty="0">
                <a:latin typeface="+mn-lt"/>
              </a:rPr>
              <a:t>)</a:t>
            </a:r>
            <a:br>
              <a:rPr lang="pt-BR" sz="2400" dirty="0">
                <a:latin typeface="+mn-lt"/>
              </a:rPr>
            </a:br>
            <a:r>
              <a:rPr lang="pt-BR" sz="2400" dirty="0">
                <a:latin typeface="+mn-lt"/>
              </a:rPr>
              <a:t>IV - 10 anos</a:t>
            </a:r>
            <a:r>
              <a:rPr lang="pt-BR" sz="2400" b="0" dirty="0">
                <a:latin typeface="+mn-lt"/>
              </a:rPr>
              <a:t>, para os imóveis com área de </a:t>
            </a:r>
            <a:r>
              <a:rPr lang="pt-BR" sz="2400" dirty="0">
                <a:latin typeface="+mn-lt"/>
              </a:rPr>
              <a:t>250 ha </a:t>
            </a:r>
            <a:r>
              <a:rPr lang="pt-BR" sz="2400" b="0" dirty="0">
                <a:latin typeface="+mn-lt"/>
              </a:rPr>
              <a:t>a menos de </a:t>
            </a:r>
            <a:r>
              <a:rPr lang="pt-BR" sz="2400" dirty="0">
                <a:latin typeface="+mn-lt"/>
              </a:rPr>
              <a:t>500 ha; (</a:t>
            </a:r>
            <a:r>
              <a:rPr lang="pt-BR" sz="2400" dirty="0" err="1">
                <a:latin typeface="+mn-lt"/>
              </a:rPr>
              <a:t>D11</a:t>
            </a:r>
            <a:r>
              <a:rPr lang="pt-BR" sz="2400" dirty="0">
                <a:latin typeface="+mn-lt"/>
              </a:rPr>
              <a:t>)</a:t>
            </a:r>
            <a:br>
              <a:rPr lang="pt-BR" sz="2400" dirty="0">
                <a:latin typeface="+mn-lt"/>
              </a:rPr>
            </a:br>
            <a:r>
              <a:rPr lang="pt-BR" sz="2400" dirty="0">
                <a:solidFill>
                  <a:srgbClr val="7030A0"/>
                </a:solidFill>
                <a:latin typeface="+mn-lt"/>
              </a:rPr>
              <a:t>V - 15 anos</a:t>
            </a:r>
            <a:r>
              <a:rPr lang="pt-BR" sz="2400" b="0" dirty="0">
                <a:solidFill>
                  <a:srgbClr val="7030A0"/>
                </a:solidFill>
                <a:latin typeface="+mn-lt"/>
              </a:rPr>
              <a:t>, para os imóveis com área de </a:t>
            </a:r>
            <a:r>
              <a:rPr lang="pt-BR" sz="2400" dirty="0">
                <a:solidFill>
                  <a:srgbClr val="7030A0"/>
                </a:solidFill>
                <a:latin typeface="+mn-lt"/>
              </a:rPr>
              <a:t>100 ha </a:t>
            </a:r>
            <a:r>
              <a:rPr lang="pt-BR" sz="2400" b="0" dirty="0">
                <a:solidFill>
                  <a:srgbClr val="7030A0"/>
                </a:solidFill>
                <a:latin typeface="+mn-lt"/>
              </a:rPr>
              <a:t>a menos de </a:t>
            </a:r>
            <a:r>
              <a:rPr lang="pt-BR" sz="2400" dirty="0">
                <a:solidFill>
                  <a:srgbClr val="7030A0"/>
                </a:solidFill>
                <a:latin typeface="+mn-lt"/>
              </a:rPr>
              <a:t>250 ha; (</a:t>
            </a:r>
            <a:r>
              <a:rPr lang="pt-BR" sz="2400" dirty="0" err="1">
                <a:solidFill>
                  <a:srgbClr val="7030A0"/>
                </a:solidFill>
                <a:latin typeface="+mn-lt"/>
              </a:rPr>
              <a:t>D18</a:t>
            </a:r>
            <a:r>
              <a:rPr lang="pt-BR" sz="2400" dirty="0">
                <a:solidFill>
                  <a:srgbClr val="7030A0"/>
                </a:solidFill>
                <a:latin typeface="+mn-lt"/>
              </a:rPr>
              <a:t>); </a:t>
            </a:r>
            <a:br>
              <a:rPr lang="pt-BR" sz="2400" dirty="0">
                <a:latin typeface="+mn-lt"/>
              </a:rPr>
            </a:br>
            <a:r>
              <a:rPr lang="pt-BR" sz="2400" dirty="0">
                <a:latin typeface="+mn-lt"/>
              </a:rPr>
              <a:t>VI - 20 anos</a:t>
            </a:r>
            <a:r>
              <a:rPr lang="pt-BR" sz="2400" b="0" dirty="0">
                <a:latin typeface="+mn-lt"/>
              </a:rPr>
              <a:t>, para os imóveis com área de </a:t>
            </a:r>
            <a:r>
              <a:rPr lang="pt-BR" sz="2400" dirty="0">
                <a:latin typeface="+mn-lt"/>
              </a:rPr>
              <a:t>25 ha </a:t>
            </a:r>
            <a:r>
              <a:rPr lang="pt-BR" sz="2400" b="0" dirty="0">
                <a:latin typeface="+mn-lt"/>
              </a:rPr>
              <a:t>a menos de </a:t>
            </a:r>
            <a:r>
              <a:rPr lang="pt-BR" sz="2400" dirty="0">
                <a:latin typeface="+mn-lt"/>
              </a:rPr>
              <a:t>100 ha; e (</a:t>
            </a:r>
            <a:r>
              <a:rPr lang="pt-BR" sz="2400" dirty="0" err="1">
                <a:latin typeface="+mn-lt"/>
              </a:rPr>
              <a:t>D18</a:t>
            </a:r>
            <a:r>
              <a:rPr lang="pt-BR" sz="2400" dirty="0">
                <a:latin typeface="+mn-lt"/>
              </a:rPr>
              <a:t>)</a:t>
            </a:r>
            <a:br>
              <a:rPr lang="pt-BR" sz="2400" dirty="0">
                <a:latin typeface="+mn-lt"/>
              </a:rPr>
            </a:br>
            <a:r>
              <a:rPr lang="pt-BR" sz="2400" dirty="0">
                <a:latin typeface="+mn-lt"/>
              </a:rPr>
              <a:t>VII - 22 anos</a:t>
            </a:r>
            <a:r>
              <a:rPr lang="pt-BR" sz="2400" b="0" dirty="0">
                <a:latin typeface="+mn-lt"/>
              </a:rPr>
              <a:t>, para os imóveis com área inferior a </a:t>
            </a:r>
            <a:r>
              <a:rPr lang="pt-BR" sz="2400" dirty="0">
                <a:latin typeface="+mn-lt"/>
              </a:rPr>
              <a:t>25 ha; (</a:t>
            </a:r>
            <a:r>
              <a:rPr lang="pt-BR" sz="2400" dirty="0" err="1">
                <a:latin typeface="+mn-lt"/>
              </a:rPr>
              <a:t>D18</a:t>
            </a:r>
            <a:r>
              <a:rPr lang="pt-BR" sz="2400" dirty="0">
                <a:latin typeface="+mn-lt"/>
              </a:rPr>
              <a:t>) </a:t>
            </a:r>
            <a:br>
              <a:rPr lang="pt-BR" sz="2400" b="0" dirty="0">
                <a:latin typeface="+mn-lt"/>
              </a:rPr>
            </a:br>
            <a:br>
              <a:rPr lang="pt-BR" sz="2400" b="0" dirty="0">
                <a:latin typeface="+mn-lt"/>
              </a:rPr>
            </a:br>
            <a:r>
              <a:rPr lang="pt-BR" sz="2400" dirty="0">
                <a:latin typeface="+mn-lt"/>
              </a:rPr>
              <a:t>- </a:t>
            </a:r>
            <a:r>
              <a:rPr lang="pt-BR" sz="2400" dirty="0" err="1">
                <a:latin typeface="+mn-lt"/>
              </a:rPr>
              <a:t>SIGEF</a:t>
            </a:r>
            <a:r>
              <a:rPr lang="pt-BR" sz="2400" dirty="0">
                <a:latin typeface="+mn-lt"/>
              </a:rPr>
              <a:t> </a:t>
            </a:r>
            <a:r>
              <a:rPr lang="pt-BR" sz="2400" b="0" dirty="0">
                <a:latin typeface="+mn-lt"/>
              </a:rPr>
              <a:t>-  Sistema de Gestão Fundiária</a:t>
            </a:r>
          </a:p>
        </p:txBody>
      </p:sp>
      <p:sp>
        <p:nvSpPr>
          <p:cNvPr id="3" name="Espaço Reservado para Rodapé 1">
            <a:extLst>
              <a:ext uri="{FF2B5EF4-FFF2-40B4-BE49-F238E27FC236}">
                <a16:creationId xmlns:a16="http://schemas.microsoft.com/office/drawing/2014/main" id="{F6BF13DA-C949-576C-95EF-D294A4F8AA09}"/>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E11B4CF7-517E-899E-E612-E941F8FC05A8}"/>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28</a:t>
            </a:fld>
            <a:endParaRPr lang="en-US" sz="1000" dirty="0">
              <a:solidFill>
                <a:schemeClr val="bg1">
                  <a:lumMod val="50000"/>
                </a:schemeClr>
              </a:solidFill>
            </a:endParaRPr>
          </a:p>
        </p:txBody>
      </p:sp>
    </p:spTree>
    <p:extLst>
      <p:ext uri="{BB962C8B-B14F-4D97-AF65-F5344CB8AC3E}">
        <p14:creationId xmlns:p14="http://schemas.microsoft.com/office/powerpoint/2010/main" val="2540087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Texto&#10;&#10;Descrição gerada automaticamente">
            <a:extLst>
              <a:ext uri="{FF2B5EF4-FFF2-40B4-BE49-F238E27FC236}">
                <a16:creationId xmlns:a16="http://schemas.microsoft.com/office/drawing/2014/main" id="{2554A0E9-F4A0-485A-B968-C48BD5E051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4299" y="857250"/>
            <a:ext cx="8034556" cy="5148068"/>
          </a:xfrm>
        </p:spPr>
      </p:pic>
      <p:sp>
        <p:nvSpPr>
          <p:cNvPr id="2" name="Espaço Reservado para Rodapé 1">
            <a:extLst>
              <a:ext uri="{FF2B5EF4-FFF2-40B4-BE49-F238E27FC236}">
                <a16:creationId xmlns:a16="http://schemas.microsoft.com/office/drawing/2014/main" id="{45A572BB-ED27-9943-84F0-F3A5471C8E75}"/>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2DAE3886-D27B-82C4-48FB-8108E77ABDFC}"/>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29</a:t>
            </a:fld>
            <a:endParaRPr lang="en-US" sz="1000" dirty="0">
              <a:solidFill>
                <a:schemeClr val="bg1">
                  <a:lumMod val="50000"/>
                </a:schemeClr>
              </a:solidFill>
            </a:endParaRPr>
          </a:p>
        </p:txBody>
      </p:sp>
    </p:spTree>
    <p:extLst>
      <p:ext uri="{BB962C8B-B14F-4D97-AF65-F5344CB8AC3E}">
        <p14:creationId xmlns:p14="http://schemas.microsoft.com/office/powerpoint/2010/main" val="1664298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40BFD1AC-4DF8-5DE6-F3BF-19D5B3AAA90A}"/>
              </a:ext>
            </a:extLst>
          </p:cNvPr>
          <p:cNvSpPr>
            <a:spLocks noGrp="1"/>
          </p:cNvSpPr>
          <p:nvPr>
            <p:ph type="ftr" sz="quarter" idx="10"/>
          </p:nvPr>
        </p:nvSpPr>
        <p:spPr>
          <a:xfrm>
            <a:off x="232779" y="6366564"/>
            <a:ext cx="11726441" cy="365125"/>
          </a:xfrm>
        </p:spPr>
        <p:txBody>
          <a:bodyPr/>
          <a:lstStyle/>
          <a:p>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E81F5BA1-1ECC-C4D1-302F-D404E502B0FF}"/>
              </a:ext>
            </a:extLst>
          </p:cNvPr>
          <p:cNvSpPr>
            <a:spLocks noGrp="1"/>
          </p:cNvSpPr>
          <p:nvPr>
            <p:ph type="sldNum" sz="quarter" idx="11"/>
          </p:nvPr>
        </p:nvSpPr>
        <p:spPr/>
        <p:txBody>
          <a:bodyPr/>
          <a:lstStyle/>
          <a:p>
            <a:fld id="{96F7679E-DE04-904C-B326-A7ED40143975}" type="slidenum">
              <a:rPr lang="en-US" smtClean="0"/>
              <a:t>3</a:t>
            </a:fld>
            <a:endParaRPr lang="en-US"/>
          </a:p>
        </p:txBody>
      </p:sp>
      <p:sp>
        <p:nvSpPr>
          <p:cNvPr id="5" name="Espaço Reservado para Conteúdo 4">
            <a:extLst>
              <a:ext uri="{FF2B5EF4-FFF2-40B4-BE49-F238E27FC236}">
                <a16:creationId xmlns:a16="http://schemas.microsoft.com/office/drawing/2014/main" id="{1CDD856C-4B35-27BC-46B8-1245161D01BE}"/>
              </a:ext>
            </a:extLst>
          </p:cNvPr>
          <p:cNvSpPr>
            <a:spLocks noGrp="1"/>
          </p:cNvSpPr>
          <p:nvPr>
            <p:ph sz="half" idx="2"/>
          </p:nvPr>
        </p:nvSpPr>
        <p:spPr>
          <a:xfrm>
            <a:off x="232779" y="1135737"/>
            <a:ext cx="11726239" cy="5430578"/>
          </a:xfrm>
        </p:spPr>
        <p:txBody>
          <a:bodyPr>
            <a:normAutofit fontScale="85000" lnSpcReduction="20000"/>
          </a:bodyPr>
          <a:lstStyle/>
          <a:p>
            <a:pPr algn="just">
              <a:lnSpc>
                <a:spcPct val="120000"/>
              </a:lnSpc>
            </a:pPr>
            <a:r>
              <a:rPr lang="pt-BR" sz="3200" dirty="0">
                <a:cs typeface="Arial"/>
              </a:rPr>
              <a:t>I – conhecer a origem do RI e ações do registrador e do instituto de pesquisas que lhe dá suporte jurídico, cultural e científico - abordagem teórica a partir do século XIX;</a:t>
            </a:r>
          </a:p>
          <a:p>
            <a:pPr algn="just">
              <a:lnSpc>
                <a:spcPct val="120000"/>
              </a:lnSpc>
            </a:pPr>
            <a:r>
              <a:rPr lang="pt-BR" sz="3200" dirty="0">
                <a:cs typeface="Arial"/>
              </a:rPr>
              <a:t>II – conhecer o Sistema Registral Imobiliário de outros países;</a:t>
            </a:r>
          </a:p>
          <a:p>
            <a:pPr algn="just">
              <a:lnSpc>
                <a:spcPct val="120000"/>
              </a:lnSpc>
            </a:pPr>
            <a:r>
              <a:rPr lang="pt-BR" sz="3200" dirty="0">
                <a:cs typeface="Arial"/>
              </a:rPr>
              <a:t>III – conhecer as ferramentas tecnológicas do sistema registral brasileiro</a:t>
            </a:r>
          </a:p>
          <a:p>
            <a:pPr algn="just">
              <a:lnSpc>
                <a:spcPct val="120000"/>
              </a:lnSpc>
            </a:pPr>
            <a:r>
              <a:rPr lang="pt-BR" sz="3200" dirty="0">
                <a:cs typeface="Arial"/>
              </a:rPr>
              <a:t>IV - Conceituar  cadastro e registro -  frente ao Código Civil, lei dos registros públicos e estatuto da terra - seus objetivos e críticas sobre sua aplicabilidade</a:t>
            </a:r>
          </a:p>
          <a:p>
            <a:pPr algn="just">
              <a:lnSpc>
                <a:spcPct val="120000"/>
              </a:lnSpc>
            </a:pPr>
            <a:r>
              <a:rPr lang="pt-BR" sz="3200" dirty="0">
                <a:cs typeface="Arial"/>
              </a:rPr>
              <a:t>V- Apresentar proposta de coordenação - registro e cadastro - criação de uma lei nacional de cadastro e de agência para administrá-lo</a:t>
            </a:r>
          </a:p>
          <a:p>
            <a:pPr algn="just">
              <a:lnSpc>
                <a:spcPct val="120000"/>
              </a:lnSpc>
            </a:pPr>
            <a:r>
              <a:rPr lang="pt-BR" sz="3200" dirty="0">
                <a:cs typeface="Arial"/>
              </a:rPr>
              <a:t>VI - Questões controvertidas na prática registral – georreferenciamento</a:t>
            </a:r>
          </a:p>
        </p:txBody>
      </p:sp>
      <p:sp>
        <p:nvSpPr>
          <p:cNvPr id="8" name="Título 7">
            <a:extLst>
              <a:ext uri="{FF2B5EF4-FFF2-40B4-BE49-F238E27FC236}">
                <a16:creationId xmlns:a16="http://schemas.microsoft.com/office/drawing/2014/main" id="{9FEDACE3-57CD-7EBC-C39E-E2098F3251BC}"/>
              </a:ext>
            </a:extLst>
          </p:cNvPr>
          <p:cNvSpPr>
            <a:spLocks noGrp="1"/>
          </p:cNvSpPr>
          <p:nvPr>
            <p:ph type="title"/>
          </p:nvPr>
        </p:nvSpPr>
        <p:spPr/>
        <p:txBody>
          <a:bodyPr/>
          <a:lstStyle/>
          <a:p>
            <a:pPr algn="ctr"/>
            <a:r>
              <a:rPr lang="pt-BR" dirty="0"/>
              <a:t>Proposições</a:t>
            </a:r>
          </a:p>
        </p:txBody>
      </p:sp>
    </p:spTree>
    <p:extLst>
      <p:ext uri="{BB962C8B-B14F-4D97-AF65-F5344CB8AC3E}">
        <p14:creationId xmlns:p14="http://schemas.microsoft.com/office/powerpoint/2010/main" val="2193756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18ABE870-3CC3-4026-A472-11DA4A3375C8}"/>
              </a:ext>
            </a:extLst>
          </p:cNvPr>
          <p:cNvSpPr>
            <a:spLocks noGrp="1"/>
          </p:cNvSpPr>
          <p:nvPr>
            <p:ph idx="1"/>
          </p:nvPr>
        </p:nvSpPr>
        <p:spPr>
          <a:xfrm>
            <a:off x="1010653" y="3375270"/>
            <a:ext cx="5352937" cy="1977374"/>
          </a:xfrm>
        </p:spPr>
        <p:txBody>
          <a:bodyPr rtlCol="0">
            <a:normAutofit/>
          </a:bodyPr>
          <a:lstStyle/>
          <a:p>
            <a:pPr marL="323098" indent="-323098" algn="just" defTabSz="430796">
              <a:buClr>
                <a:schemeClr val="bg2">
                  <a:lumMod val="40000"/>
                  <a:lumOff val="60000"/>
                </a:schemeClr>
              </a:buClr>
              <a:buFont typeface="Wingdings 3" charset="2"/>
              <a:buChar char=""/>
              <a:defRPr/>
            </a:pPr>
            <a:r>
              <a:rPr lang="pt-BR" sz="1696" dirty="0">
                <a:solidFill>
                  <a:schemeClr val="tx1">
                    <a:lumMod val="95000"/>
                  </a:schemeClr>
                </a:solidFill>
              </a:rPr>
              <a:t>Com a conclusão da certificação da poligonal do imóvel rural, o proprietário estará apto a levar esta descrição georreferenciada e certificada pelo INCRA à registro no cartório de registro de imóveis.</a:t>
            </a:r>
          </a:p>
        </p:txBody>
      </p:sp>
      <p:pic>
        <p:nvPicPr>
          <p:cNvPr id="7" name="Imagem 6">
            <a:extLst>
              <a:ext uri="{FF2B5EF4-FFF2-40B4-BE49-F238E27FC236}">
                <a16:creationId xmlns:a16="http://schemas.microsoft.com/office/drawing/2014/main" id="{EE1D6AC2-241D-470F-A8C0-E824367D511F}"/>
              </a:ext>
            </a:extLst>
          </p:cNvPr>
          <p:cNvPicPr>
            <a:picLocks noChangeAspect="1"/>
          </p:cNvPicPr>
          <p:nvPr/>
        </p:nvPicPr>
        <p:blipFill>
          <a:blip r:embed="rId2"/>
          <a:stretch>
            <a:fillRect/>
          </a:stretch>
        </p:blipFill>
        <p:spPr>
          <a:xfrm>
            <a:off x="1010653" y="482384"/>
            <a:ext cx="5131717" cy="2771545"/>
          </a:xfrm>
          <a:prstGeom prst="rect">
            <a:avLst/>
          </a:prstGeom>
          <a:ln w="38100">
            <a:solidFill>
              <a:schemeClr val="tx1">
                <a:lumMod val="65000"/>
              </a:schemeClr>
            </a:solidFill>
          </a:ln>
        </p:spPr>
      </p:pic>
      <p:pic>
        <p:nvPicPr>
          <p:cNvPr id="10" name="Imagem 9">
            <a:extLst>
              <a:ext uri="{FF2B5EF4-FFF2-40B4-BE49-F238E27FC236}">
                <a16:creationId xmlns:a16="http://schemas.microsoft.com/office/drawing/2014/main" id="{D9D3FAB2-0944-4BFA-B518-C0EBC101737F}"/>
              </a:ext>
            </a:extLst>
          </p:cNvPr>
          <p:cNvPicPr>
            <a:picLocks noChangeAspect="1"/>
          </p:cNvPicPr>
          <p:nvPr/>
        </p:nvPicPr>
        <p:blipFill>
          <a:blip r:embed="rId3"/>
          <a:stretch>
            <a:fillRect/>
          </a:stretch>
        </p:blipFill>
        <p:spPr>
          <a:xfrm>
            <a:off x="6893558" y="1909616"/>
            <a:ext cx="4831332" cy="3089917"/>
          </a:xfrm>
          <a:prstGeom prst="rect">
            <a:avLst/>
          </a:prstGeom>
          <a:ln w="57150">
            <a:solidFill>
              <a:schemeClr val="tx1">
                <a:lumMod val="65000"/>
              </a:schemeClr>
            </a:solidFill>
          </a:ln>
        </p:spPr>
      </p:pic>
      <p:sp>
        <p:nvSpPr>
          <p:cNvPr id="58373" name="CaixaDeTexto 1">
            <a:extLst>
              <a:ext uri="{FF2B5EF4-FFF2-40B4-BE49-F238E27FC236}">
                <a16:creationId xmlns:a16="http://schemas.microsoft.com/office/drawing/2014/main" id="{23406A13-8BF2-4B8E-AA2C-C4ACEBC195C1}"/>
              </a:ext>
            </a:extLst>
          </p:cNvPr>
          <p:cNvSpPr txBox="1">
            <a:spLocks noChangeArrowheads="1"/>
          </p:cNvSpPr>
          <p:nvPr/>
        </p:nvSpPr>
        <p:spPr bwMode="auto">
          <a:xfrm>
            <a:off x="6914148" y="482385"/>
            <a:ext cx="2506894"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ctr" eaLnBrk="1" hangingPunct="1">
              <a:spcBef>
                <a:spcPct val="0"/>
              </a:spcBef>
              <a:buClrTx/>
              <a:buSzTx/>
              <a:buFontTx/>
              <a:buNone/>
            </a:pPr>
            <a:r>
              <a:rPr lang="pt-BR" altLang="pt-BR" sz="2800" b="1">
                <a:solidFill>
                  <a:schemeClr val="tx2"/>
                </a:solidFill>
                <a:latin typeface="Arial" panose="020B0604020202020204" pitchFamily="34" charset="0"/>
              </a:rPr>
              <a:t>SIGEF</a:t>
            </a:r>
          </a:p>
        </p:txBody>
      </p:sp>
      <p:sp>
        <p:nvSpPr>
          <p:cNvPr id="58374" name="CaixaDeTexto 7">
            <a:extLst>
              <a:ext uri="{FF2B5EF4-FFF2-40B4-BE49-F238E27FC236}">
                <a16:creationId xmlns:a16="http://schemas.microsoft.com/office/drawing/2014/main" id="{56A2FAA3-A878-41BD-A9A2-BCB8D9FD8AFB}"/>
              </a:ext>
            </a:extLst>
          </p:cNvPr>
          <p:cNvSpPr txBox="1">
            <a:spLocks noChangeArrowheads="1"/>
          </p:cNvSpPr>
          <p:nvPr/>
        </p:nvSpPr>
        <p:spPr bwMode="auto">
          <a:xfrm>
            <a:off x="2050161" y="5659676"/>
            <a:ext cx="6979143" cy="251736"/>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eaLnBrk="1" hangingPunct="1">
              <a:spcBef>
                <a:spcPct val="0"/>
              </a:spcBef>
              <a:buClrTx/>
              <a:buSzTx/>
              <a:buFontTx/>
              <a:buNone/>
            </a:pPr>
            <a:r>
              <a:rPr lang="pt-BR" altLang="pt-BR" sz="1036" i="1" dirty="0">
                <a:solidFill>
                  <a:schemeClr val="bg1"/>
                </a:solidFill>
                <a:latin typeface="Arial" panose="020B0604020202020204" pitchFamily="34" charset="0"/>
              </a:rPr>
              <a:t>Fonte: Artigo de Miguel Neto, Eng. cartógrafo para o blog  analisegeo.blog.br em  23/11/16.</a:t>
            </a:r>
          </a:p>
        </p:txBody>
      </p:sp>
      <p:sp>
        <p:nvSpPr>
          <p:cNvPr id="2" name="Espaço Reservado para Rodapé 1">
            <a:extLst>
              <a:ext uri="{FF2B5EF4-FFF2-40B4-BE49-F238E27FC236}">
                <a16:creationId xmlns:a16="http://schemas.microsoft.com/office/drawing/2014/main" id="{C449B902-5BA7-D74A-C0FA-9E5FB5EF1D9B}"/>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2548D618-DA67-2116-E4F2-1C2C7CBD78B4}"/>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30</a:t>
            </a:fld>
            <a:endParaRPr lang="en-US" sz="1000" dirty="0">
              <a:solidFill>
                <a:schemeClr val="bg1">
                  <a:lumMod val="50000"/>
                </a:schemeClr>
              </a:solidFill>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F14A90-C84B-43BD-8E2F-8B9FFA8D045B}"/>
              </a:ext>
            </a:extLst>
          </p:cNvPr>
          <p:cNvSpPr>
            <a:spLocks noGrp="1"/>
          </p:cNvSpPr>
          <p:nvPr>
            <p:ph type="title"/>
          </p:nvPr>
        </p:nvSpPr>
        <p:spPr>
          <a:xfrm>
            <a:off x="7013786" y="2148603"/>
            <a:ext cx="3838739" cy="2108810"/>
          </a:xfrm>
        </p:spPr>
        <p:txBody>
          <a:bodyPr vert="horz" wrap="square" lIns="68580" tIns="34290" rIns="68580" bIns="34290" numCol="1" rtlCol="0" anchor="b" anchorCtr="0" compatLnSpc="1">
            <a:prstTxWarp prst="textNoShape">
              <a:avLst/>
            </a:prstTxWarp>
            <a:normAutofit/>
          </a:bodyPr>
          <a:lstStyle/>
          <a:p>
            <a:pPr algn="ctr"/>
            <a:r>
              <a:rPr lang="en-US" sz="3000" dirty="0" err="1">
                <a:latin typeface="Arial" panose="020B0604020202020204" pitchFamily="34" charset="0"/>
              </a:rPr>
              <a:t>Colega</a:t>
            </a:r>
            <a:r>
              <a:rPr lang="en-US" sz="3000" dirty="0">
                <a:latin typeface="Arial" panose="020B0604020202020204" pitchFamily="34" charset="0"/>
              </a:rPr>
              <a:t> </a:t>
            </a:r>
            <a:r>
              <a:rPr lang="en-US" sz="3000" dirty="0" err="1">
                <a:latin typeface="Arial" panose="020B0604020202020204" pitchFamily="34" charset="0"/>
              </a:rPr>
              <a:t>Registrador</a:t>
            </a:r>
            <a:r>
              <a:rPr lang="en-US" sz="3000" dirty="0">
                <a:latin typeface="Arial" panose="020B0604020202020204" pitchFamily="34" charset="0"/>
              </a:rPr>
              <a:t> de </a:t>
            </a:r>
            <a:r>
              <a:rPr lang="en-US" sz="3000" dirty="0" err="1">
                <a:latin typeface="Arial" panose="020B0604020202020204" pitchFamily="34" charset="0"/>
              </a:rPr>
              <a:t>Imóveis</a:t>
            </a:r>
            <a:r>
              <a:rPr lang="en-US" sz="3000" dirty="0">
                <a:latin typeface="Arial" panose="020B0604020202020204" pitchFamily="34" charset="0"/>
              </a:rPr>
              <a:t> </a:t>
            </a:r>
            <a:br>
              <a:rPr lang="en-US" sz="3000" dirty="0">
                <a:latin typeface="Arial" panose="020B0604020202020204" pitchFamily="34" charset="0"/>
              </a:rPr>
            </a:br>
            <a:r>
              <a:rPr lang="en-US" sz="3000" dirty="0">
                <a:latin typeface="Arial" panose="020B0604020202020204" pitchFamily="34" charset="0"/>
              </a:rPr>
              <a:t>Eduardo Augusto </a:t>
            </a:r>
          </a:p>
        </p:txBody>
      </p:sp>
      <p:pic>
        <p:nvPicPr>
          <p:cNvPr id="5" name="Espaço Reservado para Conteúdo 4" descr="Tela de computador com texto preto sobre fundo branco&#10;&#10;Descrição gerada automaticamente">
            <a:extLst>
              <a:ext uri="{FF2B5EF4-FFF2-40B4-BE49-F238E27FC236}">
                <a16:creationId xmlns:a16="http://schemas.microsoft.com/office/drawing/2014/main" id="{3A085497-F9BD-47DF-9D9A-30475837573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 b="616"/>
          <a:stretch/>
        </p:blipFill>
        <p:spPr>
          <a:xfrm>
            <a:off x="869497" y="1010907"/>
            <a:ext cx="5226503" cy="5210695"/>
          </a:xfrm>
          <a:prstGeom prst="rect">
            <a:avLst/>
          </a:prstGeom>
        </p:spPr>
      </p:pic>
      <p:sp>
        <p:nvSpPr>
          <p:cNvPr id="3" name="Espaço Reservado para Rodapé 1">
            <a:extLst>
              <a:ext uri="{FF2B5EF4-FFF2-40B4-BE49-F238E27FC236}">
                <a16:creationId xmlns:a16="http://schemas.microsoft.com/office/drawing/2014/main" id="{C87631D4-D76B-2595-A358-F57ABF3B84B2}"/>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C5B53ABA-0B86-D2F4-487F-9250CDDC101C}"/>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31</a:t>
            </a:fld>
            <a:endParaRPr lang="en-US" sz="1000" dirty="0">
              <a:solidFill>
                <a:schemeClr val="bg1">
                  <a:lumMod val="50000"/>
                </a:schemeClr>
              </a:solidFill>
            </a:endParaRPr>
          </a:p>
        </p:txBody>
      </p:sp>
    </p:spTree>
    <p:extLst>
      <p:ext uri="{BB962C8B-B14F-4D97-AF65-F5344CB8AC3E}">
        <p14:creationId xmlns:p14="http://schemas.microsoft.com/office/powerpoint/2010/main" val="15245138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0632" y="565812"/>
            <a:ext cx="11053010" cy="1728192"/>
          </a:xfrm>
        </p:spPr>
        <p:txBody>
          <a:bodyPr>
            <a:normAutofit/>
          </a:bodyPr>
          <a:lstStyle/>
          <a:p>
            <a:pPr algn="ctr"/>
            <a:r>
              <a:rPr lang="pt-BR" sz="2400" dirty="0">
                <a:latin typeface="+mn-lt"/>
              </a:rPr>
              <a:t>FERRAMENTAS  TECNOLÓGICAS DO SISTEMA DE REGISTRO DE IMÓVEIS </a:t>
            </a:r>
            <a:br>
              <a:rPr lang="pt-BR" sz="3200" dirty="0">
                <a:latin typeface="+mn-lt"/>
              </a:rPr>
            </a:br>
            <a:br>
              <a:rPr lang="pt-BR" sz="3200" dirty="0">
                <a:solidFill>
                  <a:srgbClr val="7030A0"/>
                </a:solidFill>
                <a:latin typeface="+mn-lt"/>
              </a:rPr>
            </a:br>
            <a:r>
              <a:rPr lang="pt-BR" sz="2200" dirty="0">
                <a:latin typeface="+mn-lt"/>
              </a:rPr>
              <a:t>Registro eletrônico no Brasil- MP-2.200/01- LEI 11.977/09 </a:t>
            </a:r>
            <a:endParaRPr lang="pt-BR" sz="2200" i="1" dirty="0">
              <a:latin typeface="+mn-lt"/>
            </a:endParaRPr>
          </a:p>
        </p:txBody>
      </p:sp>
      <p:sp>
        <p:nvSpPr>
          <p:cNvPr id="3" name="Espaço Reservado para Conteúdo 2"/>
          <p:cNvSpPr>
            <a:spLocks noGrp="1"/>
          </p:cNvSpPr>
          <p:nvPr>
            <p:ph idx="1"/>
          </p:nvPr>
        </p:nvSpPr>
        <p:spPr>
          <a:xfrm>
            <a:off x="762000" y="2718575"/>
            <a:ext cx="10668000" cy="3168351"/>
          </a:xfrm>
        </p:spPr>
        <p:txBody>
          <a:bodyPr>
            <a:noAutofit/>
          </a:bodyPr>
          <a:lstStyle/>
          <a:p>
            <a:pPr algn="just"/>
            <a:r>
              <a:rPr lang="pt-BR" sz="2000" b="0" dirty="0"/>
              <a:t>Implantar o Registro eletrônico no sistema Registral Brasileiro – </a:t>
            </a:r>
          </a:p>
          <a:p>
            <a:pPr algn="just"/>
            <a:r>
              <a:rPr lang="pt-BR" sz="2000" b="0" dirty="0"/>
              <a:t>Provimento 47 – CNJ - prorroga para junho 2016, prazo para implantação vencido em junho/2014.</a:t>
            </a:r>
          </a:p>
          <a:p>
            <a:pPr algn="just"/>
            <a:r>
              <a:rPr lang="pt-BR" sz="2000" b="0" dirty="0"/>
              <a:t>Agilizar e interligar todo o sistema registral do País com os órgãos da Adm. Pública e Judiciário </a:t>
            </a:r>
            <a:r>
              <a:rPr lang="pt-BR" sz="2000" b="0" i="1" dirty="0"/>
              <a:t>(SINTER).</a:t>
            </a:r>
          </a:p>
          <a:p>
            <a:pPr algn="just"/>
            <a:r>
              <a:rPr lang="pt-BR" sz="2000" b="0" dirty="0"/>
              <a:t>Penhora Online e Central de Indisponibilidade – Sistemas de Segurança do arquivamento de informações no registro eletrônico.</a:t>
            </a:r>
          </a:p>
        </p:txBody>
      </p:sp>
      <p:sp>
        <p:nvSpPr>
          <p:cNvPr id="5" name="Espaço Reservado para Rodapé 1">
            <a:extLst>
              <a:ext uri="{FF2B5EF4-FFF2-40B4-BE49-F238E27FC236}">
                <a16:creationId xmlns:a16="http://schemas.microsoft.com/office/drawing/2014/main" id="{CD3BF2A1-8CB1-DBF4-7D3B-F7A7939A8B72}"/>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6" name="Espaço Reservado para Número de Slide 2">
            <a:extLst>
              <a:ext uri="{FF2B5EF4-FFF2-40B4-BE49-F238E27FC236}">
                <a16:creationId xmlns:a16="http://schemas.microsoft.com/office/drawing/2014/main" id="{33E76481-17C1-AF8E-DA80-ADCB7B67DDF8}"/>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32</a:t>
            </a:fld>
            <a:endParaRPr lang="en-US" sz="1000" dirty="0">
              <a:solidFill>
                <a:schemeClr val="bg1">
                  <a:lumMod val="50000"/>
                </a:schemeClr>
              </a:solidFill>
            </a:endParaRPr>
          </a:p>
        </p:txBody>
      </p:sp>
    </p:spTree>
    <p:extLst>
      <p:ext uri="{BB962C8B-B14F-4D97-AF65-F5344CB8AC3E}">
        <p14:creationId xmlns:p14="http://schemas.microsoft.com/office/powerpoint/2010/main" val="14592780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Imagem 8">
            <a:extLst>
              <a:ext uri="{FF2B5EF4-FFF2-40B4-BE49-F238E27FC236}">
                <a16:creationId xmlns:a16="http://schemas.microsoft.com/office/drawing/2014/main" id="{E34457EA-A93C-7A8D-5EB7-8D6D74310D28}"/>
              </a:ext>
            </a:extLst>
          </p:cNvPr>
          <p:cNvPicPr>
            <a:picLocks noGrp="1" noChangeAspect="1"/>
          </p:cNvPicPr>
          <p:nvPr>
            <p:ph type="pic" idx="13"/>
          </p:nvPr>
        </p:nvPicPr>
        <p:blipFill>
          <a:blip r:embed="rId2"/>
          <a:srcRect l="15098" r="15098"/>
          <a:stretch>
            <a:fillRect/>
          </a:stretch>
        </p:blipFill>
        <p:spPr/>
      </p:pic>
      <p:sp>
        <p:nvSpPr>
          <p:cNvPr id="3" name="Espaço Reservado para Conteúdo 2"/>
          <p:cNvSpPr>
            <a:spLocks noGrp="1"/>
          </p:cNvSpPr>
          <p:nvPr>
            <p:ph sz="half" idx="2"/>
          </p:nvPr>
        </p:nvSpPr>
        <p:spPr>
          <a:xfrm>
            <a:off x="232779" y="2711116"/>
            <a:ext cx="5647197" cy="3382180"/>
          </a:xfrm>
        </p:spPr>
        <p:txBody>
          <a:bodyPr>
            <a:normAutofit/>
          </a:bodyPr>
          <a:lstStyle/>
          <a:p>
            <a:pPr marL="0" indent="0" algn="just">
              <a:buNone/>
            </a:pPr>
            <a:r>
              <a:rPr lang="pt-BR" sz="2000" i="1" dirty="0"/>
              <a:t>Art. 1º. O art. 37 da Lei 11.977/09, passará a vigorar com a seguinte redação:</a:t>
            </a:r>
          </a:p>
          <a:p>
            <a:pPr marL="0" indent="0" algn="just">
              <a:buNone/>
            </a:pPr>
            <a:endParaRPr lang="pt-BR" sz="2000" i="1" dirty="0"/>
          </a:p>
          <a:p>
            <a:pPr marL="0" indent="0" algn="just">
              <a:buNone/>
            </a:pPr>
            <a:r>
              <a:rPr lang="pt-BR" sz="2000" i="1" dirty="0"/>
              <a:t>“Art. Os serviços notariais e de registros de que trata a Lei 8.935/94, observados os prazos e condições previstas em regulamento, instituirão o Sistema de Registro Eletrônico”.</a:t>
            </a:r>
          </a:p>
        </p:txBody>
      </p:sp>
      <p:sp>
        <p:nvSpPr>
          <p:cNvPr id="7" name="Espaço Reservado para Texto 6">
            <a:extLst>
              <a:ext uri="{FF2B5EF4-FFF2-40B4-BE49-F238E27FC236}">
                <a16:creationId xmlns:a16="http://schemas.microsoft.com/office/drawing/2014/main" id="{85C7EB85-D21E-05CE-9453-66282FE23FD4}"/>
              </a:ext>
            </a:extLst>
          </p:cNvPr>
          <p:cNvSpPr>
            <a:spLocks noGrp="1"/>
          </p:cNvSpPr>
          <p:nvPr>
            <p:ph type="body" sz="quarter" idx="17"/>
          </p:nvPr>
        </p:nvSpPr>
        <p:spPr/>
        <p:txBody>
          <a:bodyPr/>
          <a:lstStyle/>
          <a:p>
            <a:endParaRPr lang="pt-BR"/>
          </a:p>
        </p:txBody>
      </p:sp>
      <p:sp>
        <p:nvSpPr>
          <p:cNvPr id="2" name="Título 1"/>
          <p:cNvSpPr>
            <a:spLocks noGrp="1"/>
          </p:cNvSpPr>
          <p:nvPr>
            <p:ph type="title"/>
          </p:nvPr>
        </p:nvSpPr>
        <p:spPr/>
        <p:txBody>
          <a:bodyPr>
            <a:noAutofit/>
          </a:bodyPr>
          <a:lstStyle/>
          <a:p>
            <a:pPr algn="ctr"/>
            <a:r>
              <a:rPr lang="pt-BR" sz="2800" dirty="0">
                <a:latin typeface="+mn-lt"/>
              </a:rPr>
              <a:t>PROPOSTA DE  MODIFICAÇÃO DE Lei 11.977/09</a:t>
            </a:r>
          </a:p>
        </p:txBody>
      </p:sp>
      <p:sp>
        <p:nvSpPr>
          <p:cNvPr id="10" name="Espaço Reservado para Rodapé 1">
            <a:extLst>
              <a:ext uri="{FF2B5EF4-FFF2-40B4-BE49-F238E27FC236}">
                <a16:creationId xmlns:a16="http://schemas.microsoft.com/office/drawing/2014/main" id="{2F3E85C2-12E8-DB18-1671-20F15DBFF9DF}"/>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11" name="Espaço Reservado para Número de Slide 2">
            <a:extLst>
              <a:ext uri="{FF2B5EF4-FFF2-40B4-BE49-F238E27FC236}">
                <a16:creationId xmlns:a16="http://schemas.microsoft.com/office/drawing/2014/main" id="{F1C09E1D-C801-8ED7-3849-1224EE392D67}"/>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33</a:t>
            </a:fld>
            <a:endParaRPr lang="en-US" sz="1000" dirty="0">
              <a:solidFill>
                <a:schemeClr val="bg1">
                  <a:lumMod val="50000"/>
                </a:schemeClr>
              </a:solidFill>
            </a:endParaRPr>
          </a:p>
        </p:txBody>
      </p:sp>
    </p:spTree>
    <p:extLst>
      <p:ext uri="{BB962C8B-B14F-4D97-AF65-F5344CB8AC3E}">
        <p14:creationId xmlns:p14="http://schemas.microsoft.com/office/powerpoint/2010/main" val="19026801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3F8981-9C9B-4693-9FE9-52BE305D4A3B}"/>
              </a:ext>
            </a:extLst>
          </p:cNvPr>
          <p:cNvSpPr>
            <a:spLocks noGrp="1"/>
          </p:cNvSpPr>
          <p:nvPr>
            <p:ph type="title"/>
          </p:nvPr>
        </p:nvSpPr>
        <p:spPr>
          <a:xfrm>
            <a:off x="569776" y="1187116"/>
            <a:ext cx="11052447" cy="755651"/>
          </a:xfrm>
        </p:spPr>
        <p:txBody>
          <a:bodyPr>
            <a:noAutofit/>
          </a:bodyPr>
          <a:lstStyle/>
          <a:p>
            <a:pPr algn="ctr"/>
            <a:r>
              <a:rPr lang="pt-BR" sz="2800" dirty="0">
                <a:latin typeface="Arial" panose="020B0604020202020204" pitchFamily="34" charset="0"/>
                <a:ea typeface="Calibri" panose="020F0502020204030204" pitchFamily="34" charset="0"/>
                <a:cs typeface="Calibri" panose="020F0502020204030204" pitchFamily="34" charset="0"/>
              </a:rPr>
              <a:t>SISTEMA DE REGISTRO ELETRÔNICO DE IMÓVEIS NO BRASIL</a:t>
            </a:r>
            <a:br>
              <a:rPr lang="pt-BR" b="1" dirty="0">
                <a:latin typeface="Arial" panose="020B0604020202020204" pitchFamily="34" charset="0"/>
                <a:ea typeface="Calibri" panose="020F0502020204030204" pitchFamily="34" charset="0"/>
                <a:cs typeface="Calibri" panose="020F0502020204030204" pitchFamily="34" charset="0"/>
              </a:rPr>
            </a:br>
            <a:endParaRPr lang="pt-BR" b="1" dirty="0"/>
          </a:p>
        </p:txBody>
      </p:sp>
      <p:sp>
        <p:nvSpPr>
          <p:cNvPr id="3" name="Espaço Reservado para Conteúdo 2">
            <a:extLst>
              <a:ext uri="{FF2B5EF4-FFF2-40B4-BE49-F238E27FC236}">
                <a16:creationId xmlns:a16="http://schemas.microsoft.com/office/drawing/2014/main" id="{F8CC59AB-61EF-4D99-9EB1-C4835CFEAC98}"/>
              </a:ext>
            </a:extLst>
          </p:cNvPr>
          <p:cNvSpPr>
            <a:spLocks noGrp="1"/>
          </p:cNvSpPr>
          <p:nvPr>
            <p:ph idx="1"/>
          </p:nvPr>
        </p:nvSpPr>
        <p:spPr>
          <a:xfrm>
            <a:off x="926627" y="1854535"/>
            <a:ext cx="10338744" cy="4104981"/>
          </a:xfrm>
        </p:spPr>
        <p:txBody>
          <a:bodyPr>
            <a:normAutofit/>
          </a:bodyPr>
          <a:lstStyle/>
          <a:p>
            <a:pPr marL="152396" indent="0" algn="just">
              <a:lnSpc>
                <a:spcPct val="150000"/>
              </a:lnSpc>
              <a:buNone/>
            </a:pPr>
            <a:r>
              <a:rPr lang="pt-BR" sz="2000" b="0" dirty="0">
                <a:ea typeface="Calibri" panose="020F0502020204030204" pitchFamily="34" charset="0"/>
              </a:rPr>
              <a:t>D</a:t>
            </a:r>
            <a:r>
              <a:rPr lang="pt-BR" sz="2000" b="0" dirty="0">
                <a:ea typeface="Times New Roman" panose="02020603050405020304" pitchFamily="18" charset="0"/>
              </a:rPr>
              <a:t>urante painel virtual no XIV Encontro Nacional do Poder Judiciário, promovido no dia 27/11/2021 pelo Conselho Nacional de Justiça (CNJ)</a:t>
            </a:r>
            <a:r>
              <a:rPr lang="pt-BR" sz="2000" b="0" dirty="0">
                <a:ea typeface="Calibri" panose="020F0502020204030204" pitchFamily="34" charset="0"/>
              </a:rPr>
              <a:t> </a:t>
            </a:r>
            <a:r>
              <a:rPr lang="pt-BR" sz="2000" b="0" dirty="0">
                <a:ea typeface="Times New Roman" panose="02020603050405020304" pitchFamily="18" charset="0"/>
              </a:rPr>
              <a:t>a  Corregedora Nacional de Justiça, Ministra Maria Thereza de Assis Moura, determinou que a implementação do Sistema de Registro Eletrônico de Imóveis (SREI) deve ser assegurado ainda este ano de 2021 em todas as unidades de serviços do território nacional pelo Operador Nacional do Registro Eletrônico de Imóveis (ONR) e seu funcionamento em plataforma única, com acesso universal, em conformidade com as diretrizes legais e normativas vigentes.	</a:t>
            </a:r>
            <a:endParaRPr lang="pt-BR" sz="2000" b="0" dirty="0">
              <a:ea typeface="Calibri" panose="020F0502020204030204" pitchFamily="34" charset="0"/>
            </a:endParaRPr>
          </a:p>
        </p:txBody>
      </p:sp>
      <p:sp>
        <p:nvSpPr>
          <p:cNvPr id="5" name="Espaço Reservado para Rodapé 1">
            <a:extLst>
              <a:ext uri="{FF2B5EF4-FFF2-40B4-BE49-F238E27FC236}">
                <a16:creationId xmlns:a16="http://schemas.microsoft.com/office/drawing/2014/main" id="{A3D9385A-5C6E-4EDA-A716-4858295A96B9}"/>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6" name="Espaço Reservado para Número de Slide 2">
            <a:extLst>
              <a:ext uri="{FF2B5EF4-FFF2-40B4-BE49-F238E27FC236}">
                <a16:creationId xmlns:a16="http://schemas.microsoft.com/office/drawing/2014/main" id="{4D8B359B-FA6E-156C-84D6-135538F4C579}"/>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34</a:t>
            </a:fld>
            <a:endParaRPr lang="en-US" sz="1000" dirty="0">
              <a:solidFill>
                <a:schemeClr val="bg1">
                  <a:lumMod val="50000"/>
                </a:schemeClr>
              </a:solidFill>
            </a:endParaRPr>
          </a:p>
        </p:txBody>
      </p:sp>
    </p:spTree>
    <p:extLst>
      <p:ext uri="{BB962C8B-B14F-4D97-AF65-F5344CB8AC3E}">
        <p14:creationId xmlns:p14="http://schemas.microsoft.com/office/powerpoint/2010/main" val="3993942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6B8D27-D61B-443B-942B-7453C5448B36}"/>
              </a:ext>
            </a:extLst>
          </p:cNvPr>
          <p:cNvSpPr>
            <a:spLocks noGrp="1"/>
          </p:cNvSpPr>
          <p:nvPr>
            <p:ph type="title"/>
          </p:nvPr>
        </p:nvSpPr>
        <p:spPr>
          <a:xfrm>
            <a:off x="1924600" y="188642"/>
            <a:ext cx="8563889" cy="216023"/>
          </a:xfrm>
        </p:spPr>
        <p:txBody>
          <a:bodyPr>
            <a:noAutofit/>
          </a:bodyPr>
          <a:lstStyle/>
          <a:p>
            <a:pPr algn="ctr"/>
            <a:br>
              <a:rPr lang="pt-BR" altLang="pt-BR" sz="2400" dirty="0">
                <a:latin typeface="+mn-lt"/>
              </a:rPr>
            </a:br>
            <a:br>
              <a:rPr lang="pt-BR" altLang="pt-BR" sz="2400" dirty="0">
                <a:latin typeface="+mn-lt"/>
              </a:rPr>
            </a:br>
            <a:br>
              <a:rPr lang="pt-BR" altLang="pt-BR" sz="2400" dirty="0">
                <a:latin typeface="+mn-lt"/>
              </a:rPr>
            </a:br>
            <a:br>
              <a:rPr lang="pt-BR" altLang="pt-BR" sz="2400" dirty="0">
                <a:latin typeface="+mn-lt"/>
              </a:rPr>
            </a:br>
            <a:br>
              <a:rPr lang="pt-BR" altLang="pt-BR" sz="2400" dirty="0">
                <a:latin typeface="+mn-lt"/>
              </a:rPr>
            </a:br>
            <a:br>
              <a:rPr lang="pt-BR" altLang="pt-BR" sz="2400" dirty="0">
                <a:latin typeface="+mn-lt"/>
              </a:rPr>
            </a:br>
            <a:br>
              <a:rPr lang="pt-BR" altLang="pt-BR" sz="2400" dirty="0">
                <a:latin typeface="+mn-lt"/>
              </a:rPr>
            </a:br>
            <a:br>
              <a:rPr lang="pt-BR" sz="4800" dirty="0">
                <a:solidFill>
                  <a:srgbClr val="7030A0"/>
                </a:solidFill>
                <a:latin typeface="+mn-lt"/>
              </a:rPr>
            </a:br>
            <a:br>
              <a:rPr lang="pt-BR" sz="4800" dirty="0">
                <a:solidFill>
                  <a:srgbClr val="7030A0"/>
                </a:solidFill>
                <a:latin typeface="+mn-lt"/>
              </a:rPr>
            </a:br>
            <a:br>
              <a:rPr lang="pt-BR" altLang="pt-BR" b="1" dirty="0">
                <a:latin typeface="Arial" panose="020B0604020202020204" pitchFamily="34" charset="0"/>
                <a:cs typeface="Arial" panose="020B0604020202020204" pitchFamily="34" charset="0"/>
              </a:rPr>
            </a:br>
            <a:br>
              <a:rPr lang="pt-BR" altLang="pt-BR" dirty="0">
                <a:latin typeface="Arial" panose="020B0604020202020204" pitchFamily="34" charset="0"/>
                <a:cs typeface="Arial" panose="020B0604020202020204" pitchFamily="34" charset="0"/>
              </a:rPr>
            </a:br>
            <a:endParaRPr lang="pt-BR" dirty="0">
              <a:latin typeface="Arial" panose="020B0604020202020204" pitchFamily="34" charset="0"/>
              <a:cs typeface="Arial" panose="020B0604020202020204" pitchFamily="34" charset="0"/>
            </a:endParaRPr>
          </a:p>
        </p:txBody>
      </p:sp>
      <p:sp>
        <p:nvSpPr>
          <p:cNvPr id="3" name="Espaço Reservado para Conteúdo 2">
            <a:extLst>
              <a:ext uri="{FF2B5EF4-FFF2-40B4-BE49-F238E27FC236}">
                <a16:creationId xmlns:a16="http://schemas.microsoft.com/office/drawing/2014/main" id="{687CC94D-E7B0-45E2-BF4E-96F64E95FB9E}"/>
              </a:ext>
            </a:extLst>
          </p:cNvPr>
          <p:cNvSpPr>
            <a:spLocks noGrp="1"/>
          </p:cNvSpPr>
          <p:nvPr>
            <p:ph idx="1"/>
          </p:nvPr>
        </p:nvSpPr>
        <p:spPr>
          <a:xfrm>
            <a:off x="720145" y="852027"/>
            <a:ext cx="10651958" cy="5544615"/>
          </a:xfrm>
        </p:spPr>
        <p:txBody>
          <a:bodyPr>
            <a:normAutofit fontScale="92500"/>
          </a:bodyPr>
          <a:lstStyle/>
          <a:p>
            <a:pPr algn="just">
              <a:lnSpc>
                <a:spcPct val="150000"/>
              </a:lnSpc>
            </a:pPr>
            <a:r>
              <a:rPr lang="pt-BR" altLang="pt-BR" sz="2400" dirty="0">
                <a:latin typeface="+mn-lt"/>
              </a:rPr>
              <a:t>OPERADOR NACIONAL DE REGISTRO (</a:t>
            </a:r>
            <a:r>
              <a:rPr lang="pt-BR" altLang="pt-BR" sz="2400" dirty="0" err="1">
                <a:latin typeface="+mn-lt"/>
              </a:rPr>
              <a:t>ONR</a:t>
            </a:r>
            <a:r>
              <a:rPr lang="pt-BR" altLang="pt-BR" sz="2400" dirty="0">
                <a:latin typeface="+mn-lt"/>
              </a:rPr>
              <a:t>): LEI 13.465/17, ORIUNDA DA MP 759/16</a:t>
            </a:r>
            <a:endParaRPr lang="pt-BR" altLang="pt-BR" sz="2400" dirty="0"/>
          </a:p>
          <a:p>
            <a:pPr algn="just">
              <a:lnSpc>
                <a:spcPct val="150000"/>
              </a:lnSpc>
            </a:pPr>
            <a:r>
              <a:rPr lang="pt-BR" altLang="pt-BR" sz="2400" b="0" dirty="0"/>
              <a:t>Implementar e operar o SREI - Sistema de Registro eletrônico de imóveis;</a:t>
            </a:r>
          </a:p>
          <a:p>
            <a:pPr algn="just">
              <a:lnSpc>
                <a:spcPct val="150000"/>
              </a:lnSpc>
            </a:pPr>
            <a:r>
              <a:rPr lang="pt-BR" altLang="pt-BR" sz="2400" b="0" dirty="0"/>
              <a:t>Editar instruções técnicas para promover e organizar de forma uniforme o SREI;</a:t>
            </a:r>
          </a:p>
          <a:p>
            <a:pPr algn="just">
              <a:lnSpc>
                <a:spcPct val="150000"/>
              </a:lnSpc>
            </a:pPr>
            <a:r>
              <a:rPr lang="pt-BR" altLang="pt-BR" sz="2400" b="0" dirty="0"/>
              <a:t>Implementar a operação centralizada da SREI;</a:t>
            </a:r>
          </a:p>
          <a:p>
            <a:pPr algn="just">
              <a:lnSpc>
                <a:spcPct val="150000"/>
              </a:lnSpc>
            </a:pPr>
            <a:r>
              <a:rPr lang="pt-BR" altLang="pt-BR" sz="2400" b="0" dirty="0"/>
              <a:t>Criar e manter, para fins de estatística,  o CNREURB- Cadastro Nacional de Regularização Fundiária Rural e Urbana;</a:t>
            </a:r>
          </a:p>
          <a:p>
            <a:pPr algn="just">
              <a:lnSpc>
                <a:spcPct val="150000"/>
              </a:lnSpc>
            </a:pPr>
            <a:r>
              <a:rPr lang="pt-BR" altLang="pt-BR" sz="2400" b="0" dirty="0"/>
              <a:t>Criar e manter CNATRE- Cadastro Nacional de Aquisições e Arrendamentos de Terras por Estrangeiros;</a:t>
            </a:r>
          </a:p>
          <a:p>
            <a:pPr>
              <a:lnSpc>
                <a:spcPct val="150000"/>
              </a:lnSpc>
            </a:pPr>
            <a:endParaRPr lang="pt-BR" altLang="pt-BR" sz="1600" b="0" dirty="0"/>
          </a:p>
          <a:p>
            <a:pPr marL="152396" indent="0">
              <a:buNone/>
            </a:pPr>
            <a:endParaRPr lang="pt-BR" sz="2800" b="0" dirty="0"/>
          </a:p>
        </p:txBody>
      </p:sp>
      <p:sp>
        <p:nvSpPr>
          <p:cNvPr id="4" name="Espaço Reservado para Rodapé 1">
            <a:extLst>
              <a:ext uri="{FF2B5EF4-FFF2-40B4-BE49-F238E27FC236}">
                <a16:creationId xmlns:a16="http://schemas.microsoft.com/office/drawing/2014/main" id="{951FC087-6AC6-97F2-92F7-2531D349BC84}"/>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5" name="Espaço Reservado para Número de Slide 2">
            <a:extLst>
              <a:ext uri="{FF2B5EF4-FFF2-40B4-BE49-F238E27FC236}">
                <a16:creationId xmlns:a16="http://schemas.microsoft.com/office/drawing/2014/main" id="{247A82CF-0209-BA36-B892-65C71CDC31B7}"/>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35</a:t>
            </a:fld>
            <a:endParaRPr lang="en-US" sz="1000" dirty="0">
              <a:solidFill>
                <a:schemeClr val="bg1">
                  <a:lumMod val="50000"/>
                </a:schemeClr>
              </a:solidFill>
            </a:endParaRPr>
          </a:p>
        </p:txBody>
      </p:sp>
    </p:spTree>
    <p:extLst>
      <p:ext uri="{BB962C8B-B14F-4D97-AF65-F5344CB8AC3E}">
        <p14:creationId xmlns:p14="http://schemas.microsoft.com/office/powerpoint/2010/main" val="1155434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74D76-95D5-4750-9AA5-5535DDC07D01}"/>
              </a:ext>
            </a:extLst>
          </p:cNvPr>
          <p:cNvSpPr>
            <a:spLocks noGrp="1"/>
          </p:cNvSpPr>
          <p:nvPr>
            <p:ph type="title"/>
          </p:nvPr>
        </p:nvSpPr>
        <p:spPr>
          <a:xfrm>
            <a:off x="1775521" y="188640"/>
            <a:ext cx="8653825" cy="1008112"/>
          </a:xfrm>
        </p:spPr>
        <p:txBody>
          <a:bodyPr>
            <a:noAutofit/>
          </a:bodyPr>
          <a:lstStyle/>
          <a:p>
            <a:pPr algn="ctr">
              <a:defRPr/>
            </a:pPr>
            <a:br>
              <a:rPr lang="pt-BR" sz="2700" dirty="0">
                <a:latin typeface="Arial" panose="020B0604020202020204" pitchFamily="34" charset="0"/>
              </a:rPr>
            </a:br>
            <a:r>
              <a:rPr lang="pt-BR" sz="2400" dirty="0">
                <a:latin typeface="+mn-lt"/>
              </a:rPr>
              <a:t>DO QUE SE TRATA O ONR, QUANDO E POR QUE FOI IDEALIZADO?</a:t>
            </a:r>
            <a:br>
              <a:rPr lang="pt-BR" sz="2400" dirty="0">
                <a:latin typeface="+mn-lt"/>
              </a:rPr>
            </a:br>
            <a:endParaRPr lang="pt-BR" sz="2400" dirty="0">
              <a:latin typeface="+mn-lt"/>
            </a:endParaRPr>
          </a:p>
        </p:txBody>
      </p:sp>
      <p:sp>
        <p:nvSpPr>
          <p:cNvPr id="18435" name="Espaço Reservado para Conteúdo 2">
            <a:extLst>
              <a:ext uri="{FF2B5EF4-FFF2-40B4-BE49-F238E27FC236}">
                <a16:creationId xmlns:a16="http://schemas.microsoft.com/office/drawing/2014/main" id="{CA9602E9-3095-4489-A9A4-94AB5E788CC4}"/>
              </a:ext>
            </a:extLst>
          </p:cNvPr>
          <p:cNvSpPr>
            <a:spLocks noGrp="1" noChangeArrowheads="1"/>
          </p:cNvSpPr>
          <p:nvPr>
            <p:ph idx="1"/>
          </p:nvPr>
        </p:nvSpPr>
        <p:spPr>
          <a:xfrm>
            <a:off x="1703512" y="1196753"/>
            <a:ext cx="8784976" cy="5400599"/>
          </a:xfrm>
        </p:spPr>
        <p:txBody>
          <a:bodyPr>
            <a:normAutofit fontScale="85000" lnSpcReduction="10000"/>
          </a:bodyPr>
          <a:lstStyle/>
          <a:p>
            <a:pPr marL="152396" indent="0" algn="just">
              <a:lnSpc>
                <a:spcPct val="150000"/>
              </a:lnSpc>
              <a:buNone/>
            </a:pPr>
            <a:r>
              <a:rPr lang="pt-BR" b="0" dirty="0">
                <a:latin typeface="+mn-lt"/>
              </a:rPr>
              <a:t>	</a:t>
            </a:r>
            <a:r>
              <a:rPr lang="pt-BR" sz="2000" b="0" dirty="0"/>
              <a:t>Em seus estatutos diz que é pessoa jurídica de direito privado, sem fins lucrativos, sob a forma de serviço social autônomo tem por finalidade implementar e operar, em âmbito nacional, o Sistema de Registro Eletrônico de Imóveis (SREI), na forma dos artigos 37 a 41, da Lei 11.977, de 7 de julho 2009, mediante integração das unidades registrais, sob acompanhamento, regulação normativa e fiscalização da Corregedoria Nacional de Justiça do Conselho Nacional de Justiça (CNJ), na função de agente regulador, conforme previsto no § 4º, do art. 76, da Lei 13.465, de 2017.</a:t>
            </a:r>
          </a:p>
          <a:p>
            <a:pPr marL="152396" indent="0" algn="just">
              <a:lnSpc>
                <a:spcPct val="150000"/>
              </a:lnSpc>
              <a:buNone/>
            </a:pPr>
            <a:r>
              <a:rPr lang="pt-BR" sz="2000" b="0" dirty="0"/>
              <a:t>	Merece gizar que decorridos mais de 10 anos de sua criação , somente a partir do ano 2020  é que a estruturação do ONR teve início, tomando-se como marco o dia 13/12/2020, data em que o ONR assumiu a gestão da Central Nacional de Indisponibilidade de Bens - CNIB, acarretando, por desdobramento, despesas operacionais para sua liquidação, doravante a serem custeadas pelo Fundo destinado à Implementação e Custeio do Serviço de Registro Eletrônico de Imóveis - FIC/SREI.</a:t>
            </a:r>
          </a:p>
          <a:p>
            <a:pPr marL="152396" indent="0">
              <a:lnSpc>
                <a:spcPct val="150000"/>
              </a:lnSpc>
              <a:buNone/>
            </a:pPr>
            <a:endParaRPr lang="pt-BR" b="0" dirty="0">
              <a:latin typeface="+mj-lt"/>
            </a:endParaRPr>
          </a:p>
        </p:txBody>
      </p:sp>
      <p:sp>
        <p:nvSpPr>
          <p:cNvPr id="3" name="Espaço Reservado para Rodapé 1">
            <a:extLst>
              <a:ext uri="{FF2B5EF4-FFF2-40B4-BE49-F238E27FC236}">
                <a16:creationId xmlns:a16="http://schemas.microsoft.com/office/drawing/2014/main" id="{CBDFFFEB-0431-83CD-2FDC-96C161AD28F7}"/>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403C8202-DFA4-8C63-2D80-AB77776E49CD}"/>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36</a:t>
            </a:fld>
            <a:endParaRPr lang="en-US" sz="1000" dirty="0">
              <a:solidFill>
                <a:schemeClr val="bg1">
                  <a:lumMod val="50000"/>
                </a:schemeClr>
              </a:solidFill>
            </a:endParaRPr>
          </a:p>
        </p:txBody>
      </p:sp>
    </p:spTree>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ço Reservado para Conteúdo 2">
            <a:extLst>
              <a:ext uri="{FF2B5EF4-FFF2-40B4-BE49-F238E27FC236}">
                <a16:creationId xmlns:a16="http://schemas.microsoft.com/office/drawing/2014/main" id="{6DB9C706-A8BD-49ED-8C85-57D584DE0459}"/>
              </a:ext>
            </a:extLst>
          </p:cNvPr>
          <p:cNvSpPr>
            <a:spLocks noGrp="1" noChangeArrowheads="1"/>
          </p:cNvSpPr>
          <p:nvPr>
            <p:ph idx="1"/>
          </p:nvPr>
        </p:nvSpPr>
        <p:spPr>
          <a:xfrm>
            <a:off x="553452" y="1597228"/>
            <a:ext cx="11085096" cy="5036149"/>
          </a:xfrm>
        </p:spPr>
        <p:txBody>
          <a:bodyPr rtlCol="0">
            <a:normAutofit/>
          </a:bodyPr>
          <a:lstStyle/>
          <a:p>
            <a:pPr marL="257180" indent="-257180" algn="just" defTabSz="342905">
              <a:lnSpc>
                <a:spcPct val="110000"/>
              </a:lnSpc>
              <a:buClr>
                <a:schemeClr val="bg2">
                  <a:lumMod val="40000"/>
                  <a:lumOff val="60000"/>
                </a:schemeClr>
              </a:buClr>
              <a:buFont typeface="Wingdings 3" charset="2"/>
              <a:buChar char=""/>
              <a:defRPr/>
            </a:pPr>
            <a:r>
              <a:rPr lang="pt-BR" altLang="pt-BR" sz="2000" b="0" dirty="0">
                <a:cs typeface="Arial" panose="020B0604020202020204" pitchFamily="34" charset="0"/>
              </a:rPr>
              <a:t>Por força da Lei 13.465/17, foi criado e implantado o Órgão Nacional de Registro- ONR- vinculando todos os cartórios de registro de imóveis do Brasil a uma plataforma única, através da interoperabilidade, gradativa de  todas as Unidades Federativas, a fim de que pesquisas sobre  matrículas de imóveis, certidões e registro de propriedades sejam obtidos por meio eletrônico.</a:t>
            </a:r>
          </a:p>
          <a:p>
            <a:pPr marL="257180" indent="-257180" algn="just" defTabSz="342905">
              <a:lnSpc>
                <a:spcPct val="110000"/>
              </a:lnSpc>
              <a:buClr>
                <a:schemeClr val="bg2">
                  <a:lumMod val="40000"/>
                  <a:lumOff val="60000"/>
                </a:schemeClr>
              </a:buClr>
              <a:buFont typeface="Wingdings 3" charset="2"/>
              <a:buChar char=""/>
              <a:defRPr/>
            </a:pPr>
            <a:endParaRPr lang="pt-BR" altLang="pt-BR" sz="2000" b="0" dirty="0">
              <a:cs typeface="Arial" panose="020B0604020202020204" pitchFamily="34" charset="0"/>
            </a:endParaRPr>
          </a:p>
          <a:p>
            <a:pPr marL="257180" indent="-257180" algn="just" defTabSz="342905">
              <a:lnSpc>
                <a:spcPct val="110000"/>
              </a:lnSpc>
              <a:buClr>
                <a:schemeClr val="bg2">
                  <a:lumMod val="40000"/>
                  <a:lumOff val="60000"/>
                </a:schemeClr>
              </a:buClr>
              <a:buFont typeface="Wingdings 3" charset="2"/>
              <a:buChar char=""/>
              <a:defRPr/>
            </a:pPr>
            <a:r>
              <a:rPr lang="pt-BR" altLang="pt-BR" sz="2000" b="0" dirty="0">
                <a:cs typeface="Arial" panose="020B0604020202020204" pitchFamily="34" charset="0"/>
              </a:rPr>
              <a:t>No âmbito da regularização fundiária, visa  maior segurança jurídica da propriedade, tendo em vista a tão sonhada interconexão das bases de dados dos imóveis urbanos e rurais, hoje armazenados de forma isolada pelos diversos órgãos governamentais.</a:t>
            </a:r>
          </a:p>
          <a:p>
            <a:pPr marL="257180" indent="-257180" algn="just" defTabSz="342905">
              <a:lnSpc>
                <a:spcPct val="110000"/>
              </a:lnSpc>
              <a:buClr>
                <a:schemeClr val="bg2">
                  <a:lumMod val="40000"/>
                  <a:lumOff val="60000"/>
                </a:schemeClr>
              </a:buClr>
              <a:buFont typeface="Wingdings 3" charset="2"/>
              <a:buChar char=""/>
              <a:defRPr/>
            </a:pPr>
            <a:endParaRPr lang="pt-BR" altLang="pt-BR" sz="2000" b="0" dirty="0">
              <a:cs typeface="Arial" panose="020B0604020202020204" pitchFamily="34" charset="0"/>
            </a:endParaRPr>
          </a:p>
          <a:p>
            <a:pPr marL="257180" indent="-257180" algn="just" defTabSz="342905">
              <a:lnSpc>
                <a:spcPct val="110000"/>
              </a:lnSpc>
              <a:buClr>
                <a:schemeClr val="bg2">
                  <a:lumMod val="40000"/>
                  <a:lumOff val="60000"/>
                </a:schemeClr>
              </a:buClr>
              <a:buFont typeface="Wingdings 3" charset="2"/>
              <a:buChar char=""/>
              <a:defRPr/>
            </a:pPr>
            <a:r>
              <a:rPr lang="pt-BR" altLang="pt-BR" sz="2000" b="0" dirty="0">
                <a:cs typeface="Arial" panose="020B0604020202020204" pitchFamily="34" charset="0"/>
              </a:rPr>
              <a:t>Em ultima análise seu objetivo é combater a corrupção e a lavagem de dinheiro, dando celeridade ao procedimento registral </a:t>
            </a:r>
          </a:p>
        </p:txBody>
      </p:sp>
      <p:sp>
        <p:nvSpPr>
          <p:cNvPr id="6" name="Título 1">
            <a:extLst>
              <a:ext uri="{FF2B5EF4-FFF2-40B4-BE49-F238E27FC236}">
                <a16:creationId xmlns:a16="http://schemas.microsoft.com/office/drawing/2014/main" id="{B50C20A8-D088-46AB-9D1E-3CC10B720CD7}"/>
              </a:ext>
            </a:extLst>
          </p:cNvPr>
          <p:cNvSpPr txBox="1">
            <a:spLocks/>
          </p:cNvSpPr>
          <p:nvPr/>
        </p:nvSpPr>
        <p:spPr>
          <a:xfrm>
            <a:off x="930443" y="224623"/>
            <a:ext cx="10411325" cy="1354938"/>
          </a:xfrm>
          <a:prstGeom prst="rect">
            <a:avLst/>
          </a:prstGeom>
          <a:noFill/>
          <a:ln w="9525">
            <a:noFill/>
            <a:miter lim="800000"/>
            <a:headEnd/>
            <a:tailEnd/>
          </a:ln>
          <a:effectLst/>
        </p:spPr>
        <p:txBody>
          <a:bodyPr lIns="51435" tIns="25718" rIns="51435" bIns="25718" anchor="ctr">
            <a:normAutofit/>
            <a:scene3d>
              <a:camera prst="orthographicFront"/>
              <a:lightRig rig="threePt" dir="tl">
                <a:rot lat="0" lon="0" rev="7200000"/>
              </a:lightRig>
            </a:scene3d>
            <a:sp3d contourW="6350">
              <a:contourClr>
                <a:schemeClr val="accent1"/>
              </a:contourClr>
            </a:sp3d>
          </a:bodyPr>
          <a:lstStyle>
            <a:lvl1pPr algn="ctr" eaLnBrk="1" fontAlgn="auto" hangingPunct="1">
              <a:spcAft>
                <a:spcPts val="0"/>
              </a:spcAft>
              <a:defRPr sz="4400" b="1">
                <a:ln w="11430"/>
                <a:solidFill>
                  <a:srgbClr val="FFC000"/>
                </a:solidFill>
                <a:effectLst>
                  <a:outerShdw blurRad="44450" dist="41910" dir="3600000" algn="tl">
                    <a:srgbClr val="000000">
                      <a:alpha val="50000"/>
                    </a:srgbClr>
                  </a:outerShdw>
                </a:effectLst>
                <a:latin typeface="+mj-lt"/>
                <a:ea typeface="+mj-ea"/>
                <a:cs typeface="+mj-cs"/>
              </a:defRPr>
            </a:lvl1pPr>
            <a:lvl2pPr algn="ctr" eaLnBrk="0" hangingPunct="0">
              <a:defRPr sz="4400">
                <a:solidFill>
                  <a:schemeClr val="tx2"/>
                </a:solidFill>
                <a:effectLst>
                  <a:outerShdw blurRad="38100" dist="38100" dir="2700000" algn="tl">
                    <a:srgbClr val="000000"/>
                  </a:outerShdw>
                </a:effectLst>
                <a:latin typeface="Tahoma" pitchFamily="34" charset="0"/>
              </a:defRPr>
            </a:lvl2pPr>
            <a:lvl3pPr algn="ctr" eaLnBrk="0" hangingPunct="0">
              <a:defRPr sz="4400">
                <a:solidFill>
                  <a:schemeClr val="tx2"/>
                </a:solidFill>
                <a:effectLst>
                  <a:outerShdw blurRad="38100" dist="38100" dir="2700000" algn="tl">
                    <a:srgbClr val="000000"/>
                  </a:outerShdw>
                </a:effectLst>
                <a:latin typeface="Tahoma" pitchFamily="34" charset="0"/>
              </a:defRPr>
            </a:lvl3pPr>
            <a:lvl4pPr algn="ctr" eaLnBrk="0" hangingPunct="0">
              <a:defRPr sz="4400">
                <a:solidFill>
                  <a:schemeClr val="tx2"/>
                </a:solidFill>
                <a:effectLst>
                  <a:outerShdw blurRad="38100" dist="38100" dir="2700000" algn="tl">
                    <a:srgbClr val="000000"/>
                  </a:outerShdw>
                </a:effectLst>
                <a:latin typeface="Tahoma" pitchFamily="34" charset="0"/>
              </a:defRPr>
            </a:lvl4pPr>
            <a:lvl5pPr algn="ctr" eaLnBrk="0" hangingPunct="0">
              <a:defRPr sz="4400">
                <a:solidFill>
                  <a:schemeClr val="tx2"/>
                </a:solidFill>
                <a:effectLst>
                  <a:outerShdw blurRad="38100" dist="38100" dir="2700000" algn="tl">
                    <a:srgbClr val="000000"/>
                  </a:outerShdw>
                </a:effectLst>
                <a:latin typeface="Tahoma" pitchFamily="34" charset="0"/>
              </a:defRPr>
            </a:lvl5pPr>
            <a:lvl6pPr marL="457200" algn="ctr"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defRPr/>
            </a:pPr>
            <a:r>
              <a:rPr lang="pt-BR" sz="2400" dirty="0">
                <a:solidFill>
                  <a:schemeClr val="tx1"/>
                </a:solidFill>
                <a:latin typeface="+mn-lt"/>
                <a:cs typeface="Arial" panose="020B0604020202020204" pitchFamily="34" charset="0"/>
              </a:rPr>
              <a:t>SERVIÇO DE ATENDIMENTO ELETRONICO COMPARTILHADO – SAEC </a:t>
            </a:r>
          </a:p>
          <a:p>
            <a:pPr>
              <a:defRPr/>
            </a:pPr>
            <a:r>
              <a:rPr lang="pt-BR" sz="2400" dirty="0">
                <a:solidFill>
                  <a:schemeClr val="tx1"/>
                </a:solidFill>
                <a:latin typeface="+mn-lt"/>
                <a:cs typeface="Arial" panose="020B0604020202020204" pitchFamily="34" charset="0"/>
              </a:rPr>
              <a:t>SITE: </a:t>
            </a:r>
            <a:r>
              <a:rPr lang="pt-BR" sz="2400" dirty="0">
                <a:solidFill>
                  <a:schemeClr val="tx1"/>
                </a:solidFill>
                <a:latin typeface="+mn-lt"/>
                <a:cs typeface="Arial" panose="020B0604020202020204" pitchFamily="34" charset="0"/>
                <a:hlinkClick r:id="rId3"/>
              </a:rPr>
              <a:t>WWW.REGISTRADORES</a:t>
            </a:r>
            <a:r>
              <a:rPr lang="pt-BR" sz="2400" dirty="0">
                <a:solidFill>
                  <a:schemeClr val="tx1"/>
                </a:solidFill>
                <a:latin typeface="+mn-lt"/>
                <a:cs typeface="Arial" panose="020B0604020202020204" pitchFamily="34" charset="0"/>
              </a:rPr>
              <a:t>.ONR.ORG.BR</a:t>
            </a:r>
          </a:p>
        </p:txBody>
      </p:sp>
      <p:sp>
        <p:nvSpPr>
          <p:cNvPr id="2" name="Espaço Reservado para Rodapé 1">
            <a:extLst>
              <a:ext uri="{FF2B5EF4-FFF2-40B4-BE49-F238E27FC236}">
                <a16:creationId xmlns:a16="http://schemas.microsoft.com/office/drawing/2014/main" id="{B3A88D39-53D1-B231-0ACA-1728235A3297}"/>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724687DA-CAC7-007C-2A42-0C43F08A93C3}"/>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37</a:t>
            </a:fld>
            <a:endParaRPr lang="en-US" sz="1000" dirty="0">
              <a:solidFill>
                <a:schemeClr val="bg1">
                  <a:lumMod val="50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74D76-95D5-4750-9AA5-5535DDC07D01}"/>
              </a:ext>
            </a:extLst>
          </p:cNvPr>
          <p:cNvSpPr>
            <a:spLocks noGrp="1"/>
          </p:cNvSpPr>
          <p:nvPr>
            <p:ph type="title"/>
          </p:nvPr>
        </p:nvSpPr>
        <p:spPr>
          <a:xfrm>
            <a:off x="1739515" y="326613"/>
            <a:ext cx="8712968" cy="864096"/>
          </a:xfrm>
        </p:spPr>
        <p:txBody>
          <a:bodyPr>
            <a:normAutofit/>
          </a:bodyPr>
          <a:lstStyle/>
          <a:p>
            <a:pPr algn="ctr">
              <a:defRPr/>
            </a:pPr>
            <a:r>
              <a:rPr lang="pt-BR" dirty="0">
                <a:latin typeface="+mn-lt"/>
              </a:rPr>
              <a:t>DAS </a:t>
            </a:r>
            <a:r>
              <a:rPr lang="pt-BR" dirty="0" err="1">
                <a:latin typeface="+mn-lt"/>
              </a:rPr>
              <a:t>CEI’s</a:t>
            </a:r>
            <a:r>
              <a:rPr lang="pt-BR" dirty="0">
                <a:latin typeface="+mn-lt"/>
              </a:rPr>
              <a:t> E O SAEC</a:t>
            </a:r>
          </a:p>
        </p:txBody>
      </p:sp>
      <p:sp>
        <p:nvSpPr>
          <p:cNvPr id="18435" name="Espaço Reservado para Conteúdo 2">
            <a:extLst>
              <a:ext uri="{FF2B5EF4-FFF2-40B4-BE49-F238E27FC236}">
                <a16:creationId xmlns:a16="http://schemas.microsoft.com/office/drawing/2014/main" id="{CA9602E9-3095-4489-A9A4-94AB5E788CC4}"/>
              </a:ext>
            </a:extLst>
          </p:cNvPr>
          <p:cNvSpPr>
            <a:spLocks noGrp="1" noChangeArrowheads="1"/>
          </p:cNvSpPr>
          <p:nvPr>
            <p:ph idx="1"/>
          </p:nvPr>
        </p:nvSpPr>
        <p:spPr>
          <a:xfrm>
            <a:off x="513347" y="1190710"/>
            <a:ext cx="11181347" cy="4921332"/>
          </a:xfrm>
        </p:spPr>
        <p:txBody>
          <a:bodyPr>
            <a:normAutofit fontScale="92500" lnSpcReduction="10000"/>
          </a:bodyPr>
          <a:lstStyle/>
          <a:p>
            <a:pPr marL="152396" indent="0" algn="just">
              <a:lnSpc>
                <a:spcPct val="150000"/>
              </a:lnSpc>
              <a:buNone/>
            </a:pPr>
            <a:r>
              <a:rPr lang="pt-BR" sz="2000" b="0" dirty="0"/>
              <a:t>Acredita-se que o ONR manterá escritórios de representação em unidades da Federação, objetivando atender às peculiaridades regionais, cujas CEIs Estaduais muito bem atendiam, como dito. Nesta angulação, as plataformas digitais existentes nesses Estados serão adaptadas aos novos procedimentos tecnológicos, ressaltando que todos os serviços praticados pela SAEC, serão hospedados em nuvens, obedecendo-se os vigentes padrões praticados pelo mercado, a fim de que, assim seja garantida a continuidade dos negócios, privacidade e segurança dos dados e dos atos praticados pelos Registradores de Imóveis do país.</a:t>
            </a:r>
          </a:p>
          <a:p>
            <a:pPr marL="152396" indent="0" algn="just">
              <a:lnSpc>
                <a:spcPct val="150000"/>
              </a:lnSpc>
              <a:buNone/>
            </a:pPr>
            <a:endParaRPr lang="pt-BR" sz="2000" b="0" dirty="0"/>
          </a:p>
          <a:p>
            <a:pPr marL="152396" indent="0" algn="just">
              <a:lnSpc>
                <a:spcPct val="150000"/>
              </a:lnSpc>
              <a:buNone/>
            </a:pPr>
            <a:r>
              <a:rPr lang="pt-BR" sz="2000" b="0" dirty="0"/>
              <a:t>Para </a:t>
            </a:r>
            <a:r>
              <a:rPr lang="pt-PT" sz="2000" b="0" dirty="0"/>
              <a:t>alcançar o objetivo de sustentabilidade do mecanismo processual, parece extremamente necessário intervir no método, tornando-o enxuto e utilizável para que essa função social que é objetivo típico da administração do valor absoluto expressa pela "Justiça" possa ser cumprida. </a:t>
            </a:r>
            <a:endParaRPr lang="pt-BR" sz="2000" b="0" dirty="0"/>
          </a:p>
          <a:p>
            <a:pPr marL="152396" indent="0" algn="just">
              <a:lnSpc>
                <a:spcPct val="150000"/>
              </a:lnSpc>
              <a:buNone/>
            </a:pPr>
            <a:endParaRPr lang="pt-BR" sz="2000" b="0" dirty="0"/>
          </a:p>
          <a:p>
            <a:pPr marL="152396" indent="0" algn="just">
              <a:lnSpc>
                <a:spcPct val="150000"/>
              </a:lnSpc>
              <a:buNone/>
            </a:pPr>
            <a:endParaRPr lang="pt-BR" b="0" dirty="0">
              <a:latin typeface="+mj-lt"/>
            </a:endParaRPr>
          </a:p>
        </p:txBody>
      </p:sp>
      <p:sp>
        <p:nvSpPr>
          <p:cNvPr id="3" name="Espaço Reservado para Rodapé 1">
            <a:extLst>
              <a:ext uri="{FF2B5EF4-FFF2-40B4-BE49-F238E27FC236}">
                <a16:creationId xmlns:a16="http://schemas.microsoft.com/office/drawing/2014/main" id="{75982D27-3C8A-29C2-93D5-F96B1B484DF8}"/>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6080CCE1-597C-B8BA-AA6E-9948A60611EA}"/>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38</a:t>
            </a:fld>
            <a:endParaRPr lang="en-US" sz="1000" dirty="0">
              <a:solidFill>
                <a:schemeClr val="bg1">
                  <a:lumMod val="50000"/>
                </a:schemeClr>
              </a:solidFill>
            </a:endParaRPr>
          </a:p>
        </p:txBody>
      </p:sp>
    </p:spTree>
    <p:extLst>
      <p:ext uri="{BB962C8B-B14F-4D97-AF65-F5344CB8AC3E}">
        <p14:creationId xmlns:p14="http://schemas.microsoft.com/office/powerpoint/2010/main" val="730967979"/>
      </p:ext>
    </p:extLst>
  </p:cSld>
  <p:clrMapOvr>
    <a:masterClrMapping/>
  </p:clrMapOvr>
  <p:transition spd="slow">
    <p:cov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Espaço Reservado para Conteúdo 2">
            <a:extLst>
              <a:ext uri="{FF2B5EF4-FFF2-40B4-BE49-F238E27FC236}">
                <a16:creationId xmlns:a16="http://schemas.microsoft.com/office/drawing/2014/main" id="{BC7E805D-0DC4-4040-9F21-9A347CB3488F}"/>
              </a:ext>
            </a:extLst>
          </p:cNvPr>
          <p:cNvSpPr>
            <a:spLocks noGrp="1"/>
          </p:cNvSpPr>
          <p:nvPr>
            <p:ph sz="half" idx="2"/>
          </p:nvPr>
        </p:nvSpPr>
        <p:spPr>
          <a:xfrm>
            <a:off x="232904" y="1518165"/>
            <a:ext cx="5863096" cy="4254947"/>
          </a:xfrm>
        </p:spPr>
        <p:txBody>
          <a:bodyPr rtlCol="0">
            <a:normAutofit/>
          </a:bodyPr>
          <a:lstStyle/>
          <a:p>
            <a:pPr marL="0" indent="0" algn="just" defTabSz="342905">
              <a:buClr>
                <a:schemeClr val="bg2">
                  <a:lumMod val="40000"/>
                  <a:lumOff val="60000"/>
                </a:schemeClr>
              </a:buClr>
              <a:buNone/>
              <a:defRPr/>
            </a:pPr>
            <a:r>
              <a:rPr lang="pt-BR" altLang="pt-BR" dirty="0">
                <a:solidFill>
                  <a:schemeClr val="tx1">
                    <a:lumMod val="95000"/>
                  </a:schemeClr>
                </a:solidFill>
                <a:latin typeface="Arial" panose="020B0604020202020204" pitchFamily="34" charset="0"/>
              </a:rPr>
              <a:t>A Central Eletrônica de Integração e informações (CEI) da Associação dos Notários e Registradores do Estado de  Mato Grosso (Anoreg/MT) tem se tornado um importante aliado no combate ás fraudes e na celeridade dos órgãos públicos. </a:t>
            </a:r>
          </a:p>
          <a:p>
            <a:pPr marL="0" indent="0" algn="just" defTabSz="342905">
              <a:buClr>
                <a:schemeClr val="bg2">
                  <a:lumMod val="40000"/>
                  <a:lumOff val="60000"/>
                </a:schemeClr>
              </a:buClr>
              <a:buNone/>
              <a:defRPr/>
            </a:pPr>
            <a:r>
              <a:rPr lang="pt-BR" altLang="pt-BR" dirty="0">
                <a:solidFill>
                  <a:schemeClr val="tx1">
                    <a:lumMod val="95000"/>
                  </a:schemeClr>
                </a:solidFill>
                <a:latin typeface="Arial" panose="020B0604020202020204" pitchFamily="34" charset="0"/>
              </a:rPr>
              <a:t>A associação, em parceria com a Corregedoria Geral da Justiça do Estado de Mato Grosso, tem fechado termos de cooperação técnica para que as entidades possam consultar e visualizar as informações, bem como solicitar certidões e documentos eletrônicos por meio da CEI, gratuitamente.</a:t>
            </a:r>
          </a:p>
        </p:txBody>
      </p:sp>
      <p:sp>
        <p:nvSpPr>
          <p:cNvPr id="8" name="Espaço Reservado para Texto 7">
            <a:extLst>
              <a:ext uri="{FF2B5EF4-FFF2-40B4-BE49-F238E27FC236}">
                <a16:creationId xmlns:a16="http://schemas.microsoft.com/office/drawing/2014/main" id="{F328EB90-C823-75E8-CDBA-6ED049D163B3}"/>
              </a:ext>
            </a:extLst>
          </p:cNvPr>
          <p:cNvSpPr>
            <a:spLocks noGrp="1"/>
          </p:cNvSpPr>
          <p:nvPr>
            <p:ph type="body" sz="quarter" idx="17"/>
          </p:nvPr>
        </p:nvSpPr>
        <p:spPr/>
        <p:txBody>
          <a:bodyPr/>
          <a:lstStyle/>
          <a:p>
            <a:endParaRPr lang="pt-BR"/>
          </a:p>
        </p:txBody>
      </p:sp>
      <p:sp>
        <p:nvSpPr>
          <p:cNvPr id="3" name="CaixaDeTexto 2">
            <a:extLst>
              <a:ext uri="{FF2B5EF4-FFF2-40B4-BE49-F238E27FC236}">
                <a16:creationId xmlns:a16="http://schemas.microsoft.com/office/drawing/2014/main" id="{9FABA9C0-CE37-432A-9AD6-98246E1ADEF7}"/>
              </a:ext>
            </a:extLst>
          </p:cNvPr>
          <p:cNvSpPr txBox="1"/>
          <p:nvPr/>
        </p:nvSpPr>
        <p:spPr>
          <a:xfrm>
            <a:off x="5803066" y="1333499"/>
            <a:ext cx="3688598" cy="369332"/>
          </a:xfrm>
          <a:prstGeom prst="rect">
            <a:avLst/>
          </a:prstGeom>
          <a:noFill/>
        </p:spPr>
        <p:txBody>
          <a:bodyPr wrap="square">
            <a:spAutoFit/>
          </a:bodyPr>
          <a:lstStyle/>
          <a:p>
            <a:pPr algn="ctr">
              <a:defRPr/>
            </a:pPr>
            <a:r>
              <a:rPr lang="pt-BR" altLang="pt-BR" dirty="0">
                <a:solidFill>
                  <a:schemeClr val="tx1">
                    <a:lumMod val="95000"/>
                  </a:schemeClr>
                </a:solidFill>
                <a:latin typeface="Arial" charset="0"/>
                <a:cs typeface="Arial" panose="020B0604020202020204" pitchFamily="34" charset="0"/>
              </a:rPr>
              <a:t> </a:t>
            </a:r>
          </a:p>
        </p:txBody>
      </p:sp>
      <p:sp>
        <p:nvSpPr>
          <p:cNvPr id="4" name="CaixaDeTexto 3">
            <a:extLst>
              <a:ext uri="{FF2B5EF4-FFF2-40B4-BE49-F238E27FC236}">
                <a16:creationId xmlns:a16="http://schemas.microsoft.com/office/drawing/2014/main" id="{7A3696D8-1D8D-4B3C-9C93-DF3DBC890BBC}"/>
              </a:ext>
            </a:extLst>
          </p:cNvPr>
          <p:cNvSpPr txBox="1"/>
          <p:nvPr/>
        </p:nvSpPr>
        <p:spPr>
          <a:xfrm>
            <a:off x="6377342" y="4826979"/>
            <a:ext cx="3323231" cy="334835"/>
          </a:xfrm>
          <a:prstGeom prst="rect">
            <a:avLst/>
          </a:prstGeom>
          <a:noFill/>
        </p:spPr>
        <p:txBody>
          <a:bodyPr wrap="square">
            <a:spAutoFit/>
          </a:bodyPr>
          <a:lstStyle/>
          <a:p>
            <a:pPr algn="just">
              <a:defRPr/>
            </a:pPr>
            <a:r>
              <a:rPr lang="pt-BR" altLang="pt-BR" sz="788" dirty="0">
                <a:solidFill>
                  <a:schemeClr val="tx1">
                    <a:lumMod val="95000"/>
                  </a:schemeClr>
                </a:solidFill>
                <a:latin typeface="Arial" charset="0"/>
                <a:cs typeface="Arial" panose="020B0604020202020204" pitchFamily="34" charset="0"/>
              </a:rPr>
              <a:t>FONTE – Ícone Press. Assessoria de Imprensa e Conteúdo – Assessoria de Imprensa Anoreg – MT. </a:t>
            </a:r>
          </a:p>
        </p:txBody>
      </p:sp>
      <p:sp>
        <p:nvSpPr>
          <p:cNvPr id="6" name="CaixaDeTexto 5">
            <a:extLst>
              <a:ext uri="{FF2B5EF4-FFF2-40B4-BE49-F238E27FC236}">
                <a16:creationId xmlns:a16="http://schemas.microsoft.com/office/drawing/2014/main" id="{B502D6C0-B79F-417A-902F-DBE380CD4DD5}"/>
              </a:ext>
            </a:extLst>
          </p:cNvPr>
          <p:cNvSpPr txBox="1"/>
          <p:nvPr/>
        </p:nvSpPr>
        <p:spPr>
          <a:xfrm>
            <a:off x="232779" y="129161"/>
            <a:ext cx="11627187" cy="1015663"/>
          </a:xfrm>
          <a:prstGeom prst="rect">
            <a:avLst/>
          </a:prstGeom>
          <a:noFill/>
          <a:ln>
            <a:noFill/>
          </a:ln>
        </p:spPr>
        <p:txBody>
          <a:bodyPr wrap="square">
            <a:spAutoFit/>
          </a:bodyPr>
          <a:lstStyle/>
          <a:p>
            <a:pPr algn="ctr">
              <a:defRPr/>
            </a:pPr>
            <a:r>
              <a:rPr lang="pt-BR" altLang="pt-BR" sz="3000" b="1" dirty="0">
                <a:latin typeface="Arial" charset="0"/>
                <a:cs typeface="Arial" panose="020B0604020202020204" pitchFamily="34" charset="0"/>
              </a:rPr>
              <a:t>CENTRAL ELETRÔNICA TRAZ CELERIDADE A ÓRGÃOS PÚBLICOS</a:t>
            </a:r>
          </a:p>
        </p:txBody>
      </p:sp>
      <p:pic>
        <p:nvPicPr>
          <p:cNvPr id="9" name="Imagem 1">
            <a:extLst>
              <a:ext uri="{FF2B5EF4-FFF2-40B4-BE49-F238E27FC236}">
                <a16:creationId xmlns:a16="http://schemas.microsoft.com/office/drawing/2014/main" id="{1E698756-6319-5D6A-B885-654B79BDAF07}"/>
              </a:ext>
            </a:extLst>
          </p:cNvPr>
          <p:cNvPicPr>
            <a:picLocks noGrp="1" noChangeAspect="1"/>
          </p:cNvPicPr>
          <p:nvPr>
            <p:ph type="pic" idx="13"/>
          </p:nvPr>
        </p:nvPicPr>
        <p:blipFill>
          <a:blip r:embed="rId2">
            <a:extLst>
              <a:ext uri="{28A0092B-C50C-407E-A947-70E740481C1C}">
                <a14:useLocalDpi xmlns:a14="http://schemas.microsoft.com/office/drawing/2010/main" val="0"/>
              </a:ext>
            </a:extLst>
          </a:blip>
          <a:srcRect l="12476" r="12476"/>
          <a:stretch>
            <a:fillRect/>
          </a:stretch>
        </p:blipFill>
        <p:spPr bwMode="auto">
          <a:xfrm>
            <a:off x="6311900" y="1231900"/>
            <a:ext cx="5646738" cy="486092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5FC43961-541E-126E-5974-759C21740975}"/>
              </a:ext>
            </a:extLst>
          </p:cNvPr>
          <p:cNvSpPr txBox="1"/>
          <p:nvPr/>
        </p:nvSpPr>
        <p:spPr>
          <a:xfrm>
            <a:off x="6311900" y="5849308"/>
            <a:ext cx="6079121" cy="230832"/>
          </a:xfrm>
          <a:prstGeom prst="rect">
            <a:avLst/>
          </a:prstGeom>
          <a:noFill/>
        </p:spPr>
        <p:txBody>
          <a:bodyPr wrap="square">
            <a:spAutoFit/>
          </a:bodyPr>
          <a:lstStyle/>
          <a:p>
            <a:pPr algn="just">
              <a:defRPr/>
            </a:pPr>
            <a:r>
              <a:rPr lang="pt-BR" altLang="pt-BR" sz="900" dirty="0">
                <a:solidFill>
                  <a:schemeClr val="bg1"/>
                </a:solidFill>
                <a:latin typeface="Arial" charset="0"/>
                <a:cs typeface="Arial" panose="020B0604020202020204" pitchFamily="34" charset="0"/>
              </a:rPr>
              <a:t>FONTE – Ícone Press. Assessoria de Imprensa e Conteúdo – Assessoria de Imprensa Anoreg – MT. </a:t>
            </a:r>
          </a:p>
        </p:txBody>
      </p:sp>
      <p:sp>
        <p:nvSpPr>
          <p:cNvPr id="13" name="Espaço Reservado para Rodapé 1">
            <a:extLst>
              <a:ext uri="{FF2B5EF4-FFF2-40B4-BE49-F238E27FC236}">
                <a16:creationId xmlns:a16="http://schemas.microsoft.com/office/drawing/2014/main" id="{2F7EB5D9-BB36-87E1-304A-061808E48CD2}"/>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14" name="Espaço Reservado para Número de Slide 2">
            <a:extLst>
              <a:ext uri="{FF2B5EF4-FFF2-40B4-BE49-F238E27FC236}">
                <a16:creationId xmlns:a16="http://schemas.microsoft.com/office/drawing/2014/main" id="{A5B62D37-5384-D7B8-6A5D-394B5EFC2871}"/>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39</a:t>
            </a:fld>
            <a:endParaRPr lang="en-US" sz="1000" dirty="0">
              <a:solidFill>
                <a:schemeClr val="bg1">
                  <a:lumMod val="50000"/>
                </a:schemeClr>
              </a:solidFill>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7130E837-4384-4687-AFF5-3C3F4E9D498F}"/>
              </a:ext>
            </a:extLst>
          </p:cNvPr>
          <p:cNvSpPr>
            <a:spLocks noGrp="1"/>
          </p:cNvSpPr>
          <p:nvPr>
            <p:ph type="ftr" sz="quarter" idx="10"/>
          </p:nvPr>
        </p:nvSpPr>
        <p:spPr/>
        <p:txBody>
          <a:bodyPr/>
          <a:lstStyle/>
          <a:p>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EEC14FD8-4B1F-4EB3-88CA-EE4E66230190}"/>
              </a:ext>
            </a:extLst>
          </p:cNvPr>
          <p:cNvSpPr>
            <a:spLocks noGrp="1"/>
          </p:cNvSpPr>
          <p:nvPr>
            <p:ph type="sldNum" sz="quarter" idx="11"/>
          </p:nvPr>
        </p:nvSpPr>
        <p:spPr/>
        <p:txBody>
          <a:bodyPr/>
          <a:lstStyle/>
          <a:p>
            <a:fld id="{96F7679E-DE04-904C-B326-A7ED40143975}" type="slidenum">
              <a:rPr lang="en-US" smtClean="0"/>
              <a:t>4</a:t>
            </a:fld>
            <a:endParaRPr lang="en-US"/>
          </a:p>
        </p:txBody>
      </p:sp>
      <p:sp>
        <p:nvSpPr>
          <p:cNvPr id="7" name="Título 6">
            <a:extLst>
              <a:ext uri="{FF2B5EF4-FFF2-40B4-BE49-F238E27FC236}">
                <a16:creationId xmlns:a16="http://schemas.microsoft.com/office/drawing/2014/main" id="{79991CD1-BD82-494C-B7CE-51ACF6478581}"/>
              </a:ext>
            </a:extLst>
          </p:cNvPr>
          <p:cNvSpPr>
            <a:spLocks noGrp="1"/>
          </p:cNvSpPr>
          <p:nvPr>
            <p:ph type="title"/>
          </p:nvPr>
        </p:nvSpPr>
        <p:spPr>
          <a:xfrm>
            <a:off x="232780" y="226923"/>
            <a:ext cx="11052447" cy="755651"/>
          </a:xfrm>
        </p:spPr>
        <p:txBody>
          <a:bodyPr/>
          <a:lstStyle/>
          <a:p>
            <a:pPr algn="ctr"/>
            <a:r>
              <a:rPr lang="pt-BR" dirty="0"/>
              <a:t>Sistemas Registrais - Doutrina</a:t>
            </a:r>
          </a:p>
        </p:txBody>
      </p:sp>
      <p:sp>
        <p:nvSpPr>
          <p:cNvPr id="12" name="Text Box 5">
            <a:extLst>
              <a:ext uri="{FF2B5EF4-FFF2-40B4-BE49-F238E27FC236}">
                <a16:creationId xmlns:a16="http://schemas.microsoft.com/office/drawing/2014/main" id="{15418E75-8CE3-DC35-359D-709DF55682B4}"/>
              </a:ext>
            </a:extLst>
          </p:cNvPr>
          <p:cNvSpPr txBox="1">
            <a:spLocks noChangeArrowheads="1"/>
          </p:cNvSpPr>
          <p:nvPr/>
        </p:nvSpPr>
        <p:spPr bwMode="auto">
          <a:xfrm>
            <a:off x="2452239" y="1502590"/>
            <a:ext cx="6155531" cy="46166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s-ES" sz="2400" b="1" dirty="0"/>
              <a:t>Privatista – </a:t>
            </a:r>
            <a:r>
              <a:rPr lang="es-ES" sz="2400" b="1" dirty="0" err="1"/>
              <a:t>Francês</a:t>
            </a:r>
            <a:r>
              <a:rPr lang="es-ES" sz="2400" b="1" dirty="0"/>
              <a:t>  </a:t>
            </a:r>
          </a:p>
        </p:txBody>
      </p:sp>
      <p:sp>
        <p:nvSpPr>
          <p:cNvPr id="13" name="Text Box 6">
            <a:extLst>
              <a:ext uri="{FF2B5EF4-FFF2-40B4-BE49-F238E27FC236}">
                <a16:creationId xmlns:a16="http://schemas.microsoft.com/office/drawing/2014/main" id="{24D0F389-F97C-E3C8-C85F-340F7A7DFFE7}"/>
              </a:ext>
            </a:extLst>
          </p:cNvPr>
          <p:cNvSpPr txBox="1">
            <a:spLocks noChangeArrowheads="1"/>
          </p:cNvSpPr>
          <p:nvPr/>
        </p:nvSpPr>
        <p:spPr bwMode="auto">
          <a:xfrm>
            <a:off x="2452239" y="4621292"/>
            <a:ext cx="6155531" cy="461665"/>
          </a:xfrm>
          <a:prstGeom prst="rect">
            <a:avLst/>
          </a:prstGeom>
          <a:solidFill>
            <a:schemeClr val="bg1">
              <a:alpha val="20000"/>
            </a:schemeClr>
          </a:solidFill>
          <a:ln w="9525">
            <a:no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s-ES" sz="2400" b="1" dirty="0"/>
              <a:t>Sistema Eclético - Brasileiro</a:t>
            </a:r>
            <a:endParaRPr lang="es-ES" sz="3200" dirty="0"/>
          </a:p>
        </p:txBody>
      </p:sp>
      <p:sp>
        <p:nvSpPr>
          <p:cNvPr id="14" name="Text Box 7">
            <a:extLst>
              <a:ext uri="{FF2B5EF4-FFF2-40B4-BE49-F238E27FC236}">
                <a16:creationId xmlns:a16="http://schemas.microsoft.com/office/drawing/2014/main" id="{F48763F0-6A3A-7B54-009C-52C8ADB742B9}"/>
              </a:ext>
            </a:extLst>
          </p:cNvPr>
          <p:cNvSpPr txBox="1">
            <a:spLocks noChangeArrowheads="1"/>
          </p:cNvSpPr>
          <p:nvPr/>
        </p:nvSpPr>
        <p:spPr bwMode="auto">
          <a:xfrm>
            <a:off x="2452239" y="3186843"/>
            <a:ext cx="6155531" cy="461665"/>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s-ES" sz="2400" b="1" dirty="0"/>
              <a:t>Publicista - </a:t>
            </a:r>
            <a:r>
              <a:rPr lang="es-ES" sz="2400" b="1" dirty="0" err="1"/>
              <a:t>Alemão</a:t>
            </a:r>
            <a:endParaRPr lang="es-ES" sz="2400" b="1" dirty="0"/>
          </a:p>
        </p:txBody>
      </p:sp>
      <p:pic>
        <p:nvPicPr>
          <p:cNvPr id="15" name="Imagem 14">
            <a:extLst>
              <a:ext uri="{FF2B5EF4-FFF2-40B4-BE49-F238E27FC236}">
                <a16:creationId xmlns:a16="http://schemas.microsoft.com/office/drawing/2014/main" id="{1162F1A4-1E96-C2FD-7868-519995B918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122" y="1414120"/>
            <a:ext cx="1863869" cy="1291500"/>
          </a:xfrm>
          <a:prstGeom prst="rect">
            <a:avLst/>
          </a:prstGeom>
        </p:spPr>
      </p:pic>
      <p:pic>
        <p:nvPicPr>
          <p:cNvPr id="16" name="Imagem 15">
            <a:extLst>
              <a:ext uri="{FF2B5EF4-FFF2-40B4-BE49-F238E27FC236}">
                <a16:creationId xmlns:a16="http://schemas.microsoft.com/office/drawing/2014/main" id="{24D74764-0636-70CC-0B32-97114E859D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121" y="4583456"/>
            <a:ext cx="1863869" cy="1313740"/>
          </a:xfrm>
          <a:prstGeom prst="rect">
            <a:avLst/>
          </a:prstGeom>
        </p:spPr>
      </p:pic>
      <p:pic>
        <p:nvPicPr>
          <p:cNvPr id="17" name="Imagem 16">
            <a:extLst>
              <a:ext uri="{FF2B5EF4-FFF2-40B4-BE49-F238E27FC236}">
                <a16:creationId xmlns:a16="http://schemas.microsoft.com/office/drawing/2014/main" id="{80079398-F928-535C-F07C-1FBD69E431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121" y="2998788"/>
            <a:ext cx="1863869" cy="1291500"/>
          </a:xfrm>
          <a:prstGeom prst="rect">
            <a:avLst/>
          </a:prstGeom>
        </p:spPr>
      </p:pic>
      <p:sp>
        <p:nvSpPr>
          <p:cNvPr id="18" name="Rectangle 4">
            <a:extLst>
              <a:ext uri="{FF2B5EF4-FFF2-40B4-BE49-F238E27FC236}">
                <a16:creationId xmlns:a16="http://schemas.microsoft.com/office/drawing/2014/main" id="{1309E0AF-F047-DC4E-85C1-87A8DB0CA77D}"/>
              </a:ext>
            </a:extLst>
          </p:cNvPr>
          <p:cNvSpPr>
            <a:spLocks noChangeArrowheads="1"/>
          </p:cNvSpPr>
          <p:nvPr/>
        </p:nvSpPr>
        <p:spPr bwMode="auto">
          <a:xfrm>
            <a:off x="2452242" y="2017626"/>
            <a:ext cx="8832985"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a:tabLst>
                <a:tab pos="457200" algn="l"/>
              </a:tabLst>
              <a:defRPr>
                <a:solidFill>
                  <a:schemeClr val="tx1"/>
                </a:solidFill>
                <a:latin typeface="Arial" panose="020B0604020202020204" pitchFamily="34" charset="0"/>
                <a:cs typeface="Arial" panose="020B0604020202020204" pitchFamily="34" charset="0"/>
              </a:defRPr>
            </a:lvl1pPr>
            <a:lvl2pPr marL="742950" indent="-285750">
              <a:tabLst>
                <a:tab pos="457200" algn="l"/>
              </a:tabLst>
              <a:defRPr>
                <a:solidFill>
                  <a:schemeClr val="tx1"/>
                </a:solidFill>
                <a:latin typeface="Arial" panose="020B0604020202020204" pitchFamily="34" charset="0"/>
                <a:cs typeface="Arial" panose="020B0604020202020204" pitchFamily="34" charset="0"/>
              </a:defRPr>
            </a:lvl2pPr>
            <a:lvl3pPr marL="1143000" indent="-228600">
              <a:tabLst>
                <a:tab pos="457200" algn="l"/>
              </a:tabLst>
              <a:defRPr>
                <a:solidFill>
                  <a:schemeClr val="tx1"/>
                </a:solidFill>
                <a:latin typeface="Arial" panose="020B0604020202020204" pitchFamily="34" charset="0"/>
                <a:cs typeface="Arial" panose="020B0604020202020204" pitchFamily="34" charset="0"/>
              </a:defRPr>
            </a:lvl3pPr>
            <a:lvl4pPr marL="1600200" indent="-228600">
              <a:tabLst>
                <a:tab pos="457200" algn="l"/>
              </a:tabLst>
              <a:defRPr>
                <a:solidFill>
                  <a:schemeClr val="tx1"/>
                </a:solidFill>
                <a:latin typeface="Arial" panose="020B0604020202020204" pitchFamily="34" charset="0"/>
                <a:cs typeface="Arial" panose="020B0604020202020204" pitchFamily="34" charset="0"/>
              </a:defRPr>
            </a:lvl4pPr>
            <a:lvl5pPr marL="2057400" indent="-228600">
              <a:tabLst>
                <a:tab pos="457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
            <a:r>
              <a:rPr lang="pt-BR" dirty="0"/>
              <a:t>O Direito real se constitui somente pelo contrato. A publicidade somente existe para oponibilidade a terceiros.</a:t>
            </a:r>
          </a:p>
        </p:txBody>
      </p:sp>
      <p:sp>
        <p:nvSpPr>
          <p:cNvPr id="19" name="Rectangle 4">
            <a:extLst>
              <a:ext uri="{FF2B5EF4-FFF2-40B4-BE49-F238E27FC236}">
                <a16:creationId xmlns:a16="http://schemas.microsoft.com/office/drawing/2014/main" id="{2AAEEE97-31A8-B5E6-70D1-C8C7AC1CCB33}"/>
              </a:ext>
            </a:extLst>
          </p:cNvPr>
          <p:cNvSpPr>
            <a:spLocks noChangeArrowheads="1"/>
          </p:cNvSpPr>
          <p:nvPr/>
        </p:nvSpPr>
        <p:spPr bwMode="auto">
          <a:xfrm>
            <a:off x="2452240" y="3718990"/>
            <a:ext cx="883298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a:tabLst>
                <a:tab pos="457200" algn="l"/>
              </a:tabLst>
              <a:defRPr>
                <a:solidFill>
                  <a:schemeClr val="tx1"/>
                </a:solidFill>
                <a:latin typeface="Arial" panose="020B0604020202020204" pitchFamily="34" charset="0"/>
                <a:cs typeface="Arial" panose="020B0604020202020204" pitchFamily="34" charset="0"/>
              </a:defRPr>
            </a:lvl1pPr>
            <a:lvl2pPr marL="742950" indent="-285750">
              <a:tabLst>
                <a:tab pos="457200" algn="l"/>
              </a:tabLst>
              <a:defRPr>
                <a:solidFill>
                  <a:schemeClr val="tx1"/>
                </a:solidFill>
                <a:latin typeface="Arial" panose="020B0604020202020204" pitchFamily="34" charset="0"/>
                <a:cs typeface="Arial" panose="020B0604020202020204" pitchFamily="34" charset="0"/>
              </a:defRPr>
            </a:lvl2pPr>
            <a:lvl3pPr marL="1143000" indent="-228600">
              <a:tabLst>
                <a:tab pos="457200" algn="l"/>
              </a:tabLst>
              <a:defRPr>
                <a:solidFill>
                  <a:schemeClr val="tx1"/>
                </a:solidFill>
                <a:latin typeface="Arial" panose="020B0604020202020204" pitchFamily="34" charset="0"/>
                <a:cs typeface="Arial" panose="020B0604020202020204" pitchFamily="34" charset="0"/>
              </a:defRPr>
            </a:lvl3pPr>
            <a:lvl4pPr marL="1600200" indent="-228600">
              <a:tabLst>
                <a:tab pos="457200" algn="l"/>
              </a:tabLst>
              <a:defRPr>
                <a:solidFill>
                  <a:schemeClr val="tx1"/>
                </a:solidFill>
                <a:latin typeface="Arial" panose="020B0604020202020204" pitchFamily="34" charset="0"/>
                <a:cs typeface="Arial" panose="020B0604020202020204" pitchFamily="34" charset="0"/>
              </a:defRPr>
            </a:lvl4pPr>
            <a:lvl5pPr marL="2057400" indent="-228600">
              <a:tabLst>
                <a:tab pos="457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
            <a:r>
              <a:rPr lang="pt-BR" dirty="0"/>
              <a:t>Imprescindível a publicidade para Constituição do Direito real.</a:t>
            </a:r>
          </a:p>
        </p:txBody>
      </p:sp>
      <p:sp>
        <p:nvSpPr>
          <p:cNvPr id="20" name="Rectangle 4">
            <a:extLst>
              <a:ext uri="{FF2B5EF4-FFF2-40B4-BE49-F238E27FC236}">
                <a16:creationId xmlns:a16="http://schemas.microsoft.com/office/drawing/2014/main" id="{0C0AE057-D7AC-1E49-00E7-8F60BE59DA8A}"/>
              </a:ext>
            </a:extLst>
          </p:cNvPr>
          <p:cNvSpPr>
            <a:spLocks noChangeArrowheads="1"/>
          </p:cNvSpPr>
          <p:nvPr/>
        </p:nvSpPr>
        <p:spPr bwMode="auto">
          <a:xfrm>
            <a:off x="2438988" y="5047830"/>
            <a:ext cx="8832984"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ctr">
            <a:spAutoFit/>
          </a:bodyPr>
          <a:lstStyle>
            <a:lvl1pPr>
              <a:tabLst>
                <a:tab pos="457200" algn="l"/>
              </a:tabLst>
              <a:defRPr>
                <a:solidFill>
                  <a:schemeClr val="tx1"/>
                </a:solidFill>
                <a:latin typeface="Arial" panose="020B0604020202020204" pitchFamily="34" charset="0"/>
                <a:cs typeface="Arial" panose="020B0604020202020204" pitchFamily="34" charset="0"/>
              </a:defRPr>
            </a:lvl1pPr>
            <a:lvl2pPr marL="742950" indent="-285750">
              <a:tabLst>
                <a:tab pos="457200" algn="l"/>
              </a:tabLst>
              <a:defRPr>
                <a:solidFill>
                  <a:schemeClr val="tx1"/>
                </a:solidFill>
                <a:latin typeface="Arial" panose="020B0604020202020204" pitchFamily="34" charset="0"/>
                <a:cs typeface="Arial" panose="020B0604020202020204" pitchFamily="34" charset="0"/>
              </a:defRPr>
            </a:lvl2pPr>
            <a:lvl3pPr marL="1143000" indent="-228600">
              <a:tabLst>
                <a:tab pos="457200" algn="l"/>
              </a:tabLst>
              <a:defRPr>
                <a:solidFill>
                  <a:schemeClr val="tx1"/>
                </a:solidFill>
                <a:latin typeface="Arial" panose="020B0604020202020204" pitchFamily="34" charset="0"/>
                <a:cs typeface="Arial" panose="020B0604020202020204" pitchFamily="34" charset="0"/>
              </a:defRPr>
            </a:lvl3pPr>
            <a:lvl4pPr marL="1600200" indent="-228600">
              <a:tabLst>
                <a:tab pos="457200" algn="l"/>
              </a:tabLst>
              <a:defRPr>
                <a:solidFill>
                  <a:schemeClr val="tx1"/>
                </a:solidFill>
                <a:latin typeface="Arial" panose="020B0604020202020204" pitchFamily="34" charset="0"/>
                <a:cs typeface="Arial" panose="020B0604020202020204" pitchFamily="34" charset="0"/>
              </a:defRPr>
            </a:lvl4pPr>
            <a:lvl5pPr marL="2057400" indent="-228600">
              <a:tabLst>
                <a:tab pos="4572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Arial" panose="020B0604020202020204" pitchFamily="34" charset="0"/>
                <a:cs typeface="Arial" panose="020B0604020202020204" pitchFamily="34" charset="0"/>
              </a:defRPr>
            </a:lvl9pPr>
          </a:lstStyle>
          <a:p>
            <a:pPr algn="just"/>
            <a:r>
              <a:rPr lang="pt-BR" sz="1600" dirty="0"/>
              <a:t>Conjuga  os dois outros = título causal e sua publicidade. Exceto nas aquisições por sucessão </a:t>
            </a:r>
            <a:r>
              <a:rPr lang="pt-BR" sz="1600" i="1" dirty="0"/>
              <a:t>causa mortis</a:t>
            </a:r>
            <a:r>
              <a:rPr lang="pt-BR" sz="1600" dirty="0"/>
              <a:t>, na qual a herança  se transmite desde logo aos herdeiros. Inter vivos, a constituição de Direito real</a:t>
            </a:r>
            <a:r>
              <a:rPr lang="pt-BR" sz="1600" dirty="0">
                <a:solidFill>
                  <a:srgbClr val="FF0000"/>
                </a:solidFill>
              </a:rPr>
              <a:t> </a:t>
            </a:r>
            <a:r>
              <a:rPr lang="pt-BR" sz="1600" dirty="0"/>
              <a:t>somente se dá pelo Registro de Imóveis (artigo 1.245-Código Civil)</a:t>
            </a:r>
          </a:p>
        </p:txBody>
      </p:sp>
      <p:sp>
        <p:nvSpPr>
          <p:cNvPr id="21" name="Retângulo 20">
            <a:extLst>
              <a:ext uri="{FF2B5EF4-FFF2-40B4-BE49-F238E27FC236}">
                <a16:creationId xmlns:a16="http://schemas.microsoft.com/office/drawing/2014/main" id="{3DF6DD60-2EC4-7208-9909-955179DCDF9D}"/>
              </a:ext>
            </a:extLst>
          </p:cNvPr>
          <p:cNvSpPr/>
          <p:nvPr/>
        </p:nvSpPr>
        <p:spPr>
          <a:xfrm>
            <a:off x="460121" y="1414120"/>
            <a:ext cx="11052448" cy="1291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a:extLst>
              <a:ext uri="{FF2B5EF4-FFF2-40B4-BE49-F238E27FC236}">
                <a16:creationId xmlns:a16="http://schemas.microsoft.com/office/drawing/2014/main" id="{236B483C-7F30-A547-81BF-9ED43BCF1AAD}"/>
              </a:ext>
            </a:extLst>
          </p:cNvPr>
          <p:cNvSpPr/>
          <p:nvPr/>
        </p:nvSpPr>
        <p:spPr>
          <a:xfrm>
            <a:off x="460120" y="3008045"/>
            <a:ext cx="11052448" cy="1291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A719C02A-0703-FAC5-FE8B-B05538709E1F}"/>
              </a:ext>
            </a:extLst>
          </p:cNvPr>
          <p:cNvSpPr/>
          <p:nvPr/>
        </p:nvSpPr>
        <p:spPr>
          <a:xfrm>
            <a:off x="460121" y="4592713"/>
            <a:ext cx="11052448" cy="12915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6370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0-#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7" presetClass="entr" presetSubtype="2"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2000" fill="hold"/>
                                        <p:tgtEl>
                                          <p:spTgt spid="14"/>
                                        </p:tgtEl>
                                        <p:attrNameLst>
                                          <p:attrName>ppt_x</p:attrName>
                                        </p:attrNameLst>
                                      </p:cBhvr>
                                      <p:tavLst>
                                        <p:tav tm="0">
                                          <p:val>
                                            <p:strVal val="1+#ppt_w/2"/>
                                          </p:val>
                                        </p:tav>
                                        <p:tav tm="100000">
                                          <p:val>
                                            <p:strVal val="#ppt_x"/>
                                          </p:val>
                                        </p:tav>
                                      </p:tavLst>
                                    </p:anim>
                                    <p:anim calcmode="lin" valueType="num">
                                      <p:cBhvr additive="base">
                                        <p:cTn id="13" dur="20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55"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10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1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8" grpId="0"/>
      <p:bldP spid="19" grpId="0"/>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185B3128-324E-489E-B6D2-E555A55D3FCB}"/>
              </a:ext>
            </a:extLst>
          </p:cNvPr>
          <p:cNvPicPr>
            <a:picLocks noGrp="1"/>
          </p:cNvPicPr>
          <p:nvPr>
            <p:ph idx="1"/>
          </p:nvPr>
        </p:nvPicPr>
        <p:blipFill rotWithShape="1">
          <a:blip r:embed="rId2"/>
          <a:stretch/>
        </p:blipFill>
        <p:spPr bwMode="auto">
          <a:xfrm>
            <a:off x="826167" y="481263"/>
            <a:ext cx="10539663" cy="5566610"/>
          </a:xfrm>
          <a:prstGeom prst="rect">
            <a:avLst/>
          </a:prstGeom>
          <a:ln>
            <a:noFill/>
          </a:ln>
          <a:extLst>
            <a:ext uri="{53640926-AAD7-44D8-BBD7-CCE9431645EC}">
              <a14:shadowObscured xmlns:a14="http://schemas.microsoft.com/office/drawing/2010/main"/>
            </a:ext>
          </a:extLst>
        </p:spPr>
      </p:pic>
      <p:sp>
        <p:nvSpPr>
          <p:cNvPr id="2" name="Espaço Reservado para Rodapé 1">
            <a:extLst>
              <a:ext uri="{FF2B5EF4-FFF2-40B4-BE49-F238E27FC236}">
                <a16:creationId xmlns:a16="http://schemas.microsoft.com/office/drawing/2014/main" id="{15E36645-0401-616E-A343-51ED78FC2D86}"/>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A175B687-BAA3-4CD3-35B6-C6BE8ED584EF}"/>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40</a:t>
            </a:fld>
            <a:endParaRPr lang="en-US" sz="1000" dirty="0">
              <a:solidFill>
                <a:schemeClr val="bg1">
                  <a:lumMod val="50000"/>
                </a:schemeClr>
              </a:solidFill>
            </a:endParaRPr>
          </a:p>
        </p:txBody>
      </p:sp>
    </p:spTree>
    <p:extLst>
      <p:ext uri="{BB962C8B-B14F-4D97-AF65-F5344CB8AC3E}">
        <p14:creationId xmlns:p14="http://schemas.microsoft.com/office/powerpoint/2010/main" val="40179814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A3FA09-4C5A-44F7-90B5-3DF2D6F48364}"/>
              </a:ext>
            </a:extLst>
          </p:cNvPr>
          <p:cNvSpPr>
            <a:spLocks noGrp="1"/>
          </p:cNvSpPr>
          <p:nvPr>
            <p:ph type="title"/>
          </p:nvPr>
        </p:nvSpPr>
        <p:spPr>
          <a:xfrm>
            <a:off x="770020" y="564013"/>
            <a:ext cx="10651959" cy="1008112"/>
          </a:xfrm>
        </p:spPr>
        <p:txBody>
          <a:bodyPr>
            <a:noAutofit/>
          </a:bodyPr>
          <a:lstStyle/>
          <a:p>
            <a:pPr algn="ctr"/>
            <a:r>
              <a:rPr lang="pt-BR" sz="3200" dirty="0">
                <a:latin typeface="+mn-lt"/>
              </a:rPr>
              <a:t>AÇÕES PROATIVAS EM ANDAMENTO NO BRASIL – APOIO AO ONR</a:t>
            </a:r>
          </a:p>
        </p:txBody>
      </p:sp>
      <p:sp>
        <p:nvSpPr>
          <p:cNvPr id="3" name="Espaço Reservado para Conteúdo 2">
            <a:extLst>
              <a:ext uri="{FF2B5EF4-FFF2-40B4-BE49-F238E27FC236}">
                <a16:creationId xmlns:a16="http://schemas.microsoft.com/office/drawing/2014/main" id="{7657F2A8-7AEE-4392-9148-6C2039446468}"/>
              </a:ext>
            </a:extLst>
          </p:cNvPr>
          <p:cNvSpPr>
            <a:spLocks noGrp="1"/>
          </p:cNvSpPr>
          <p:nvPr>
            <p:ph idx="1"/>
          </p:nvPr>
        </p:nvSpPr>
        <p:spPr>
          <a:xfrm>
            <a:off x="232779" y="1572126"/>
            <a:ext cx="11726441" cy="4692398"/>
          </a:xfrm>
        </p:spPr>
        <p:txBody>
          <a:bodyPr>
            <a:normAutofit lnSpcReduction="10000"/>
          </a:bodyPr>
          <a:lstStyle/>
          <a:p>
            <a:pPr algn="just">
              <a:lnSpc>
                <a:spcPct val="150000"/>
              </a:lnSpc>
            </a:pPr>
            <a:r>
              <a:rPr lang="pt-BR" sz="2000" b="0" dirty="0"/>
              <a:t>Várias são as associações privadas que buscam discutir a implantação do Registro de Imóveis eletrônico no Brasil. Dentre elas, o RIB/IRIB idealizou uma plataforma, contemplando todas as regiões do País,  pela qual é possível realizar pedidos de certidões, visualização de matrícula e protocolo eletrônico de títulos, tudo pela internet. (</a:t>
            </a:r>
            <a:r>
              <a:rPr lang="pt-BR" sz="2000" b="0" dirty="0">
                <a:hlinkClick r:id="rId2">
                  <a:extLst>
                    <a:ext uri="{A12FA001-AC4F-418D-AE19-62706E023703}">
                      <ahyp:hlinkClr xmlns:ahyp="http://schemas.microsoft.com/office/drawing/2018/hyperlinkcolor" val="tx"/>
                    </a:ext>
                  </a:extLst>
                </a:hlinkClick>
              </a:rPr>
              <a:t>www.rib.org.br</a:t>
            </a:r>
            <a:r>
              <a:rPr lang="pt-BR" sz="2000" b="0" dirty="0"/>
              <a:t>)</a:t>
            </a:r>
          </a:p>
          <a:p>
            <a:pPr algn="just">
              <a:lnSpc>
                <a:spcPct val="150000"/>
              </a:lnSpc>
            </a:pPr>
            <a:endParaRPr lang="pt-BR" sz="2000" b="0" dirty="0"/>
          </a:p>
          <a:p>
            <a:pPr algn="just">
              <a:lnSpc>
                <a:spcPct val="150000"/>
              </a:lnSpc>
            </a:pPr>
            <a:r>
              <a:rPr lang="pt-BR" sz="2000" b="0" dirty="0"/>
              <a:t>Em discussão no Parlamento brasileiro, de iniciativa do Poder Executivo, tramita  Medida Provisória 1.081/21, a ser votada até 01/06/2022, com a seguinte proposta - Cria o SERP - SISTEMA ELETRÔNICO DE REGISTROS PÚBLICOS, objetivando padronizar procedimentos e automatização de processos com atendimento nacional remoto e centralizado das informações e as garantias registrais. (</a:t>
            </a:r>
            <a:r>
              <a:rPr lang="pt-BR" sz="2000" b="0" dirty="0">
                <a:hlinkClick r:id="rId3">
                  <a:extLst>
                    <a:ext uri="{A12FA001-AC4F-418D-AE19-62706E023703}">
                      <ahyp:hlinkClr xmlns:ahyp="http://schemas.microsoft.com/office/drawing/2018/hyperlinkcolor" val="tx"/>
                    </a:ext>
                  </a:extLst>
                </a:hlinkClick>
              </a:rPr>
              <a:t>www.spe.fazenda.gov.br</a:t>
            </a:r>
            <a:r>
              <a:rPr lang="pt-BR" sz="2000" b="0" dirty="0"/>
              <a:t>) </a:t>
            </a:r>
          </a:p>
          <a:p>
            <a:pPr>
              <a:lnSpc>
                <a:spcPct val="150000"/>
              </a:lnSpc>
            </a:pPr>
            <a:endParaRPr lang="pt-BR" sz="2000" b="0" dirty="0"/>
          </a:p>
          <a:p>
            <a:pPr>
              <a:lnSpc>
                <a:spcPct val="150000"/>
              </a:lnSpc>
            </a:pPr>
            <a:endParaRPr lang="pt-BR" b="0" dirty="0"/>
          </a:p>
        </p:txBody>
      </p:sp>
      <p:sp>
        <p:nvSpPr>
          <p:cNvPr id="4" name="Espaço Reservado para Rodapé 1">
            <a:extLst>
              <a:ext uri="{FF2B5EF4-FFF2-40B4-BE49-F238E27FC236}">
                <a16:creationId xmlns:a16="http://schemas.microsoft.com/office/drawing/2014/main" id="{C487559D-8EF4-C3E2-95D4-E034E176D532}"/>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5" name="Espaço Reservado para Número de Slide 2">
            <a:extLst>
              <a:ext uri="{FF2B5EF4-FFF2-40B4-BE49-F238E27FC236}">
                <a16:creationId xmlns:a16="http://schemas.microsoft.com/office/drawing/2014/main" id="{9CE85DAC-6F22-5013-8EE6-727E74757A0D}"/>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41</a:t>
            </a:fld>
            <a:endParaRPr lang="en-US" sz="1000" dirty="0">
              <a:solidFill>
                <a:schemeClr val="bg1">
                  <a:lumMod val="50000"/>
                </a:schemeClr>
              </a:solidFill>
            </a:endParaRPr>
          </a:p>
        </p:txBody>
      </p:sp>
    </p:spTree>
    <p:extLst>
      <p:ext uri="{BB962C8B-B14F-4D97-AF65-F5344CB8AC3E}">
        <p14:creationId xmlns:p14="http://schemas.microsoft.com/office/powerpoint/2010/main" val="56644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half" idx="2"/>
          </p:nvPr>
        </p:nvSpPr>
        <p:spPr>
          <a:xfrm>
            <a:off x="569776" y="1581675"/>
            <a:ext cx="11052448" cy="4254947"/>
          </a:xfrm>
        </p:spPr>
        <p:txBody>
          <a:bodyPr>
            <a:noAutofit/>
          </a:bodyPr>
          <a:lstStyle/>
          <a:p>
            <a:pPr lvl="0" algn="just">
              <a:lnSpc>
                <a:spcPct val="150000"/>
              </a:lnSpc>
            </a:pPr>
            <a:r>
              <a:rPr lang="pt-BR" sz="2000" b="0" dirty="0"/>
              <a:t>Orientar seus associados, quanto à aplicação do ordenamento jurídico brasileiro, o fazendo através de estudos e debates sobre temas pontuais, a exemplo do que ora se faz neste importante Simpósio.    </a:t>
            </a:r>
          </a:p>
          <a:p>
            <a:pPr lvl="0" algn="just">
              <a:lnSpc>
                <a:spcPct val="150000"/>
              </a:lnSpc>
            </a:pPr>
            <a:r>
              <a:rPr lang="pt-BR" sz="2000" b="0" dirty="0"/>
              <a:t>O trabalho do registrador de imóveis, de caráter  silencioso, muito contribui para o desenvolvimento socioeconômico do país.</a:t>
            </a:r>
          </a:p>
          <a:p>
            <a:pPr lvl="0" algn="just">
              <a:lnSpc>
                <a:spcPct val="150000"/>
              </a:lnSpc>
            </a:pPr>
            <a:r>
              <a:rPr lang="pt-BR" sz="2000" b="0" dirty="0"/>
              <a:t>Atua como fiscal de tributos e na prevenção de litígios, como mediador/conciliador, constitui um marco jurídico indispensável à segurança de direitos, culminando com a paz social.</a:t>
            </a:r>
          </a:p>
          <a:p>
            <a:pPr lvl="0" algn="just">
              <a:lnSpc>
                <a:spcPct val="150000"/>
              </a:lnSpc>
            </a:pPr>
            <a:r>
              <a:rPr lang="pt-BR" sz="2000" b="0" dirty="0"/>
              <a:t>Através de trabalhos e pesquisas científicas, valendo-se do Direito comparado, artigos e obras publicados tem sido referência para julgados nos mais diversos tribunais.</a:t>
            </a:r>
          </a:p>
        </p:txBody>
      </p:sp>
      <p:sp>
        <p:nvSpPr>
          <p:cNvPr id="2" name="Título 1"/>
          <p:cNvSpPr>
            <a:spLocks noGrp="1"/>
          </p:cNvSpPr>
          <p:nvPr>
            <p:ph type="title"/>
          </p:nvPr>
        </p:nvSpPr>
        <p:spPr/>
        <p:txBody>
          <a:bodyPr>
            <a:noAutofit/>
          </a:bodyPr>
          <a:lstStyle/>
          <a:p>
            <a:pPr algn="ctr"/>
            <a:r>
              <a:rPr lang="pt-BR" dirty="0">
                <a:solidFill>
                  <a:srgbClr val="0066FF"/>
                </a:solidFill>
              </a:rPr>
              <a:t> </a:t>
            </a:r>
            <a:r>
              <a:rPr lang="pt-BR" sz="3200" dirty="0">
                <a:latin typeface="+mn-lt"/>
              </a:rPr>
              <a:t>Ações – IRIB - Registrador</a:t>
            </a:r>
          </a:p>
        </p:txBody>
      </p:sp>
      <p:sp>
        <p:nvSpPr>
          <p:cNvPr id="6" name="Espaço Reservado para Rodapé 1">
            <a:extLst>
              <a:ext uri="{FF2B5EF4-FFF2-40B4-BE49-F238E27FC236}">
                <a16:creationId xmlns:a16="http://schemas.microsoft.com/office/drawing/2014/main" id="{E34FE2CD-8512-ACE5-0AE8-05A098F197F9}"/>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7" name="Espaço Reservado para Número de Slide 2">
            <a:extLst>
              <a:ext uri="{FF2B5EF4-FFF2-40B4-BE49-F238E27FC236}">
                <a16:creationId xmlns:a16="http://schemas.microsoft.com/office/drawing/2014/main" id="{05D01D2D-C094-D88F-F4F0-3DFBA01053FF}"/>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42</a:t>
            </a:fld>
            <a:endParaRPr lang="en-US" sz="1000" dirty="0">
              <a:solidFill>
                <a:schemeClr val="bg1">
                  <a:lumMod val="50000"/>
                </a:schemeClr>
              </a:solidFill>
            </a:endParaRPr>
          </a:p>
        </p:txBody>
      </p:sp>
    </p:spTree>
    <p:extLst>
      <p:ext uri="{BB962C8B-B14F-4D97-AF65-F5344CB8AC3E}">
        <p14:creationId xmlns:p14="http://schemas.microsoft.com/office/powerpoint/2010/main" val="6444844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half" idx="2"/>
          </p:nvPr>
        </p:nvSpPr>
        <p:spPr>
          <a:xfrm>
            <a:off x="6240005" y="1469381"/>
            <a:ext cx="5647195" cy="4254947"/>
          </a:xfrm>
        </p:spPr>
        <p:txBody>
          <a:bodyPr>
            <a:noAutofit/>
          </a:bodyPr>
          <a:lstStyle/>
          <a:p>
            <a:pPr algn="just"/>
            <a:endParaRPr lang="pt-BR" b="0" dirty="0">
              <a:latin typeface="+mj-lt"/>
            </a:endParaRPr>
          </a:p>
          <a:p>
            <a:pPr algn="just"/>
            <a:r>
              <a:rPr lang="pt-BR" b="0" dirty="0">
                <a:latin typeface="+mj-lt"/>
              </a:rPr>
              <a:t>Defendem maior participação dos registradores de imóveis da Amazônia Brasileira nas diversas comissões e expedições designadas pelo Poder público - MDA/INCRA e, em especial, pelo CNJ.</a:t>
            </a:r>
          </a:p>
          <a:p>
            <a:pPr marL="0" indent="0" algn="just">
              <a:buNone/>
            </a:pPr>
            <a:endParaRPr lang="pt-BR" b="0" dirty="0">
              <a:latin typeface="+mj-lt"/>
            </a:endParaRPr>
          </a:p>
          <a:p>
            <a:pPr algn="just"/>
            <a:r>
              <a:rPr lang="pt-BR" b="0" dirty="0">
                <a:latin typeface="+mj-lt"/>
              </a:rPr>
              <a:t>Nos últimos anos, o IRIB  vem ganhando espaço junto aos órgãos governamentais em GT e/ou como membro de comissão de regularização fundiária, criada pelo INCRA, CGJ e/ou no âmbito municipal pelo Juiz corregedor em cada comarca.</a:t>
            </a:r>
          </a:p>
        </p:txBody>
      </p:sp>
      <p:sp>
        <p:nvSpPr>
          <p:cNvPr id="4" name="Título 1"/>
          <p:cNvSpPr>
            <a:spLocks noGrp="1"/>
          </p:cNvSpPr>
          <p:nvPr>
            <p:ph type="title"/>
          </p:nvPr>
        </p:nvSpPr>
        <p:spPr/>
        <p:txBody>
          <a:bodyPr>
            <a:normAutofit/>
          </a:bodyPr>
          <a:lstStyle/>
          <a:p>
            <a:pPr algn="ctr"/>
            <a:r>
              <a:rPr lang="pt-BR" sz="3200" dirty="0">
                <a:latin typeface="+mn-lt"/>
              </a:rPr>
              <a:t>IRIB/ANOREG-BR - INTEGRAÇÃO</a:t>
            </a:r>
          </a:p>
        </p:txBody>
      </p:sp>
      <p:pic>
        <p:nvPicPr>
          <p:cNvPr id="6" name="Espaço Reservado para Imagem 14">
            <a:extLst>
              <a:ext uri="{FF2B5EF4-FFF2-40B4-BE49-F238E27FC236}">
                <a16:creationId xmlns:a16="http://schemas.microsoft.com/office/drawing/2014/main" id="{5E0666F4-1A47-C0E5-ED3A-6DE141D1D409}"/>
              </a:ext>
            </a:extLst>
          </p:cNvPr>
          <p:cNvPicPr>
            <a:picLocks noChangeAspect="1"/>
          </p:cNvPicPr>
          <p:nvPr/>
        </p:nvPicPr>
        <p:blipFill>
          <a:blip r:embed="rId2"/>
          <a:srcRect l="20959" r="20959"/>
          <a:stretch>
            <a:fillRect/>
          </a:stretch>
        </p:blipFill>
        <p:spPr>
          <a:xfrm>
            <a:off x="232782" y="1296539"/>
            <a:ext cx="5647195" cy="4860927"/>
          </a:xfrm>
          <a:prstGeom prst="rect">
            <a:avLst/>
          </a:prstGeom>
        </p:spPr>
      </p:pic>
      <p:sp>
        <p:nvSpPr>
          <p:cNvPr id="7" name="Espaço Reservado para Rodapé 1">
            <a:extLst>
              <a:ext uri="{FF2B5EF4-FFF2-40B4-BE49-F238E27FC236}">
                <a16:creationId xmlns:a16="http://schemas.microsoft.com/office/drawing/2014/main" id="{DC447894-6796-66AC-4743-D204C48BD518}"/>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8" name="Espaço Reservado para Número de Slide 2">
            <a:extLst>
              <a:ext uri="{FF2B5EF4-FFF2-40B4-BE49-F238E27FC236}">
                <a16:creationId xmlns:a16="http://schemas.microsoft.com/office/drawing/2014/main" id="{40B1B162-4002-FD65-404B-B0409295690F}"/>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43</a:t>
            </a:fld>
            <a:endParaRPr lang="en-US" sz="1000" dirty="0">
              <a:solidFill>
                <a:schemeClr val="bg1">
                  <a:lumMod val="50000"/>
                </a:schemeClr>
              </a:solidFill>
            </a:endParaRPr>
          </a:p>
        </p:txBody>
      </p:sp>
    </p:spTree>
    <p:extLst>
      <p:ext uri="{BB962C8B-B14F-4D97-AF65-F5344CB8AC3E}">
        <p14:creationId xmlns:p14="http://schemas.microsoft.com/office/powerpoint/2010/main" val="172135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74D76-95D5-4750-9AA5-5535DDC07D01}"/>
              </a:ext>
            </a:extLst>
          </p:cNvPr>
          <p:cNvSpPr>
            <a:spLocks noGrp="1"/>
          </p:cNvSpPr>
          <p:nvPr>
            <p:ph type="title"/>
          </p:nvPr>
        </p:nvSpPr>
        <p:spPr>
          <a:xfrm>
            <a:off x="1703512" y="260649"/>
            <a:ext cx="8640960" cy="1008112"/>
          </a:xfrm>
        </p:spPr>
        <p:txBody>
          <a:bodyPr/>
          <a:lstStyle/>
          <a:p>
            <a:pPr algn="ctr">
              <a:defRPr/>
            </a:pPr>
            <a:r>
              <a:rPr lang="pt-BR" sz="2400" dirty="0">
                <a:latin typeface="+mn-lt"/>
              </a:rPr>
              <a:t>PROVIMENTOS EDITADOS PELA CORREGEDORIA NACIONAL DE JUSTIÇA</a:t>
            </a:r>
          </a:p>
        </p:txBody>
      </p:sp>
      <p:sp>
        <p:nvSpPr>
          <p:cNvPr id="18435" name="Espaço Reservado para Conteúdo 2">
            <a:extLst>
              <a:ext uri="{FF2B5EF4-FFF2-40B4-BE49-F238E27FC236}">
                <a16:creationId xmlns:a16="http://schemas.microsoft.com/office/drawing/2014/main" id="{CA9602E9-3095-4489-A9A4-94AB5E788CC4}"/>
              </a:ext>
            </a:extLst>
          </p:cNvPr>
          <p:cNvSpPr>
            <a:spLocks noGrp="1" noChangeArrowheads="1"/>
          </p:cNvSpPr>
          <p:nvPr>
            <p:ph idx="1"/>
          </p:nvPr>
        </p:nvSpPr>
        <p:spPr>
          <a:xfrm>
            <a:off x="737936" y="1340769"/>
            <a:ext cx="10716127" cy="5256582"/>
          </a:xfrm>
        </p:spPr>
        <p:txBody>
          <a:bodyPr>
            <a:normAutofit/>
          </a:bodyPr>
          <a:lstStyle/>
          <a:p>
            <a:pPr marL="152396" indent="0" algn="just">
              <a:lnSpc>
                <a:spcPct val="150000"/>
              </a:lnSpc>
              <a:buNone/>
            </a:pPr>
            <a:r>
              <a:rPr lang="pt-BR" sz="1800" b="0" dirty="0"/>
              <a:t>Dentre os vários atos publicados ao longo da criação do ONR, objetivando disciplinar a sua atuação, destaca-se o </a:t>
            </a:r>
            <a:r>
              <a:rPr lang="pt-BR" sz="1800" dirty="0"/>
              <a:t>Provimento 89, de 18 de dezembro de 2019</a:t>
            </a:r>
            <a:r>
              <a:rPr lang="pt-BR" sz="1800" b="0" dirty="0"/>
              <a:t>, que ao dispor sobre o funcionamento do SREI, apontou em seu artigo 9</a:t>
            </a:r>
            <a:r>
              <a:rPr lang="en-US" sz="1800" b="0" dirty="0"/>
              <a:t>º</a:t>
            </a:r>
            <a:r>
              <a:rPr lang="pt-BR" sz="1800" b="0" dirty="0"/>
              <a:t> que o Sistema seria implementado e operado pelo ONR, definindo como componentes da sua estrutura: </a:t>
            </a:r>
          </a:p>
          <a:p>
            <a:pPr marL="380990" algn="just">
              <a:lnSpc>
                <a:spcPct val="150000"/>
              </a:lnSpc>
              <a:buAutoNum type="arabicParenR"/>
            </a:pPr>
            <a:r>
              <a:rPr lang="pt-BR" sz="1800" b="0" dirty="0"/>
              <a:t> Os oficiais de Registro de Imóveis de cada estado e do Distrito Federal; </a:t>
            </a:r>
          </a:p>
          <a:p>
            <a:pPr marL="380990" algn="just">
              <a:lnSpc>
                <a:spcPct val="150000"/>
              </a:lnSpc>
              <a:buAutoNum type="arabicParenR"/>
            </a:pPr>
            <a:r>
              <a:rPr lang="pt-BR" sz="1800" b="0" dirty="0"/>
              <a:t> O serviço de Atendimento Eletrônico Compartilhado - SAEC, de âmbito nacional;</a:t>
            </a:r>
          </a:p>
          <a:p>
            <a:pPr marL="380990" algn="just">
              <a:lnSpc>
                <a:spcPct val="150000"/>
              </a:lnSpc>
              <a:buAutoNum type="arabicParenR"/>
            </a:pPr>
            <a:r>
              <a:rPr lang="pt-BR" sz="1800" b="0" dirty="0"/>
              <a:t> As centrais de serviços eletrônicos compartilhados criadas pelos respectivos Oficiais de Registro de Imóveis em cada Estado e no Distrito Federal. Todavia, igualmente relevantes os </a:t>
            </a:r>
            <a:r>
              <a:rPr lang="pt-BR" sz="1800" dirty="0"/>
              <a:t>Provimentos 47, 109 e 115</a:t>
            </a:r>
            <a:r>
              <a:rPr lang="pt-BR" sz="1800" b="0" dirty="0"/>
              <a:t>, todos da Corregedoria Nacional, denotando, em conjunto, a gradual evolução experimentada, com cautela, a respeito da inovadora iniciativa no cenário nacional.</a:t>
            </a:r>
          </a:p>
          <a:p>
            <a:pPr marL="152396" indent="0" algn="just">
              <a:lnSpc>
                <a:spcPct val="150000"/>
              </a:lnSpc>
              <a:buNone/>
            </a:pPr>
            <a:endParaRPr lang="pt-BR" b="0" dirty="0">
              <a:latin typeface="+mj-lt"/>
            </a:endParaRPr>
          </a:p>
        </p:txBody>
      </p:sp>
      <p:sp>
        <p:nvSpPr>
          <p:cNvPr id="3" name="Espaço Reservado para Rodapé 1">
            <a:extLst>
              <a:ext uri="{FF2B5EF4-FFF2-40B4-BE49-F238E27FC236}">
                <a16:creationId xmlns:a16="http://schemas.microsoft.com/office/drawing/2014/main" id="{6E55AB11-36EC-473E-DFD8-01D940DD80E3}"/>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073C2F13-8DA4-8BD6-60EF-D5D04700643E}"/>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44</a:t>
            </a:fld>
            <a:endParaRPr lang="en-US" sz="1000" dirty="0">
              <a:solidFill>
                <a:schemeClr val="bg1">
                  <a:lumMod val="50000"/>
                </a:schemeClr>
              </a:solidFill>
            </a:endParaRPr>
          </a:p>
        </p:txBody>
      </p:sp>
    </p:spTree>
    <p:extLst>
      <p:ext uri="{BB962C8B-B14F-4D97-AF65-F5344CB8AC3E}">
        <p14:creationId xmlns:p14="http://schemas.microsoft.com/office/powerpoint/2010/main" val="374346078"/>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Imagem 7">
            <a:extLst>
              <a:ext uri="{FF2B5EF4-FFF2-40B4-BE49-F238E27FC236}">
                <a16:creationId xmlns:a16="http://schemas.microsoft.com/office/drawing/2014/main" id="{CEB7005B-1514-2557-8C43-4545FEA6B171}"/>
              </a:ext>
            </a:extLst>
          </p:cNvPr>
          <p:cNvPicPr>
            <a:picLocks noGrp="1" noChangeAspect="1"/>
          </p:cNvPicPr>
          <p:nvPr>
            <p:ph type="pic" idx="13"/>
          </p:nvPr>
        </p:nvPicPr>
        <p:blipFill>
          <a:blip r:embed="rId2"/>
          <a:srcRect l="16901" r="16901"/>
          <a:stretch>
            <a:fillRect/>
          </a:stretch>
        </p:blipFill>
        <p:spPr/>
      </p:pic>
      <p:sp>
        <p:nvSpPr>
          <p:cNvPr id="3" name="Espaço Reservado para Conteúdo 2">
            <a:extLst>
              <a:ext uri="{FF2B5EF4-FFF2-40B4-BE49-F238E27FC236}">
                <a16:creationId xmlns:a16="http://schemas.microsoft.com/office/drawing/2014/main" id="{4152D040-39AC-47E5-A9A3-19E6655C5625}"/>
              </a:ext>
            </a:extLst>
          </p:cNvPr>
          <p:cNvSpPr>
            <a:spLocks noGrp="1"/>
          </p:cNvSpPr>
          <p:nvPr>
            <p:ph sz="half" idx="2"/>
          </p:nvPr>
        </p:nvSpPr>
        <p:spPr>
          <a:xfrm>
            <a:off x="232778" y="1766341"/>
            <a:ext cx="5647197" cy="4254947"/>
          </a:xfrm>
        </p:spPr>
        <p:txBody>
          <a:bodyPr>
            <a:normAutofit fontScale="92500"/>
          </a:bodyPr>
          <a:lstStyle/>
          <a:p>
            <a:pPr marL="152396" indent="0" algn="just">
              <a:lnSpc>
                <a:spcPct val="150000"/>
              </a:lnSpc>
              <a:buNone/>
            </a:pPr>
            <a:r>
              <a:rPr lang="pt-BR" sz="2000" b="0" dirty="0"/>
              <a:t>Para contextualizar, pode-se sugerir que os habitantes de cada nação contribuam para que assim a tecnologia desenvolvida em uma região possa ter o alcance realmente proveitoso para aprimorar técnicas da prática registral e assim, consequentemente, seguir o fluxo de vida das populações em geral que buscam respostas mais rápidas e eficientes nas suas negociações nacionais e transfronteiriças. </a:t>
            </a:r>
          </a:p>
          <a:p>
            <a:endParaRPr lang="pt-BR" b="0" dirty="0"/>
          </a:p>
        </p:txBody>
      </p:sp>
      <p:sp>
        <p:nvSpPr>
          <p:cNvPr id="6" name="Espaço Reservado para Texto 5">
            <a:extLst>
              <a:ext uri="{FF2B5EF4-FFF2-40B4-BE49-F238E27FC236}">
                <a16:creationId xmlns:a16="http://schemas.microsoft.com/office/drawing/2014/main" id="{76D44526-0613-BF05-36A3-23D388CCDD5C}"/>
              </a:ext>
            </a:extLst>
          </p:cNvPr>
          <p:cNvSpPr>
            <a:spLocks noGrp="1"/>
          </p:cNvSpPr>
          <p:nvPr>
            <p:ph type="body" sz="quarter" idx="17"/>
          </p:nvPr>
        </p:nvSpPr>
        <p:spPr/>
        <p:txBody>
          <a:bodyPr/>
          <a:lstStyle/>
          <a:p>
            <a:endParaRPr lang="pt-BR"/>
          </a:p>
        </p:txBody>
      </p:sp>
      <p:sp>
        <p:nvSpPr>
          <p:cNvPr id="2" name="Título 1">
            <a:extLst>
              <a:ext uri="{FF2B5EF4-FFF2-40B4-BE49-F238E27FC236}">
                <a16:creationId xmlns:a16="http://schemas.microsoft.com/office/drawing/2014/main" id="{BC61989B-481A-4B60-BB91-D39D273C8CF5}"/>
              </a:ext>
            </a:extLst>
          </p:cNvPr>
          <p:cNvSpPr>
            <a:spLocks noGrp="1"/>
          </p:cNvSpPr>
          <p:nvPr>
            <p:ph type="title"/>
          </p:nvPr>
        </p:nvSpPr>
        <p:spPr/>
        <p:txBody>
          <a:bodyPr>
            <a:normAutofit/>
          </a:bodyPr>
          <a:lstStyle/>
          <a:p>
            <a:pPr algn="ctr"/>
            <a:r>
              <a:rPr lang="pt-BR" sz="3200" dirty="0">
                <a:latin typeface="+mn-lt"/>
              </a:rPr>
              <a:t>TECNOLOGIA INCLUSIVA </a:t>
            </a:r>
          </a:p>
        </p:txBody>
      </p:sp>
      <p:sp>
        <p:nvSpPr>
          <p:cNvPr id="9" name="Espaço Reservado para Rodapé 1">
            <a:extLst>
              <a:ext uri="{FF2B5EF4-FFF2-40B4-BE49-F238E27FC236}">
                <a16:creationId xmlns:a16="http://schemas.microsoft.com/office/drawing/2014/main" id="{FB5FB195-46CE-2B4F-BD97-63F64D6842F0}"/>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10" name="Espaço Reservado para Número de Slide 2">
            <a:extLst>
              <a:ext uri="{FF2B5EF4-FFF2-40B4-BE49-F238E27FC236}">
                <a16:creationId xmlns:a16="http://schemas.microsoft.com/office/drawing/2014/main" id="{4C8C2560-3281-5D51-2B38-72FDDAA7A3F1}"/>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45</a:t>
            </a:fld>
            <a:endParaRPr lang="en-US" sz="1000" dirty="0">
              <a:solidFill>
                <a:schemeClr val="bg1">
                  <a:lumMod val="50000"/>
                </a:schemeClr>
              </a:solidFill>
            </a:endParaRPr>
          </a:p>
        </p:txBody>
      </p:sp>
    </p:spTree>
    <p:extLst>
      <p:ext uri="{BB962C8B-B14F-4D97-AF65-F5344CB8AC3E}">
        <p14:creationId xmlns:p14="http://schemas.microsoft.com/office/powerpoint/2010/main" val="3461885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Imagem 7">
            <a:extLst>
              <a:ext uri="{FF2B5EF4-FFF2-40B4-BE49-F238E27FC236}">
                <a16:creationId xmlns:a16="http://schemas.microsoft.com/office/drawing/2014/main" id="{099A8FAA-EB0E-3ECF-6E04-4E25259CE310}"/>
              </a:ext>
            </a:extLst>
          </p:cNvPr>
          <p:cNvPicPr>
            <a:picLocks noGrp="1" noChangeAspect="1"/>
          </p:cNvPicPr>
          <p:nvPr>
            <p:ph type="pic" idx="13"/>
          </p:nvPr>
        </p:nvPicPr>
        <p:blipFill>
          <a:blip r:embed="rId2"/>
          <a:srcRect l="11278" r="11278"/>
          <a:stretch>
            <a:fillRect/>
          </a:stretch>
        </p:blipFill>
        <p:spPr/>
      </p:pic>
      <p:sp>
        <p:nvSpPr>
          <p:cNvPr id="3" name="Espaço Reservado para Conteúdo 2">
            <a:extLst>
              <a:ext uri="{FF2B5EF4-FFF2-40B4-BE49-F238E27FC236}">
                <a16:creationId xmlns:a16="http://schemas.microsoft.com/office/drawing/2014/main" id="{97B1233E-5EB3-4F17-BE27-55EFDF1F9A7B}"/>
              </a:ext>
            </a:extLst>
          </p:cNvPr>
          <p:cNvSpPr>
            <a:spLocks noGrp="1"/>
          </p:cNvSpPr>
          <p:nvPr>
            <p:ph sz="half" idx="15"/>
          </p:nvPr>
        </p:nvSpPr>
        <p:spPr>
          <a:xfrm>
            <a:off x="6312020" y="1550316"/>
            <a:ext cx="5647197" cy="4254948"/>
          </a:xfrm>
        </p:spPr>
        <p:txBody>
          <a:bodyPr/>
          <a:lstStyle/>
          <a:p>
            <a:pPr marL="152396" indent="0" algn="just">
              <a:lnSpc>
                <a:spcPct val="150000"/>
              </a:lnSpc>
              <a:buNone/>
            </a:pPr>
            <a:r>
              <a:rPr lang="pt-BR" sz="2000" b="0" dirty="0">
                <a:ea typeface="Calibri" panose="020F0502020204030204" pitchFamily="34" charset="0"/>
              </a:rPr>
              <a:t>Inicia-se assim  uma  batalha, agora comercial virtual, na qual se vê a disputa do controle dos principais mercados consumidores do planeta, procurando um cenário mundial mais previsível, no qual a concorrência possa ser controlada, para, a partir daí, surgirem os ajuntamentos e/ou blocos dominantes entre vários países liderados por seus respectivos governos. </a:t>
            </a:r>
            <a:endParaRPr lang="pt-BR" sz="2000" b="0" dirty="0"/>
          </a:p>
          <a:p>
            <a:endParaRPr lang="pt-BR" b="0" dirty="0"/>
          </a:p>
        </p:txBody>
      </p:sp>
      <p:sp>
        <p:nvSpPr>
          <p:cNvPr id="6" name="Espaço Reservado para Texto 5">
            <a:extLst>
              <a:ext uri="{FF2B5EF4-FFF2-40B4-BE49-F238E27FC236}">
                <a16:creationId xmlns:a16="http://schemas.microsoft.com/office/drawing/2014/main" id="{F04C74EE-A88F-7E4C-BBA1-43D0ACB19F40}"/>
              </a:ext>
            </a:extLst>
          </p:cNvPr>
          <p:cNvSpPr>
            <a:spLocks noGrp="1"/>
          </p:cNvSpPr>
          <p:nvPr>
            <p:ph type="body" sz="quarter" idx="17"/>
          </p:nvPr>
        </p:nvSpPr>
        <p:spPr/>
        <p:txBody>
          <a:bodyPr/>
          <a:lstStyle/>
          <a:p>
            <a:endParaRPr lang="pt-BR"/>
          </a:p>
        </p:txBody>
      </p:sp>
      <p:sp>
        <p:nvSpPr>
          <p:cNvPr id="2" name="Título 1">
            <a:extLst>
              <a:ext uri="{FF2B5EF4-FFF2-40B4-BE49-F238E27FC236}">
                <a16:creationId xmlns:a16="http://schemas.microsoft.com/office/drawing/2014/main" id="{A6197CCB-D3ED-440D-A55D-1900C7538FC7}"/>
              </a:ext>
            </a:extLst>
          </p:cNvPr>
          <p:cNvSpPr>
            <a:spLocks noGrp="1"/>
          </p:cNvSpPr>
          <p:nvPr>
            <p:ph type="title"/>
          </p:nvPr>
        </p:nvSpPr>
        <p:spPr/>
        <p:txBody>
          <a:bodyPr>
            <a:noAutofit/>
          </a:bodyPr>
          <a:lstStyle/>
          <a:p>
            <a:pPr algn="ctr"/>
            <a:br>
              <a:rPr lang="pt-BR" sz="4000" dirty="0">
                <a:latin typeface="Arial" panose="020B0604020202020204" pitchFamily="34" charset="0"/>
                <a:ea typeface="Calibri" panose="020F0502020204030204" pitchFamily="34" charset="0"/>
              </a:rPr>
            </a:br>
            <a:r>
              <a:rPr lang="pt-BR" dirty="0">
                <a:latin typeface="+mn-lt"/>
                <a:ea typeface="Calibri" panose="020F0502020204030204" pitchFamily="34" charset="0"/>
              </a:rPr>
              <a:t>CONSEQUÊNCIAS</a:t>
            </a:r>
            <a:br>
              <a:rPr lang="pt-BR" sz="4400" dirty="0">
                <a:latin typeface="Arial" panose="020B0604020202020204" pitchFamily="34" charset="0"/>
                <a:ea typeface="Calibri" panose="020F0502020204030204" pitchFamily="34" charset="0"/>
              </a:rPr>
            </a:br>
            <a:endParaRPr lang="pt-BR" sz="4400" dirty="0"/>
          </a:p>
        </p:txBody>
      </p:sp>
      <p:sp>
        <p:nvSpPr>
          <p:cNvPr id="9" name="Espaço Reservado para Rodapé 1">
            <a:extLst>
              <a:ext uri="{FF2B5EF4-FFF2-40B4-BE49-F238E27FC236}">
                <a16:creationId xmlns:a16="http://schemas.microsoft.com/office/drawing/2014/main" id="{8F082463-1DBB-348A-5E81-7D03BEBB69EE}"/>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10" name="Espaço Reservado para Número de Slide 2">
            <a:extLst>
              <a:ext uri="{FF2B5EF4-FFF2-40B4-BE49-F238E27FC236}">
                <a16:creationId xmlns:a16="http://schemas.microsoft.com/office/drawing/2014/main" id="{18A0F2C8-5F40-A362-14F5-3E07B28EED54}"/>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46</a:t>
            </a:fld>
            <a:endParaRPr lang="en-US" sz="1000" dirty="0">
              <a:solidFill>
                <a:schemeClr val="bg1">
                  <a:lumMod val="50000"/>
                </a:schemeClr>
              </a:solidFill>
            </a:endParaRPr>
          </a:p>
        </p:txBody>
      </p:sp>
    </p:spTree>
    <p:extLst>
      <p:ext uri="{BB962C8B-B14F-4D97-AF65-F5344CB8AC3E}">
        <p14:creationId xmlns:p14="http://schemas.microsoft.com/office/powerpoint/2010/main" val="11524257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1C8425-EF0F-427D-8DCD-53A799D9BA32}"/>
              </a:ext>
            </a:extLst>
          </p:cNvPr>
          <p:cNvSpPr>
            <a:spLocks noGrp="1"/>
          </p:cNvSpPr>
          <p:nvPr>
            <p:ph type="title"/>
          </p:nvPr>
        </p:nvSpPr>
        <p:spPr>
          <a:xfrm>
            <a:off x="1821334" y="381145"/>
            <a:ext cx="8405315" cy="1008111"/>
          </a:xfrm>
        </p:spPr>
        <p:txBody>
          <a:bodyPr>
            <a:normAutofit/>
          </a:bodyPr>
          <a:lstStyle/>
          <a:p>
            <a:pPr algn="ctr"/>
            <a:r>
              <a:rPr lang="pt-BR" sz="3200" dirty="0">
                <a:latin typeface="+mn-lt"/>
              </a:rPr>
              <a:t>GARANTIA DO ACESSO À TECNOLOGIA</a:t>
            </a:r>
          </a:p>
        </p:txBody>
      </p:sp>
      <p:sp>
        <p:nvSpPr>
          <p:cNvPr id="3" name="Espaço Reservado para Conteúdo 2">
            <a:extLst>
              <a:ext uri="{FF2B5EF4-FFF2-40B4-BE49-F238E27FC236}">
                <a16:creationId xmlns:a16="http://schemas.microsoft.com/office/drawing/2014/main" id="{DE19A70A-A363-4528-8586-A36CE2581D2B}"/>
              </a:ext>
            </a:extLst>
          </p:cNvPr>
          <p:cNvSpPr>
            <a:spLocks noGrp="1"/>
          </p:cNvSpPr>
          <p:nvPr>
            <p:ph idx="1"/>
          </p:nvPr>
        </p:nvSpPr>
        <p:spPr>
          <a:xfrm>
            <a:off x="529389" y="1124744"/>
            <a:ext cx="10972800" cy="5040560"/>
          </a:xfrm>
        </p:spPr>
        <p:txBody>
          <a:bodyPr>
            <a:normAutofit/>
          </a:bodyPr>
          <a:lstStyle/>
          <a:p>
            <a:pPr marL="152396" indent="0" algn="just">
              <a:lnSpc>
                <a:spcPct val="150000"/>
              </a:lnSpc>
              <a:buNone/>
            </a:pPr>
            <a:endParaRPr lang="pt-BR" sz="2400" b="0" dirty="0"/>
          </a:p>
          <a:p>
            <a:pPr marL="152396" indent="0" algn="just">
              <a:lnSpc>
                <a:spcPct val="150000"/>
              </a:lnSpc>
              <a:buNone/>
            </a:pPr>
            <a:r>
              <a:rPr lang="pt-BR" sz="2400" b="0" dirty="0"/>
              <a:t>De notório saber, mesmo diante da célere evolução da tecnologia nas últimas décadas, é de se reconhecer que muitas inovações não são disseminadas, ou não alcançam a dimensão que poderiam auferir, por simples falta de uma maior divulgação destes interessantíssimos trabalhos, ou até mesmo pela extensão de áreas que a tecnologia pode alcançar.</a:t>
            </a:r>
          </a:p>
          <a:p>
            <a:endParaRPr lang="pt-BR" sz="2800" b="0" dirty="0"/>
          </a:p>
        </p:txBody>
      </p:sp>
      <p:sp>
        <p:nvSpPr>
          <p:cNvPr id="4" name="Espaço Reservado para Rodapé 1">
            <a:extLst>
              <a:ext uri="{FF2B5EF4-FFF2-40B4-BE49-F238E27FC236}">
                <a16:creationId xmlns:a16="http://schemas.microsoft.com/office/drawing/2014/main" id="{7D3191DC-25EB-1BAE-C8EE-0CBD57EAA7AD}"/>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5" name="Espaço Reservado para Número de Slide 2">
            <a:extLst>
              <a:ext uri="{FF2B5EF4-FFF2-40B4-BE49-F238E27FC236}">
                <a16:creationId xmlns:a16="http://schemas.microsoft.com/office/drawing/2014/main" id="{E2DCEECD-2449-4956-A713-E126F2BD8E1D}"/>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47</a:t>
            </a:fld>
            <a:endParaRPr lang="en-US" sz="1000" dirty="0">
              <a:solidFill>
                <a:schemeClr val="bg1">
                  <a:lumMod val="50000"/>
                </a:schemeClr>
              </a:solidFill>
            </a:endParaRPr>
          </a:p>
        </p:txBody>
      </p:sp>
    </p:spTree>
    <p:extLst>
      <p:ext uri="{BB962C8B-B14F-4D97-AF65-F5344CB8AC3E}">
        <p14:creationId xmlns:p14="http://schemas.microsoft.com/office/powerpoint/2010/main" val="2185910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2D750D5E-47C4-4EAD-AF86-0E4173B640CC}"/>
              </a:ext>
            </a:extLst>
          </p:cNvPr>
          <p:cNvSpPr>
            <a:spLocks noGrp="1"/>
          </p:cNvSpPr>
          <p:nvPr>
            <p:ph sz="half" idx="2"/>
          </p:nvPr>
        </p:nvSpPr>
        <p:spPr>
          <a:xfrm>
            <a:off x="946484" y="1661886"/>
            <a:ext cx="10547312" cy="4254947"/>
          </a:xfrm>
        </p:spPr>
        <p:txBody>
          <a:bodyPr>
            <a:normAutofit fontScale="32500" lnSpcReduction="20000"/>
          </a:bodyPr>
          <a:lstStyle/>
          <a:p>
            <a:pPr algn="just">
              <a:lnSpc>
                <a:spcPct val="150000"/>
              </a:lnSpc>
            </a:pPr>
            <a:r>
              <a:rPr lang="pt-BR" sz="6200" b="0" dirty="0"/>
              <a:t>Exemplo de sucesso aplicado hodiernamente vê-se no apostilamento de Haia, fruto da convenção firmada por centenas de Países, cujo objetivo é facilitar transações comerciais e jurídicas, já que consolida em um único certificado toda a informação necessária para gerar validade a um documento público em outro País signatário.  (transcrito no </a:t>
            </a:r>
            <a:r>
              <a:rPr lang="pt-BR" sz="6200" b="0" dirty="0" err="1"/>
              <a:t>wikisource</a:t>
            </a:r>
            <a:r>
              <a:rPr lang="pt-BR" sz="6200" b="0" dirty="0"/>
              <a:t> - biblioteca livre: </a:t>
            </a:r>
            <a:r>
              <a:rPr lang="pt-BR" sz="6200" b="0" u="sng" dirty="0">
                <a:hlinkClick r:id="rId2"/>
              </a:rPr>
              <a:t>https://pt.wikipedia.org/wiki/</a:t>
            </a:r>
            <a:r>
              <a:rPr lang="pt-BR" sz="6200" b="0" u="sng" dirty="0" err="1">
                <a:hlinkClick r:id="rId2"/>
              </a:rPr>
              <a:t>Wikisource</a:t>
            </a:r>
            <a:r>
              <a:rPr lang="pt-BR" sz="6200" b="0" u="sng" dirty="0"/>
              <a:t>)</a:t>
            </a:r>
            <a:r>
              <a:rPr lang="pt-BR" sz="6200" b="0" dirty="0"/>
              <a:t>.</a:t>
            </a:r>
          </a:p>
          <a:p>
            <a:pPr algn="just">
              <a:lnSpc>
                <a:spcPct val="150000"/>
              </a:lnSpc>
            </a:pPr>
            <a:r>
              <a:rPr lang="pt-BR" sz="6200" b="0" dirty="0"/>
              <a:t>Outro exemplo de regulamento sobre uma normativa comum de compra e venda, debatida no parlamento europeu, propõe-se que similar projeto seja acolhido nos país interessados em editar tratado internacional objetivando, mutuamente, normatizar os contratos por meios eletrônicos, nas transações imobiliárias transfronteiriças, respeitadas as respectivas funções de cada instituição.</a:t>
            </a:r>
            <a:endParaRPr lang="pt-BR" b="0" dirty="0"/>
          </a:p>
        </p:txBody>
      </p:sp>
      <p:sp>
        <p:nvSpPr>
          <p:cNvPr id="2" name="Título 1">
            <a:extLst>
              <a:ext uri="{FF2B5EF4-FFF2-40B4-BE49-F238E27FC236}">
                <a16:creationId xmlns:a16="http://schemas.microsoft.com/office/drawing/2014/main" id="{E8295CBF-38D9-4612-A8EA-48D4705CB41F}"/>
              </a:ext>
            </a:extLst>
          </p:cNvPr>
          <p:cNvSpPr>
            <a:spLocks noGrp="1"/>
          </p:cNvSpPr>
          <p:nvPr>
            <p:ph type="title"/>
          </p:nvPr>
        </p:nvSpPr>
        <p:spPr>
          <a:xfrm>
            <a:off x="232782" y="185516"/>
            <a:ext cx="11052447" cy="755651"/>
          </a:xfrm>
        </p:spPr>
        <p:txBody>
          <a:bodyPr>
            <a:normAutofit/>
          </a:bodyPr>
          <a:lstStyle/>
          <a:p>
            <a:pPr algn="ctr"/>
            <a:r>
              <a:rPr lang="pt-BR" dirty="0">
                <a:latin typeface="+mn-lt"/>
              </a:rPr>
              <a:t>RESULTADOS</a:t>
            </a:r>
          </a:p>
        </p:txBody>
      </p:sp>
      <p:sp>
        <p:nvSpPr>
          <p:cNvPr id="5" name="Espaço Reservado para Rodapé 1">
            <a:extLst>
              <a:ext uri="{FF2B5EF4-FFF2-40B4-BE49-F238E27FC236}">
                <a16:creationId xmlns:a16="http://schemas.microsoft.com/office/drawing/2014/main" id="{58BFCEA3-A03F-1DDF-901A-D868592569E0}"/>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6" name="Espaço Reservado para Número de Slide 2">
            <a:extLst>
              <a:ext uri="{FF2B5EF4-FFF2-40B4-BE49-F238E27FC236}">
                <a16:creationId xmlns:a16="http://schemas.microsoft.com/office/drawing/2014/main" id="{C13D467E-6FD4-AFA8-AE70-01F416410C09}"/>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48</a:t>
            </a:fld>
            <a:endParaRPr lang="en-US" sz="1000" dirty="0">
              <a:solidFill>
                <a:schemeClr val="bg1">
                  <a:lumMod val="50000"/>
                </a:schemeClr>
              </a:solidFill>
            </a:endParaRPr>
          </a:p>
        </p:txBody>
      </p:sp>
    </p:spTree>
    <p:extLst>
      <p:ext uri="{BB962C8B-B14F-4D97-AF65-F5344CB8AC3E}">
        <p14:creationId xmlns:p14="http://schemas.microsoft.com/office/powerpoint/2010/main" val="1099362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D29D65-1E27-4CEA-846B-185ED106D716}"/>
              </a:ext>
            </a:extLst>
          </p:cNvPr>
          <p:cNvSpPr>
            <a:spLocks noGrp="1"/>
          </p:cNvSpPr>
          <p:nvPr>
            <p:ph type="title"/>
          </p:nvPr>
        </p:nvSpPr>
        <p:spPr>
          <a:xfrm>
            <a:off x="430560" y="925851"/>
            <a:ext cx="10953709" cy="864096"/>
          </a:xfrm>
        </p:spPr>
        <p:txBody>
          <a:bodyPr>
            <a:noAutofit/>
          </a:bodyPr>
          <a:lstStyle/>
          <a:p>
            <a:pPr algn="ctr"/>
            <a:r>
              <a:rPr lang="pt-BR" sz="3200" dirty="0">
                <a:latin typeface="+mn-lt"/>
              </a:rPr>
              <a:t>REFLEXÕES DA LITERATURA ESPECIALIZADA MUNDIAL</a:t>
            </a:r>
          </a:p>
        </p:txBody>
      </p:sp>
      <p:sp>
        <p:nvSpPr>
          <p:cNvPr id="3" name="Espaço Reservado para Conteúdo 2">
            <a:extLst>
              <a:ext uri="{FF2B5EF4-FFF2-40B4-BE49-F238E27FC236}">
                <a16:creationId xmlns:a16="http://schemas.microsoft.com/office/drawing/2014/main" id="{6A0F6E13-D0D1-443C-81BF-3833346A66B7}"/>
              </a:ext>
            </a:extLst>
          </p:cNvPr>
          <p:cNvSpPr>
            <a:spLocks noGrp="1"/>
          </p:cNvSpPr>
          <p:nvPr>
            <p:ph idx="1"/>
          </p:nvPr>
        </p:nvSpPr>
        <p:spPr>
          <a:xfrm>
            <a:off x="807731" y="1789947"/>
            <a:ext cx="10432522" cy="4464496"/>
          </a:xfrm>
        </p:spPr>
        <p:txBody>
          <a:bodyPr>
            <a:normAutofit/>
          </a:bodyPr>
          <a:lstStyle/>
          <a:p>
            <a:pPr marL="0" indent="0">
              <a:buNone/>
            </a:pPr>
            <a:endParaRPr lang="pt-BR" sz="1400" b="0" dirty="0"/>
          </a:p>
          <a:p>
            <a:pPr algn="just"/>
            <a:r>
              <a:rPr lang="pt-BR" sz="2000" b="0" dirty="0"/>
              <a:t>República ontem, Reino hoje, Império, tais são as fantásticas mutações do cenário das nações. </a:t>
            </a:r>
            <a:endParaRPr lang="es-ES" sz="2000" b="0" dirty="0"/>
          </a:p>
          <a:p>
            <a:pPr marL="0" indent="0" algn="just">
              <a:buNone/>
            </a:pPr>
            <a:r>
              <a:rPr lang="pt-BR" sz="2000" b="0" dirty="0"/>
              <a:t> </a:t>
            </a:r>
          </a:p>
          <a:p>
            <a:pPr algn="just"/>
            <a:r>
              <a:rPr lang="pt-BR" sz="2000" b="0" dirty="0"/>
              <a:t>A nação, agora livre, pode ser escravizada amanhã</a:t>
            </a:r>
            <a:r>
              <a:rPr lang="es-ES" sz="2000" b="0" dirty="0"/>
              <a:t>.</a:t>
            </a:r>
          </a:p>
          <a:p>
            <a:pPr marL="0" indent="0" algn="just">
              <a:buNone/>
            </a:pPr>
            <a:endParaRPr lang="es-ES" sz="2000" b="0" dirty="0"/>
          </a:p>
          <a:p>
            <a:pPr algn="just"/>
            <a:r>
              <a:rPr lang="pt-BR" sz="2000" b="0" dirty="0"/>
              <a:t>Em pleno direito do povo, a Majestade da lei deve defender-se dela, se de um momento a outro um usurpador declarar sua vontade, somente a lei.</a:t>
            </a:r>
          </a:p>
        </p:txBody>
      </p:sp>
      <p:sp>
        <p:nvSpPr>
          <p:cNvPr id="4" name="Espaço Reservado para Rodapé 1">
            <a:extLst>
              <a:ext uri="{FF2B5EF4-FFF2-40B4-BE49-F238E27FC236}">
                <a16:creationId xmlns:a16="http://schemas.microsoft.com/office/drawing/2014/main" id="{078E7DA5-C3AC-04EA-E063-51B673FD0476}"/>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5" name="Espaço Reservado para Número de Slide 2">
            <a:extLst>
              <a:ext uri="{FF2B5EF4-FFF2-40B4-BE49-F238E27FC236}">
                <a16:creationId xmlns:a16="http://schemas.microsoft.com/office/drawing/2014/main" id="{689597D4-C956-6A9D-9A29-B68C231DF655}"/>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49</a:t>
            </a:fld>
            <a:endParaRPr lang="en-US" sz="1000" dirty="0">
              <a:solidFill>
                <a:schemeClr val="bg1">
                  <a:lumMod val="50000"/>
                </a:schemeClr>
              </a:solidFill>
            </a:endParaRPr>
          </a:p>
        </p:txBody>
      </p:sp>
    </p:spTree>
    <p:extLst>
      <p:ext uri="{BB962C8B-B14F-4D97-AF65-F5344CB8AC3E}">
        <p14:creationId xmlns:p14="http://schemas.microsoft.com/office/powerpoint/2010/main" val="2308802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14287E33-511D-41CF-83AA-1AA2504C4BE6}"/>
              </a:ext>
            </a:extLst>
          </p:cNvPr>
          <p:cNvSpPr>
            <a:spLocks noGrp="1"/>
          </p:cNvSpPr>
          <p:nvPr>
            <p:ph type="ftr" sz="quarter" idx="11"/>
          </p:nvPr>
        </p:nvSpPr>
        <p:spPr>
          <a:xfrm>
            <a:off x="232780" y="6267450"/>
            <a:ext cx="11732208" cy="365125"/>
          </a:xfrm>
        </p:spPr>
        <p:txBody>
          <a:bodyPr/>
          <a:lstStyle/>
          <a:p>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36C1DCEE-999A-FEF8-2410-203B3BCF84F6}"/>
              </a:ext>
            </a:extLst>
          </p:cNvPr>
          <p:cNvSpPr>
            <a:spLocks noGrp="1"/>
          </p:cNvSpPr>
          <p:nvPr>
            <p:ph type="sldNum" sz="quarter" idx="12"/>
          </p:nvPr>
        </p:nvSpPr>
        <p:spPr/>
        <p:txBody>
          <a:bodyPr/>
          <a:lstStyle/>
          <a:p>
            <a:fld id="{96F7679E-DE04-904C-B326-A7ED40143975}" type="slidenum">
              <a:rPr lang="en-US" smtClean="0"/>
              <a:t>5</a:t>
            </a:fld>
            <a:endParaRPr lang="en-US"/>
          </a:p>
        </p:txBody>
      </p:sp>
      <p:sp>
        <p:nvSpPr>
          <p:cNvPr id="8" name="Título 7">
            <a:extLst>
              <a:ext uri="{FF2B5EF4-FFF2-40B4-BE49-F238E27FC236}">
                <a16:creationId xmlns:a16="http://schemas.microsoft.com/office/drawing/2014/main" id="{F3E55519-C936-CC72-6B00-B9DC12E1D2F8}"/>
              </a:ext>
            </a:extLst>
          </p:cNvPr>
          <p:cNvSpPr>
            <a:spLocks noGrp="1"/>
          </p:cNvSpPr>
          <p:nvPr>
            <p:ph type="title"/>
          </p:nvPr>
        </p:nvSpPr>
        <p:spPr>
          <a:xfrm>
            <a:off x="232782" y="185668"/>
            <a:ext cx="11052447" cy="755651"/>
          </a:xfrm>
        </p:spPr>
        <p:txBody>
          <a:bodyPr/>
          <a:lstStyle/>
          <a:p>
            <a:pPr algn="ctr"/>
            <a:r>
              <a:rPr lang="pt-BR" dirty="0"/>
              <a:t>SINTETIZANDO</a:t>
            </a:r>
          </a:p>
        </p:txBody>
      </p:sp>
      <p:sp>
        <p:nvSpPr>
          <p:cNvPr id="14" name="Rectangle 2">
            <a:extLst>
              <a:ext uri="{FF2B5EF4-FFF2-40B4-BE49-F238E27FC236}">
                <a16:creationId xmlns:a16="http://schemas.microsoft.com/office/drawing/2014/main" id="{C73F2D8B-F9B2-5C6B-BFDF-A09A860C7DE2}"/>
              </a:ext>
            </a:extLst>
          </p:cNvPr>
          <p:cNvSpPr txBox="1">
            <a:spLocks noChangeArrowheads="1"/>
          </p:cNvSpPr>
          <p:nvPr/>
        </p:nvSpPr>
        <p:spPr>
          <a:xfrm>
            <a:off x="179512" y="980728"/>
            <a:ext cx="11879966" cy="5544616"/>
          </a:xfrm>
          <a:prstGeom prst="rect">
            <a:avLst/>
          </a:prstGeom>
          <a:ln/>
        </p:spPr>
        <p:txBody>
          <a:bodyPr/>
          <a:lstStyle>
            <a:lvl1pPr marL="228594" indent="-228594" algn="l" defTabSz="914377" rtl="0" eaLnBrk="1" latinLnBrk="0" hangingPunct="1">
              <a:lnSpc>
                <a:spcPct val="100000"/>
              </a:lnSpc>
              <a:spcBef>
                <a:spcPts val="1000"/>
              </a:spcBef>
              <a:buFont typeface="Arial" panose="020B0604020202020204" pitchFamily="34" charset="0"/>
              <a:buChar char="•"/>
              <a:defRPr sz="2600" b="1" i="0" kern="1200" cap="none" baseline="0">
                <a:solidFill>
                  <a:schemeClr val="tx1"/>
                </a:solidFill>
                <a:latin typeface="+mj-lt"/>
                <a:ea typeface="+mn-ea"/>
                <a:cs typeface="Arial" panose="020B0604020202020204" pitchFamily="34" charset="0"/>
              </a:defRPr>
            </a:lvl1pPr>
            <a:lvl2pPr marL="685783" indent="-228594" algn="l" defTabSz="914377" rtl="0" eaLnBrk="1" latinLnBrk="0" hangingPunct="1">
              <a:lnSpc>
                <a:spcPct val="100000"/>
              </a:lnSpc>
              <a:spcBef>
                <a:spcPts val="500"/>
              </a:spcBef>
              <a:buFont typeface="Arial" panose="020B0604020202020204" pitchFamily="34" charset="0"/>
              <a:buChar char="•"/>
              <a:defRPr sz="1900" b="0" i="0" kern="1200">
                <a:solidFill>
                  <a:schemeClr val="tx1"/>
                </a:solidFill>
                <a:latin typeface="+mn-lt"/>
                <a:ea typeface="Open Sans" panose="020B0606030504020204" pitchFamily="34" charset="0"/>
                <a:cs typeface="Open Sans" panose="020B0606030504020204" pitchFamily="34" charset="0"/>
              </a:defRPr>
            </a:lvl2pPr>
            <a:lvl3pPr marL="1142971" indent="-228594" algn="l" defTabSz="914377" rtl="0" eaLnBrk="1" latinLnBrk="0" hangingPunct="1">
              <a:lnSpc>
                <a:spcPct val="100000"/>
              </a:lnSpc>
              <a:spcBef>
                <a:spcPts val="500"/>
              </a:spcBef>
              <a:buFont typeface="Arial" panose="020B0604020202020204" pitchFamily="34" charset="0"/>
              <a:buChar char="•"/>
              <a:defRPr sz="1700" b="0" i="0" kern="1200">
                <a:solidFill>
                  <a:schemeClr val="tx1"/>
                </a:solidFill>
                <a:latin typeface="+mn-lt"/>
                <a:ea typeface="Open Sans" panose="020B0606030504020204" pitchFamily="34" charset="0"/>
                <a:cs typeface="Open Sans" panose="020B0606030504020204" pitchFamily="34" charset="0"/>
              </a:defRPr>
            </a:lvl3pPr>
            <a:lvl4pPr marL="1600160" indent="-228594" algn="l" defTabSz="914377" rtl="0" eaLnBrk="1" latinLnBrk="0" hangingPunct="1">
              <a:lnSpc>
                <a:spcPct val="100000"/>
              </a:lnSpc>
              <a:spcBef>
                <a:spcPts val="500"/>
              </a:spcBef>
              <a:buFont typeface="Arial" panose="020B0604020202020204" pitchFamily="34" charset="0"/>
              <a:buChar char="•"/>
              <a:defRPr sz="1500" b="0" i="0" kern="1200">
                <a:solidFill>
                  <a:schemeClr val="tx1"/>
                </a:solidFill>
                <a:latin typeface="+mn-lt"/>
                <a:ea typeface="Open Sans" panose="020B0606030504020204" pitchFamily="34" charset="0"/>
                <a:cs typeface="Open Sans" panose="020B0606030504020204" pitchFamily="34" charset="0"/>
              </a:defRPr>
            </a:lvl4pPr>
            <a:lvl5pPr marL="2057349" indent="-228594" algn="l" defTabSz="914377" rtl="0" eaLnBrk="1" latinLnBrk="0" hangingPunct="1">
              <a:lnSpc>
                <a:spcPct val="100000"/>
              </a:lnSpc>
              <a:spcBef>
                <a:spcPts val="500"/>
              </a:spcBef>
              <a:buFont typeface="Arial" panose="020B0604020202020204" pitchFamily="34" charset="0"/>
              <a:buChar char="•"/>
              <a:defRPr sz="1200" b="0" i="0" kern="1200">
                <a:solidFill>
                  <a:schemeClr val="tx1"/>
                </a:solidFill>
                <a:latin typeface="+mn-lt"/>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pt-BR" altLang="pt-BR" sz="1900" b="0" dirty="0"/>
              <a:t>- </a:t>
            </a:r>
            <a:r>
              <a:rPr lang="pt-BR" altLang="pt-BR" sz="1900" dirty="0"/>
              <a:t>Sistema francês: uma etapa: </a:t>
            </a:r>
            <a:r>
              <a:rPr lang="pt-BR" altLang="pt-BR" sz="1900" b="0" dirty="0"/>
              <a:t>título causal (suficiente para transferir o bem;</a:t>
            </a:r>
          </a:p>
          <a:p>
            <a:pPr marL="0" indent="0" algn="just">
              <a:buFont typeface="Arial" panose="020B0604020202020204" pitchFamily="34"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pt-BR" altLang="pt-BR" sz="1900" b="0" dirty="0"/>
              <a:t> *ingresso no registro competente (apenas efeitos contra terceiros).</a:t>
            </a:r>
          </a:p>
          <a:p>
            <a:pPr marL="0" indent="0" algn="just">
              <a:buFont typeface="Arial" panose="020B0604020202020204" pitchFamily="34"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pt-BR" altLang="pt-BR" sz="1900" b="0" dirty="0"/>
              <a:t>- </a:t>
            </a:r>
            <a:r>
              <a:rPr lang="pt-BR" altLang="pt-BR" sz="1900" dirty="0"/>
              <a:t>Sistema brasileiro: duas etapas: </a:t>
            </a:r>
            <a:r>
              <a:rPr lang="pt-BR" altLang="pt-BR" sz="1900" b="0" dirty="0"/>
              <a:t>lavratura de EPCV e seu  registro no CRI.</a:t>
            </a:r>
          </a:p>
          <a:p>
            <a:pPr marL="0" indent="0" algn="just">
              <a:buFont typeface="Arial" panose="020B0604020202020204" pitchFamily="34"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pt-BR" altLang="pt-BR" sz="1900" b="0" dirty="0"/>
              <a:t>- </a:t>
            </a:r>
            <a:r>
              <a:rPr lang="pt-BR" altLang="pt-BR" sz="1900" dirty="0"/>
              <a:t>Sistema alemão: Três etapas: </a:t>
            </a:r>
          </a:p>
          <a:p>
            <a:pPr marL="0" indent="0" algn="just">
              <a:buFont typeface="Arial" panose="020B0604020202020204" pitchFamily="34"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pt-BR" altLang="pt-BR" sz="1900" b="0" dirty="0"/>
              <a:t>*</a:t>
            </a:r>
            <a:r>
              <a:rPr lang="pt-BR" altLang="pt-BR" sz="1900" dirty="0"/>
              <a:t>Ato causal –</a:t>
            </a:r>
            <a:r>
              <a:rPr lang="pt-BR" altLang="pt-BR" sz="1900" b="0" dirty="0"/>
              <a:t> as partes se obrigam tão-somente a transmitir e adquirir, respectivamente, o bem, não há tradição. </a:t>
            </a:r>
          </a:p>
          <a:p>
            <a:pPr marL="0" indent="0" algn="just">
              <a:buFont typeface="Arial" panose="020B0604020202020204" pitchFamily="34"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pt-BR" altLang="pt-BR" sz="1900" b="0" dirty="0"/>
              <a:t>*</a:t>
            </a:r>
            <a:r>
              <a:rPr lang="pt-BR" altLang="pt-BR" sz="1900" dirty="0"/>
              <a:t>Acordo real – </a:t>
            </a:r>
            <a:r>
              <a:rPr lang="pt-BR" altLang="pt-BR" sz="1900" b="0" dirty="0"/>
              <a:t>há a efetiva transferência do domínio. As partes não se obrigam a transmitir e adquirir, senão realmente transmitem e adquirem o bem.</a:t>
            </a:r>
          </a:p>
          <a:p>
            <a:pPr marL="0" indent="0" algn="just">
              <a:buFont typeface="Arial" panose="020B0604020202020204" pitchFamily="34"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pt-BR" altLang="pt-BR" sz="1900" b="0" dirty="0"/>
              <a:t>*</a:t>
            </a:r>
            <a:r>
              <a:rPr lang="pt-BR" altLang="pt-BR" sz="1900" dirty="0"/>
              <a:t>Inscrição – </a:t>
            </a:r>
            <a:r>
              <a:rPr lang="pt-BR" altLang="pt-BR" sz="1900" b="0" dirty="0"/>
              <a:t>ingresso da nova titularidade no Registro competente - exterioriza </a:t>
            </a:r>
            <a:r>
              <a:rPr lang="pt-BR" altLang="pt-BR" sz="1900" b="0" i="1" dirty="0"/>
              <a:t>erga omines</a:t>
            </a:r>
            <a:r>
              <a:rPr lang="pt-BR" altLang="pt-BR" sz="1900" b="0" dirty="0"/>
              <a:t> a transferência jurídica pactuada.</a:t>
            </a:r>
          </a:p>
          <a:p>
            <a:pPr marL="0" indent="0" algn="just">
              <a:buFont typeface="Arial" panose="020B0604020202020204" pitchFamily="34"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pt-BR" altLang="pt-BR" sz="1900" b="0" dirty="0"/>
              <a:t>* Cadastro de imóveis – presunção absoluta de </a:t>
            </a:r>
            <a:r>
              <a:rPr lang="pt-BR" altLang="pt-BR" sz="1900" b="0" dirty="0" err="1"/>
              <a:t>dominialidade</a:t>
            </a:r>
            <a:r>
              <a:rPr lang="pt-BR" altLang="pt-BR" sz="1900" b="0" dirty="0"/>
              <a:t>.</a:t>
            </a:r>
          </a:p>
          <a:p>
            <a:pPr marL="0" indent="0" algn="just">
              <a:buFont typeface="Arial" panose="020B0604020202020204" pitchFamily="34"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pt-BR" altLang="pt-BR" sz="1900" dirty="0"/>
              <a:t>*Sistema brasileiro: </a:t>
            </a:r>
            <a:r>
              <a:rPr lang="pt-BR" altLang="pt-BR" sz="1900" b="0" dirty="0"/>
              <a:t>Título causal + Registro – Presunção relativa de domínio.</a:t>
            </a:r>
          </a:p>
          <a:p>
            <a:pPr marL="0" indent="0" algn="just">
              <a:buFont typeface="Arial" panose="020B0604020202020204" pitchFamily="34"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pt-BR" altLang="pt-BR" sz="1900" b="0" dirty="0"/>
              <a:t>*Análise da (in)validade da transmissão imobiliária no Brasil perpassa pela aferição dos </a:t>
            </a:r>
            <a:r>
              <a:rPr lang="pt-BR" altLang="pt-BR" sz="1900" dirty="0"/>
              <a:t>elementos constantes no título causal e no registro de tal título.</a:t>
            </a:r>
          </a:p>
        </p:txBody>
      </p:sp>
    </p:spTree>
    <p:extLst>
      <p:ext uri="{BB962C8B-B14F-4D97-AF65-F5344CB8AC3E}">
        <p14:creationId xmlns:p14="http://schemas.microsoft.com/office/powerpoint/2010/main" val="38038038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AF1A3E-BDAF-4F99-A1F7-78ED52E73DB9}"/>
              </a:ext>
            </a:extLst>
          </p:cNvPr>
          <p:cNvSpPr>
            <a:spLocks noGrp="1"/>
          </p:cNvSpPr>
          <p:nvPr>
            <p:ph type="title"/>
          </p:nvPr>
        </p:nvSpPr>
        <p:spPr>
          <a:xfrm>
            <a:off x="1847528" y="188641"/>
            <a:ext cx="8568952" cy="1152128"/>
          </a:xfrm>
        </p:spPr>
        <p:txBody>
          <a:bodyPr>
            <a:normAutofit fontScale="90000"/>
          </a:bodyPr>
          <a:lstStyle/>
          <a:p>
            <a:pPr algn="ctr"/>
            <a:br>
              <a:rPr lang="pt-BR" sz="2700" dirty="0">
                <a:latin typeface="Arial" panose="020B0604020202020204" pitchFamily="34" charset="0"/>
              </a:rPr>
            </a:br>
            <a:r>
              <a:rPr lang="pt-BR" sz="2700" dirty="0">
                <a:latin typeface="+mn-lt"/>
              </a:rPr>
              <a:t>CARTA DE LIMA  - PRIMEIRA OFICINA  TÉCNICO E REGISTRAL (24 E 25 DE ABRIL/2022)</a:t>
            </a:r>
            <a:br>
              <a:rPr lang="pt-BR" b="1" dirty="0">
                <a:latin typeface="+mn-lt"/>
              </a:rPr>
            </a:br>
            <a:endParaRPr lang="pt-BR" b="1" dirty="0">
              <a:latin typeface="+mn-lt"/>
            </a:endParaRPr>
          </a:p>
        </p:txBody>
      </p:sp>
      <p:sp>
        <p:nvSpPr>
          <p:cNvPr id="3" name="Espaço Reservado para Conteúdo 2">
            <a:extLst>
              <a:ext uri="{FF2B5EF4-FFF2-40B4-BE49-F238E27FC236}">
                <a16:creationId xmlns:a16="http://schemas.microsoft.com/office/drawing/2014/main" id="{7ED797E7-7AC2-4255-ADBC-A14C51EC0341}"/>
              </a:ext>
            </a:extLst>
          </p:cNvPr>
          <p:cNvSpPr>
            <a:spLocks noGrp="1"/>
          </p:cNvSpPr>
          <p:nvPr>
            <p:ph idx="1"/>
          </p:nvPr>
        </p:nvSpPr>
        <p:spPr>
          <a:xfrm>
            <a:off x="1759478" y="1196753"/>
            <a:ext cx="8568952" cy="4968551"/>
          </a:xfrm>
        </p:spPr>
        <p:txBody>
          <a:bodyPr>
            <a:normAutofit/>
          </a:bodyPr>
          <a:lstStyle/>
          <a:p>
            <a:pPr algn="just"/>
            <a:endParaRPr lang="pt-BR" b="0" dirty="0">
              <a:latin typeface="+mj-lt"/>
            </a:endParaRPr>
          </a:p>
          <a:p>
            <a:pPr algn="just"/>
            <a:r>
              <a:rPr lang="pt-BR" sz="2000" b="0" dirty="0"/>
              <a:t>Os Registros de Imóveis dos países Ibero-americanos prestaram durante a pandemia um serviço emergencial, com segurança sanitária à população. </a:t>
            </a:r>
          </a:p>
          <a:p>
            <a:pPr algn="just"/>
            <a:r>
              <a:rPr lang="pt-BR" sz="2000" b="0" dirty="0"/>
              <a:t>Após a adoção das medidas extraordinárias para favorecer a agilidade dos trâmites e distanciamento social, uma vez superada a anterior conjuntura, há a necessidade de aprimorar a celeridade dos atendimentos e revisar a segurança dos atos. </a:t>
            </a:r>
          </a:p>
          <a:p>
            <a:pPr algn="just"/>
            <a:r>
              <a:rPr lang="es-ES" sz="2000" b="0" dirty="0" err="1"/>
              <a:t>Quanto</a:t>
            </a:r>
            <a:r>
              <a:rPr lang="es-ES" sz="2000" b="0" dirty="0"/>
              <a:t> </a:t>
            </a:r>
            <a:r>
              <a:rPr lang="es-ES" sz="2000" b="0" dirty="0" err="1"/>
              <a:t>ao</a:t>
            </a:r>
            <a:r>
              <a:rPr lang="es-ES" sz="2000" b="0" dirty="0"/>
              <a:t> </a:t>
            </a:r>
            <a:r>
              <a:rPr lang="es-ES" sz="2000" b="0" dirty="0" err="1"/>
              <a:t>seu</a:t>
            </a:r>
            <a:r>
              <a:rPr lang="es-ES" sz="2000" b="0" dirty="0"/>
              <a:t> </a:t>
            </a:r>
            <a:r>
              <a:rPr lang="es-ES" sz="2000" b="0" dirty="0" err="1"/>
              <a:t>arquivo</a:t>
            </a:r>
            <a:r>
              <a:rPr lang="es-ES" sz="2000" b="0" dirty="0"/>
              <a:t> os sistemas registráis da Iberoamérica </a:t>
            </a:r>
            <a:r>
              <a:rPr lang="es-ES" sz="2000" b="0" dirty="0" err="1"/>
              <a:t>são</a:t>
            </a:r>
            <a:r>
              <a:rPr lang="es-ES" sz="2000" b="0" dirty="0"/>
              <a:t> diversos, constatando-se que </a:t>
            </a:r>
            <a:r>
              <a:rPr lang="es-ES" sz="2000" b="0" dirty="0" err="1"/>
              <a:t>alguns</a:t>
            </a:r>
            <a:r>
              <a:rPr lang="es-ES" sz="2000" b="0" dirty="0"/>
              <a:t> </a:t>
            </a:r>
            <a:r>
              <a:rPr lang="es-ES" sz="2000" b="0" dirty="0" err="1"/>
              <a:t>conservam</a:t>
            </a:r>
            <a:r>
              <a:rPr lang="es-ES" sz="2000" b="0" dirty="0"/>
              <a:t> o original, </a:t>
            </a:r>
            <a:r>
              <a:rPr lang="es-ES" sz="2000" b="0" dirty="0" err="1"/>
              <a:t>ou</a:t>
            </a:r>
            <a:r>
              <a:rPr lang="es-ES" sz="2000" b="0" dirty="0"/>
              <a:t> </a:t>
            </a:r>
            <a:r>
              <a:rPr lang="es-ES" sz="2000" b="0" dirty="0" err="1"/>
              <a:t>cópia</a:t>
            </a:r>
            <a:r>
              <a:rPr lang="es-ES" sz="2000" b="0" dirty="0"/>
              <a:t> dos documentos que se </a:t>
            </a:r>
            <a:r>
              <a:rPr lang="es-ES" sz="2000" b="0" dirty="0" err="1"/>
              <a:t>apresentam</a:t>
            </a:r>
            <a:r>
              <a:rPr lang="es-ES" sz="2000" b="0" dirty="0"/>
              <a:t>, a </a:t>
            </a:r>
            <a:r>
              <a:rPr lang="es-ES" sz="2000" b="0" dirty="0" err="1"/>
              <a:t>inscrição</a:t>
            </a:r>
            <a:r>
              <a:rPr lang="es-ES" sz="2000" b="0" dirty="0"/>
              <a:t> em formato digital, </a:t>
            </a:r>
            <a:r>
              <a:rPr lang="es-ES" sz="2000" b="0" dirty="0" err="1"/>
              <a:t>ou</a:t>
            </a:r>
            <a:r>
              <a:rPr lang="es-ES" sz="2000" b="0" dirty="0"/>
              <a:t> em formato de papel e otros </a:t>
            </a:r>
            <a:r>
              <a:rPr lang="es-ES" sz="2000" b="0" dirty="0" err="1"/>
              <a:t>não</a:t>
            </a:r>
            <a:r>
              <a:rPr lang="es-ES" sz="2000" b="0" dirty="0"/>
              <a:t>; que </a:t>
            </a:r>
            <a:r>
              <a:rPr lang="es-ES" sz="2000" b="0" dirty="0" err="1"/>
              <a:t>alguns</a:t>
            </a:r>
            <a:r>
              <a:rPr lang="es-ES" sz="2000" b="0" dirty="0"/>
              <a:t> </a:t>
            </a:r>
            <a:r>
              <a:rPr lang="es-ES" sz="2000" b="0" dirty="0" err="1"/>
              <a:t>funcionam</a:t>
            </a:r>
            <a:r>
              <a:rPr lang="es-ES" sz="2000" b="0" dirty="0"/>
              <a:t> em forma totalmente digital, </a:t>
            </a:r>
            <a:r>
              <a:rPr lang="es-ES" sz="2000" b="0" dirty="0" err="1"/>
              <a:t>outros</a:t>
            </a:r>
            <a:r>
              <a:rPr lang="es-ES" sz="2000" b="0" dirty="0"/>
              <a:t> em papel e </a:t>
            </a:r>
            <a:r>
              <a:rPr lang="es-ES" sz="2000" b="0" dirty="0" err="1"/>
              <a:t>muitos</a:t>
            </a:r>
            <a:r>
              <a:rPr lang="es-ES" sz="2000" b="0" dirty="0"/>
              <a:t> em forma mista. </a:t>
            </a:r>
            <a:br>
              <a:rPr lang="es-ES" sz="2000" b="0" dirty="0"/>
            </a:br>
            <a:endParaRPr lang="pt-BR" sz="2000" b="0" dirty="0"/>
          </a:p>
          <a:p>
            <a:pPr algn="just"/>
            <a:endParaRPr lang="pt-BR" b="0" dirty="0">
              <a:latin typeface="+mj-lt"/>
            </a:endParaRPr>
          </a:p>
          <a:p>
            <a:endParaRPr lang="pt-BR" b="0" dirty="0">
              <a:latin typeface="+mj-lt"/>
            </a:endParaRPr>
          </a:p>
          <a:p>
            <a:endParaRPr lang="pt-BR" b="0" dirty="0">
              <a:latin typeface="+mj-lt"/>
            </a:endParaRPr>
          </a:p>
          <a:p>
            <a:endParaRPr lang="pt-BR" b="0" dirty="0"/>
          </a:p>
        </p:txBody>
      </p:sp>
      <p:sp>
        <p:nvSpPr>
          <p:cNvPr id="4" name="Espaço Reservado para Rodapé 1">
            <a:extLst>
              <a:ext uri="{FF2B5EF4-FFF2-40B4-BE49-F238E27FC236}">
                <a16:creationId xmlns:a16="http://schemas.microsoft.com/office/drawing/2014/main" id="{F16978C4-4081-915B-3258-9D1701EE0138}"/>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5" name="Espaço Reservado para Número de Slide 2">
            <a:extLst>
              <a:ext uri="{FF2B5EF4-FFF2-40B4-BE49-F238E27FC236}">
                <a16:creationId xmlns:a16="http://schemas.microsoft.com/office/drawing/2014/main" id="{D23D4057-AF3A-CC1E-2DE2-BD0A27F99DBE}"/>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50</a:t>
            </a:fld>
            <a:endParaRPr lang="en-US" sz="1000" dirty="0">
              <a:solidFill>
                <a:schemeClr val="bg1">
                  <a:lumMod val="50000"/>
                </a:schemeClr>
              </a:solidFill>
            </a:endParaRPr>
          </a:p>
        </p:txBody>
      </p:sp>
    </p:spTree>
    <p:extLst>
      <p:ext uri="{BB962C8B-B14F-4D97-AF65-F5344CB8AC3E}">
        <p14:creationId xmlns:p14="http://schemas.microsoft.com/office/powerpoint/2010/main" val="3412110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E24908D6-1A30-44A2-9357-F8640D71678C}"/>
              </a:ext>
            </a:extLst>
          </p:cNvPr>
          <p:cNvPicPr>
            <a:picLocks noGrp="1"/>
          </p:cNvPicPr>
          <p:nvPr>
            <p:ph idx="1"/>
          </p:nvPr>
        </p:nvPicPr>
        <p:blipFill rotWithShape="1">
          <a:blip r:embed="rId2">
            <a:extLst>
              <a:ext uri="{28A0092B-C50C-407E-A947-70E740481C1C}">
                <a14:useLocalDpi xmlns:a14="http://schemas.microsoft.com/office/drawing/2010/main" val="0"/>
              </a:ext>
            </a:extLst>
          </a:blip>
          <a:stretch/>
        </p:blipFill>
        <p:spPr bwMode="auto">
          <a:xfrm rot="16200000">
            <a:off x="3785868" y="-1344404"/>
            <a:ext cx="5661248" cy="9161797"/>
          </a:xfrm>
          <a:prstGeom prst="rect">
            <a:avLst/>
          </a:prstGeom>
          <a:noFill/>
          <a:ln>
            <a:noFill/>
          </a:ln>
          <a:extLst>
            <a:ext uri="{53640926-AAD7-44D8-BBD7-CCE9431645EC}">
              <a14:shadowObscured xmlns:a14="http://schemas.microsoft.com/office/drawing/2010/main"/>
            </a:ext>
          </a:extLst>
        </p:spPr>
      </p:pic>
      <p:sp>
        <p:nvSpPr>
          <p:cNvPr id="2" name="Espaço Reservado para Rodapé 1">
            <a:extLst>
              <a:ext uri="{FF2B5EF4-FFF2-40B4-BE49-F238E27FC236}">
                <a16:creationId xmlns:a16="http://schemas.microsoft.com/office/drawing/2014/main" id="{E76589B7-6C83-3A74-94EE-DC13674B00CC}"/>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DA0DAB32-AF8F-1DCB-A4D1-F6FBD2DBEC68}"/>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51</a:t>
            </a:fld>
            <a:endParaRPr lang="en-US" sz="1000" dirty="0">
              <a:solidFill>
                <a:schemeClr val="bg1">
                  <a:lumMod val="50000"/>
                </a:schemeClr>
              </a:solidFill>
            </a:endParaRPr>
          </a:p>
        </p:txBody>
      </p:sp>
    </p:spTree>
    <p:extLst>
      <p:ext uri="{BB962C8B-B14F-4D97-AF65-F5344CB8AC3E}">
        <p14:creationId xmlns:p14="http://schemas.microsoft.com/office/powerpoint/2010/main" val="3882494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Vista de baixo ângulo da esquina de um prédio contra o céu azul claro">
            <a:extLst>
              <a:ext uri="{FF2B5EF4-FFF2-40B4-BE49-F238E27FC236}">
                <a16:creationId xmlns:a16="http://schemas.microsoft.com/office/drawing/2014/main" id="{D60634F7-4885-8C96-DD97-D3EB0DE40B50}"/>
              </a:ext>
            </a:extLst>
          </p:cNvPr>
          <p:cNvPicPr>
            <a:picLocks noChangeAspect="1"/>
          </p:cNvPicPr>
          <p:nvPr/>
        </p:nvPicPr>
        <p:blipFill rotWithShape="1">
          <a:blip r:embed="rId2">
            <a:duotone>
              <a:schemeClr val="bg2">
                <a:shade val="45000"/>
                <a:satMod val="135000"/>
              </a:schemeClr>
              <a:prstClr val="white"/>
            </a:duotone>
            <a:alphaModFix amt="50000"/>
          </a:blip>
          <a:srcRect t="17272" r="-1" b="7726"/>
          <a:stretch/>
        </p:blipFill>
        <p:spPr>
          <a:xfrm>
            <a:off x="1524114" y="547590"/>
            <a:ext cx="9143771" cy="5178553"/>
          </a:xfrm>
          <a:prstGeom prst="rect">
            <a:avLst/>
          </a:prstGeom>
        </p:spPr>
      </p:pic>
      <p:sp>
        <p:nvSpPr>
          <p:cNvPr id="2" name="Título 1">
            <a:extLst>
              <a:ext uri="{FF2B5EF4-FFF2-40B4-BE49-F238E27FC236}">
                <a16:creationId xmlns:a16="http://schemas.microsoft.com/office/drawing/2014/main" id="{286221A8-1C35-4D9D-A49C-3C8EDF3960D8}"/>
              </a:ext>
            </a:extLst>
          </p:cNvPr>
          <p:cNvSpPr>
            <a:spLocks noGrp="1"/>
          </p:cNvSpPr>
          <p:nvPr>
            <p:ph type="ctrTitle"/>
          </p:nvPr>
        </p:nvSpPr>
        <p:spPr>
          <a:xfrm>
            <a:off x="3205079" y="1228549"/>
            <a:ext cx="6477805" cy="1545267"/>
          </a:xfrm>
        </p:spPr>
        <p:txBody>
          <a:bodyPr>
            <a:normAutofit/>
          </a:bodyPr>
          <a:lstStyle/>
          <a:p>
            <a:pPr algn="ctr"/>
            <a:r>
              <a:rPr lang="pt-BR" sz="4050" dirty="0">
                <a:latin typeface="+mn-lt"/>
              </a:rPr>
              <a:t>A nova era do Registro de Imóveis</a:t>
            </a:r>
          </a:p>
        </p:txBody>
      </p:sp>
      <p:sp>
        <p:nvSpPr>
          <p:cNvPr id="8" name="Subtítulo 2">
            <a:extLst>
              <a:ext uri="{FF2B5EF4-FFF2-40B4-BE49-F238E27FC236}">
                <a16:creationId xmlns:a16="http://schemas.microsoft.com/office/drawing/2014/main" id="{B06B796F-5479-4F4B-8EDD-104463CA5144}"/>
              </a:ext>
            </a:extLst>
          </p:cNvPr>
          <p:cNvSpPr>
            <a:spLocks noGrp="1"/>
          </p:cNvSpPr>
          <p:nvPr>
            <p:ph type="subTitle" idx="1"/>
          </p:nvPr>
        </p:nvSpPr>
        <p:spPr>
          <a:xfrm>
            <a:off x="4537598" y="3180680"/>
            <a:ext cx="3812765" cy="526591"/>
          </a:xfrm>
        </p:spPr>
        <p:txBody>
          <a:bodyPr>
            <a:normAutofit fontScale="25000" lnSpcReduction="20000"/>
          </a:bodyPr>
          <a:lstStyle/>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	</a:t>
            </a:r>
            <a:r>
              <a:rPr lang="pt-BR" sz="6000" dirty="0"/>
              <a:t>José de Arimatéia Barbosa</a:t>
            </a:r>
          </a:p>
        </p:txBody>
      </p:sp>
      <p:sp>
        <p:nvSpPr>
          <p:cNvPr id="19" name="Subtítulo 2">
            <a:extLst>
              <a:ext uri="{FF2B5EF4-FFF2-40B4-BE49-F238E27FC236}">
                <a16:creationId xmlns:a16="http://schemas.microsoft.com/office/drawing/2014/main" id="{FDBE5EF4-B3E4-4FA8-9295-A8F17AAA585A}"/>
              </a:ext>
            </a:extLst>
          </p:cNvPr>
          <p:cNvSpPr txBox="1">
            <a:spLocks/>
          </p:cNvSpPr>
          <p:nvPr/>
        </p:nvSpPr>
        <p:spPr>
          <a:xfrm>
            <a:off x="2063666" y="3937763"/>
            <a:ext cx="8424935" cy="2724484"/>
          </a:xfrm>
          <a:prstGeom prst="rect">
            <a:avLst/>
          </a:prstGeom>
        </p:spPr>
        <p:txBody>
          <a:bodyPr vert="horz" lIns="68580" tIns="68580" rIns="68580" bIns="6858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endParaRPr lang="pt-BR" sz="1350" dirty="0">
              <a:latin typeface="Arial" panose="020B0604020202020204" pitchFamily="34" charset="0"/>
              <a:cs typeface="Arial" panose="020B0604020202020204" pitchFamily="34" charset="0"/>
            </a:endParaRPr>
          </a:p>
          <a:p>
            <a:pPr algn="ctr"/>
            <a:r>
              <a:rPr lang="pt-BR" sz="1350" dirty="0">
                <a:latin typeface="Arial" panose="020B0604020202020204" pitchFamily="34" charset="0"/>
                <a:cs typeface="Arial" panose="020B0604020202020204" pitchFamily="34" charset="0"/>
              </a:rPr>
              <a:t>	</a:t>
            </a:r>
            <a:r>
              <a:rPr lang="pt-BR" sz="2400" cap="none" dirty="0">
                <a:cs typeface="Arial" panose="020B0604020202020204" pitchFamily="34" charset="0"/>
              </a:rPr>
              <a:t>Celebração dos 179 anos do Registro de Imóveis Nacional, partindo do marco legal da criação do Registro Geral de Hipotecas, com a Lei nº 317 de 31/10/1843</a:t>
            </a:r>
            <a:endParaRPr lang="pt-BR" sz="2400" b="1" dirty="0">
              <a:cs typeface="Arial" panose="020B0604020202020204" pitchFamily="34" charset="0"/>
            </a:endParaRPr>
          </a:p>
        </p:txBody>
      </p:sp>
      <p:pic>
        <p:nvPicPr>
          <p:cNvPr id="4" name="Imagem 3" descr="Logotipo&#10;&#10;Descrição gerada automaticamente">
            <a:extLst>
              <a:ext uri="{FF2B5EF4-FFF2-40B4-BE49-F238E27FC236}">
                <a16:creationId xmlns:a16="http://schemas.microsoft.com/office/drawing/2014/main" id="{3E81D705-93A7-4846-A269-A9910DBE2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625" y="573731"/>
            <a:ext cx="2285694" cy="846773"/>
          </a:xfrm>
          <a:prstGeom prst="rect">
            <a:avLst/>
          </a:prstGeom>
        </p:spPr>
      </p:pic>
      <p:pic>
        <p:nvPicPr>
          <p:cNvPr id="7" name="Imagem 6" descr="Logotipo&#10;&#10;Descrição gerada automaticamente">
            <a:extLst>
              <a:ext uri="{FF2B5EF4-FFF2-40B4-BE49-F238E27FC236}">
                <a16:creationId xmlns:a16="http://schemas.microsoft.com/office/drawing/2014/main" id="{5050E8AE-3389-4425-9CC6-A03FF7CEB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3255" y="373144"/>
            <a:ext cx="1354859" cy="1354859"/>
          </a:xfrm>
          <a:prstGeom prst="rect">
            <a:avLst/>
          </a:prstGeom>
        </p:spPr>
      </p:pic>
      <p:sp>
        <p:nvSpPr>
          <p:cNvPr id="3" name="Espaço Reservado para Rodapé 1">
            <a:extLst>
              <a:ext uri="{FF2B5EF4-FFF2-40B4-BE49-F238E27FC236}">
                <a16:creationId xmlns:a16="http://schemas.microsoft.com/office/drawing/2014/main" id="{354B4925-081B-DCA8-0E7C-F389A914ACAF}"/>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5" name="Espaço Reservado para Número de Slide 2">
            <a:extLst>
              <a:ext uri="{FF2B5EF4-FFF2-40B4-BE49-F238E27FC236}">
                <a16:creationId xmlns:a16="http://schemas.microsoft.com/office/drawing/2014/main" id="{B68286C0-2791-4901-6483-762D0BCBBC9F}"/>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52</a:t>
            </a:fld>
            <a:endParaRPr lang="en-US" sz="1000" dirty="0">
              <a:solidFill>
                <a:schemeClr val="bg1">
                  <a:lumMod val="50000"/>
                </a:schemeClr>
              </a:solidFill>
            </a:endParaRPr>
          </a:p>
        </p:txBody>
      </p:sp>
    </p:spTree>
    <p:extLst>
      <p:ext uri="{BB962C8B-B14F-4D97-AF65-F5344CB8AC3E}">
        <p14:creationId xmlns:p14="http://schemas.microsoft.com/office/powerpoint/2010/main" val="3784650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agem 3">
            <a:extLst>
              <a:ext uri="{FF2B5EF4-FFF2-40B4-BE49-F238E27FC236}">
                <a16:creationId xmlns:a16="http://schemas.microsoft.com/office/drawing/2014/main" id="{A2C20373-9142-4846-B494-1DAEE24C24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4900" y="1447358"/>
            <a:ext cx="6182199" cy="3963283"/>
          </a:xfrm>
          <a:prstGeom prst="rect">
            <a:avLst/>
          </a:prstGeom>
          <a:noFill/>
          <a:ln w="762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 name="Espaço Reservado para Rodapé 1">
            <a:extLst>
              <a:ext uri="{FF2B5EF4-FFF2-40B4-BE49-F238E27FC236}">
                <a16:creationId xmlns:a16="http://schemas.microsoft.com/office/drawing/2014/main" id="{30D0C1D1-81B7-2C90-AC13-BACD9BF76D10}"/>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B13E7D56-8550-3A7A-2C67-CB4989F6847E}"/>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53</a:t>
            </a:fld>
            <a:endParaRPr lang="en-US" sz="1000" dirty="0">
              <a:solidFill>
                <a:schemeClr val="bg1">
                  <a:lumMod val="50000"/>
                </a:schemeClr>
              </a:solidFill>
            </a:endParaRPr>
          </a:p>
        </p:txBody>
      </p:sp>
    </p:spTree>
  </p:cSld>
  <p:clrMapOvr>
    <a:masterClrMapping/>
  </p:clrMapOvr>
  <p:transition spd="slow" advClick="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bwMode="auto">
          <a:xfrm>
            <a:off x="1703513" y="260649"/>
            <a:ext cx="8640959" cy="1721318"/>
          </a:xfrm>
          <a:noFill/>
          <a:ln>
            <a:solidFill>
              <a:schemeClr val="tx1"/>
            </a:solidFill>
          </a:ln>
        </p:spPr>
        <p:txBody>
          <a:bodyPr>
            <a:noAutofit/>
          </a:bodyPr>
          <a:lstStyle/>
          <a:p>
            <a:pPr algn="ctr">
              <a:defRPr/>
            </a:pPr>
            <a:r>
              <a:rPr lang="pt-BR" sz="2400" dirty="0">
                <a:latin typeface="+mn-lt"/>
              </a:rPr>
              <a:t>CADASTRO E REGISTRO DE IMÓVEIS</a:t>
            </a:r>
            <a:br>
              <a:rPr lang="de-DE" sz="1350" dirty="0">
                <a:solidFill>
                  <a:schemeClr val="bg1"/>
                </a:solidFill>
                <a:latin typeface="Arial" panose="020B0604020202020204" pitchFamily="34" charset="0"/>
              </a:rPr>
            </a:br>
            <a:br>
              <a:rPr lang="de-DE" sz="1350" dirty="0">
                <a:solidFill>
                  <a:schemeClr val="bg1"/>
                </a:solidFill>
                <a:latin typeface="Arial" panose="020B0604020202020204" pitchFamily="34" charset="0"/>
              </a:rPr>
            </a:br>
            <a:br>
              <a:rPr lang="de-DE" sz="1350" dirty="0">
                <a:solidFill>
                  <a:schemeClr val="bg1"/>
                </a:solidFill>
                <a:latin typeface="Arial" panose="020B0604020202020204" pitchFamily="34" charset="0"/>
              </a:rPr>
            </a:br>
            <a:r>
              <a:rPr lang="de-DE" sz="1800" dirty="0">
                <a:latin typeface="+mn-lt"/>
              </a:rPr>
              <a:t>O CADASTRO MULTIFINALITÁRIO- JÜRGEN PHILIPS</a:t>
            </a:r>
            <a:br>
              <a:rPr lang="de-DE" sz="1800" dirty="0">
                <a:latin typeface="+mn-lt"/>
              </a:rPr>
            </a:br>
            <a:r>
              <a:rPr lang="de-DE" sz="1800" dirty="0">
                <a:latin typeface="+mn-lt"/>
              </a:rPr>
              <a:t>PROFESSOR DE CIENCIAS GEODÉSICAS NA </a:t>
            </a:r>
            <a:br>
              <a:rPr lang="de-DE" sz="1800" dirty="0">
                <a:latin typeface="+mn-lt"/>
              </a:rPr>
            </a:br>
            <a:r>
              <a:rPr lang="de-DE" sz="1800" dirty="0">
                <a:latin typeface="+mn-lt"/>
              </a:rPr>
              <a:t>UNIVERSIDADE FEDERAL DE SANTA CATARINA - FLORIANÓPOLIS</a:t>
            </a:r>
            <a:br>
              <a:rPr lang="pt-BR" sz="1350" dirty="0">
                <a:latin typeface="Arial" panose="020B0604020202020204" pitchFamily="34" charset="0"/>
              </a:rPr>
            </a:br>
            <a:endParaRPr lang="pt-BR" sz="1350" dirty="0">
              <a:latin typeface="Arial" panose="020B0604020202020204" pitchFamily="34" charset="0"/>
            </a:endParaRPr>
          </a:p>
        </p:txBody>
      </p:sp>
      <p:pic>
        <p:nvPicPr>
          <p:cNvPr id="4" name="Imagem 2"/>
          <p:cNvPicPr>
            <a:picLocks noChangeAspect="1"/>
          </p:cNvPicPr>
          <p:nvPr/>
        </p:nvPicPr>
        <p:blipFill>
          <a:blip r:embed="rId2">
            <a:lum bright="-50000"/>
            <a:extLst>
              <a:ext uri="{28A0092B-C50C-407E-A947-70E740481C1C}">
                <a14:useLocalDpi xmlns:a14="http://schemas.microsoft.com/office/drawing/2010/main" val="0"/>
              </a:ext>
            </a:extLst>
          </a:blip>
          <a:srcRect/>
          <a:stretch>
            <a:fillRect/>
          </a:stretch>
        </p:blipFill>
        <p:spPr bwMode="auto">
          <a:xfrm>
            <a:off x="2771815" y="2371965"/>
            <a:ext cx="6648373" cy="344282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Espaço Reservado para Rodapé 1">
            <a:extLst>
              <a:ext uri="{FF2B5EF4-FFF2-40B4-BE49-F238E27FC236}">
                <a16:creationId xmlns:a16="http://schemas.microsoft.com/office/drawing/2014/main" id="{CEA50B53-7974-0322-2296-FA694F3E2579}"/>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5" name="Espaço Reservado para Número de Slide 2">
            <a:extLst>
              <a:ext uri="{FF2B5EF4-FFF2-40B4-BE49-F238E27FC236}">
                <a16:creationId xmlns:a16="http://schemas.microsoft.com/office/drawing/2014/main" id="{BEA0B398-95FC-1613-FE93-27AEFB6E4BAE}"/>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54</a:t>
            </a:fld>
            <a:endParaRPr lang="en-US" sz="1000" dirty="0">
              <a:solidFill>
                <a:schemeClr val="bg1">
                  <a:lumMod val="50000"/>
                </a:schemeClr>
              </a:solidFill>
            </a:endParaRPr>
          </a:p>
        </p:txBody>
      </p:sp>
    </p:spTree>
    <p:extLst>
      <p:ext uri="{BB962C8B-B14F-4D97-AF65-F5344CB8AC3E}">
        <p14:creationId xmlns:p14="http://schemas.microsoft.com/office/powerpoint/2010/main" val="2618979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1AB088-C8B2-4E49-BCD4-6C576AC74CAC}"/>
              </a:ext>
            </a:extLst>
          </p:cNvPr>
          <p:cNvSpPr>
            <a:spLocks noGrp="1"/>
          </p:cNvSpPr>
          <p:nvPr>
            <p:ph type="title"/>
          </p:nvPr>
        </p:nvSpPr>
        <p:spPr>
          <a:xfrm>
            <a:off x="2381252" y="931277"/>
            <a:ext cx="8044724" cy="755651"/>
          </a:xfrm>
        </p:spPr>
        <p:txBody>
          <a:bodyPr>
            <a:noAutofit/>
          </a:bodyPr>
          <a:lstStyle/>
          <a:p>
            <a:pPr algn="ctr"/>
            <a:r>
              <a:rPr lang="pt-BR" sz="2800" b="0" dirty="0">
                <a:latin typeface="+mn-lt"/>
              </a:rPr>
              <a:t>VISÃO DOS ESPECIALISTAS </a:t>
            </a:r>
            <a:r>
              <a:rPr lang="pt-BR" sz="2800" dirty="0">
                <a:latin typeface="+mn-lt"/>
              </a:rPr>
              <a:t>em cadastro e ordenamento territorial </a:t>
            </a:r>
          </a:p>
        </p:txBody>
      </p:sp>
      <p:graphicFrame>
        <p:nvGraphicFramePr>
          <p:cNvPr id="5" name="Espaço Reservado para Conteúdo 2">
            <a:extLst>
              <a:ext uri="{FF2B5EF4-FFF2-40B4-BE49-F238E27FC236}">
                <a16:creationId xmlns:a16="http://schemas.microsoft.com/office/drawing/2014/main" id="{05818620-964E-43AF-7215-E040FC816D20}"/>
              </a:ext>
            </a:extLst>
          </p:cNvPr>
          <p:cNvGraphicFramePr>
            <a:graphicFrameLocks noGrp="1"/>
          </p:cNvGraphicFramePr>
          <p:nvPr>
            <p:ph idx="1"/>
            <p:extLst>
              <p:ext uri="{D42A27DB-BD31-4B8C-83A1-F6EECF244321}">
                <p14:modId xmlns:p14="http://schemas.microsoft.com/office/powerpoint/2010/main" val="2407032183"/>
              </p:ext>
            </p:extLst>
          </p:nvPr>
        </p:nvGraphicFramePr>
        <p:xfrm>
          <a:off x="1882554" y="2255921"/>
          <a:ext cx="8543422" cy="3028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ço Reservado para Rodapé 1">
            <a:extLst>
              <a:ext uri="{FF2B5EF4-FFF2-40B4-BE49-F238E27FC236}">
                <a16:creationId xmlns:a16="http://schemas.microsoft.com/office/drawing/2014/main" id="{0837AE9F-C436-31E9-D7D9-27518C22A213}"/>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E4A371C3-4224-61BC-8C1E-0ABE88CD104D}"/>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55</a:t>
            </a:fld>
            <a:endParaRPr lang="en-US" sz="1000" dirty="0">
              <a:solidFill>
                <a:schemeClr val="bg1">
                  <a:lumMod val="50000"/>
                </a:schemeClr>
              </a:solidFill>
            </a:endParaRPr>
          </a:p>
        </p:txBody>
      </p:sp>
    </p:spTree>
    <p:extLst>
      <p:ext uri="{BB962C8B-B14F-4D97-AF65-F5344CB8AC3E}">
        <p14:creationId xmlns:p14="http://schemas.microsoft.com/office/powerpoint/2010/main" val="22933572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Espaço Reservado para Conteúdo 2"/>
          <p:cNvSpPr>
            <a:spLocks noGrp="1"/>
          </p:cNvSpPr>
          <p:nvPr>
            <p:ph sz="half" idx="2"/>
          </p:nvPr>
        </p:nvSpPr>
        <p:spPr>
          <a:xfrm>
            <a:off x="441327" y="1915493"/>
            <a:ext cx="6553032" cy="4254947"/>
          </a:xfrm>
        </p:spPr>
        <p:txBody>
          <a:bodyPr>
            <a:normAutofit/>
          </a:bodyPr>
          <a:lstStyle/>
          <a:p>
            <a:pPr marL="0" indent="0" algn="just">
              <a:buNone/>
            </a:pPr>
            <a:r>
              <a:rPr lang="pt-BR" sz="2400" i="1" u="sng" dirty="0" err="1"/>
              <a:t>SINTER</a:t>
            </a:r>
            <a:r>
              <a:rPr lang="pt-BR" sz="2400" i="1" u="sng" dirty="0"/>
              <a:t> </a:t>
            </a:r>
            <a:r>
              <a:rPr lang="pt-BR" sz="2400" dirty="0"/>
              <a:t>-  Sistema Nacional de Gestão de Informações Territoriais.</a:t>
            </a:r>
          </a:p>
          <a:p>
            <a:pPr marL="0" indent="0" algn="just">
              <a:buNone/>
            </a:pPr>
            <a:r>
              <a:rPr lang="pt-BR" sz="2400" dirty="0"/>
              <a:t>Criar um cadastro </a:t>
            </a:r>
            <a:r>
              <a:rPr lang="pt-BR" sz="2400" dirty="0" err="1"/>
              <a:t>multifinalitário</a:t>
            </a:r>
            <a:r>
              <a:rPr lang="pt-BR" sz="2400" dirty="0"/>
              <a:t> no país. </a:t>
            </a:r>
          </a:p>
          <a:p>
            <a:pPr marL="0" indent="0" algn="just">
              <a:buNone/>
            </a:pPr>
            <a:r>
              <a:rPr lang="pt-BR" sz="2400" dirty="0"/>
              <a:t>Banco de dados espaciais, equivalente ao livro 2 </a:t>
            </a:r>
            <a:r>
              <a:rPr lang="pt-BR" sz="2400" dirty="0" err="1"/>
              <a:t>RGI</a:t>
            </a:r>
            <a:r>
              <a:rPr lang="pt-BR" sz="2400" dirty="0"/>
              <a:t>, produzido pelos Serviços de Registros Públicos.</a:t>
            </a:r>
          </a:p>
          <a:p>
            <a:pPr marL="0" indent="0" algn="just">
              <a:buNone/>
            </a:pPr>
            <a:r>
              <a:rPr lang="pt-BR" sz="2400" dirty="0"/>
              <a:t>Fluxos de dados cadastrais de imóveis urbanos e rurais, produzidos pela União(CNIR) e Municípios (CTMS) - Cadastros Territoriais </a:t>
            </a:r>
            <a:r>
              <a:rPr lang="pt-BR" sz="2400" dirty="0" err="1"/>
              <a:t>Multifinalitários</a:t>
            </a:r>
            <a:r>
              <a:rPr lang="pt-BR" sz="2400" dirty="0"/>
              <a:t>).</a:t>
            </a:r>
          </a:p>
        </p:txBody>
      </p:sp>
      <p:sp>
        <p:nvSpPr>
          <p:cNvPr id="24580" name="Espaço Reservado para Conteúdo 6"/>
          <p:cNvSpPr>
            <a:spLocks noGrp="1"/>
          </p:cNvSpPr>
          <p:nvPr>
            <p:ph type="body" sz="quarter" idx="14"/>
          </p:nvPr>
        </p:nvSpPr>
        <p:spPr>
          <a:xfrm>
            <a:off x="112010" y="6414678"/>
            <a:ext cx="5646995" cy="431825"/>
          </a:xfrm>
        </p:spPr>
        <p:txBody>
          <a:bodyPr>
            <a:normAutofit/>
          </a:bodyPr>
          <a:lstStyle/>
          <a:p>
            <a:pPr eaLnBrk="1" hangingPunct="1"/>
            <a:r>
              <a:rPr lang="pt-BR" sz="1050" dirty="0">
                <a:latin typeface="Arial" panose="020B0604020202020204" pitchFamily="34" charset="0"/>
              </a:rPr>
              <a:t>Fonte: Receita Federal/Ministério da Fazenda</a:t>
            </a:r>
          </a:p>
        </p:txBody>
      </p:sp>
      <p:sp>
        <p:nvSpPr>
          <p:cNvPr id="24578" name="Título 1"/>
          <p:cNvSpPr>
            <a:spLocks noGrp="1"/>
          </p:cNvSpPr>
          <p:nvPr>
            <p:ph type="title"/>
          </p:nvPr>
        </p:nvSpPr>
        <p:spPr bwMode="auto">
          <a:noFill/>
          <a:ln w="57150">
            <a:noFill/>
            <a:miter lim="800000"/>
            <a:headEnd/>
            <a:tailEnd/>
          </a:ln>
        </p:spPr>
        <p:txBody>
          <a:bodyPr wrap="square" numCol="1" anchorCtr="0" compatLnSpc="1">
            <a:prstTxWarp prst="textNoShape">
              <a:avLst/>
            </a:prstTxWarp>
            <a:normAutofit/>
          </a:bodyPr>
          <a:lstStyle/>
          <a:p>
            <a:pPr algn="ctr" eaLnBrk="1" hangingPunct="1"/>
            <a:r>
              <a:rPr lang="pt-BR" sz="2800" dirty="0">
                <a:latin typeface="Arial" panose="020B0604020202020204" pitchFamily="34" charset="0"/>
              </a:rPr>
              <a:t>CADASTRO &gt; REGISTRO &gt; T</a:t>
            </a:r>
            <a:r>
              <a:rPr lang="es-ES" sz="2800" dirty="0" err="1">
                <a:latin typeface="Arial" panose="020B0604020202020204" pitchFamily="34" charset="0"/>
              </a:rPr>
              <a:t>RANSFORMAÇÃO</a:t>
            </a:r>
            <a:r>
              <a:rPr lang="es-ES" sz="2800" dirty="0">
                <a:latin typeface="Arial" panose="020B0604020202020204" pitchFamily="34" charset="0"/>
              </a:rPr>
              <a:t> &gt; S</a:t>
            </a:r>
            <a:r>
              <a:rPr lang="pt-BR" sz="2800" dirty="0">
                <a:latin typeface="Arial" panose="020B0604020202020204" pitchFamily="34" charset="0"/>
              </a:rPr>
              <a:t>RI</a:t>
            </a:r>
          </a:p>
        </p:txBody>
      </p:sp>
      <p:pic>
        <p:nvPicPr>
          <p:cNvPr id="3" name="Imagem 2"/>
          <p:cNvPicPr>
            <a:picLocks noChangeAspect="1"/>
          </p:cNvPicPr>
          <p:nvPr/>
        </p:nvPicPr>
        <p:blipFill>
          <a:blip r:embed="rId3"/>
          <a:stretch>
            <a:fillRect/>
          </a:stretch>
        </p:blipFill>
        <p:spPr>
          <a:xfrm>
            <a:off x="7269340" y="1187957"/>
            <a:ext cx="4015889" cy="5442634"/>
          </a:xfrm>
          <a:prstGeom prst="rect">
            <a:avLst/>
          </a:prstGeom>
          <a:solidFill>
            <a:schemeClr val="tx1">
              <a:lumMod val="65000"/>
            </a:schemeClr>
          </a:solidFill>
          <a:ln>
            <a:solidFill>
              <a:schemeClr val="bg1">
                <a:lumMod val="85000"/>
                <a:lumOff val="15000"/>
              </a:schemeClr>
            </a:solidFill>
          </a:ln>
        </p:spPr>
      </p:pic>
    </p:spTree>
    <p:extLst>
      <p:ext uri="{BB962C8B-B14F-4D97-AF65-F5344CB8AC3E}">
        <p14:creationId xmlns:p14="http://schemas.microsoft.com/office/powerpoint/2010/main" val="44501880"/>
      </p:ext>
    </p:extLst>
  </p:cSld>
  <p:clrMapOvr>
    <a:masterClrMapping/>
  </p:clrMapOvr>
  <p:transition spd="slow" advClick="0" advTm="81"/>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0442" y="329115"/>
            <a:ext cx="9630780" cy="891057"/>
          </a:xfrm>
          <a:noFill/>
          <a:ln w="9525">
            <a:noFill/>
            <a:miter lim="800000"/>
            <a:headEnd/>
            <a:tailEnd/>
          </a:ln>
          <a:effectLst/>
        </p:spPr>
        <p:txBody>
          <a:bodyPr vert="horz" wrap="square" lIns="68580" tIns="34290" rIns="68580" bIns="34290" numCol="1" rtlCol="0" anchor="ctr" anchorCtr="0" compatLnSpc="1">
            <a:prstTxWarp prst="textNoShape">
              <a:avLst/>
            </a:prstTxWarp>
            <a:noAutofit/>
            <a:scene3d>
              <a:camera prst="orthographicFront"/>
              <a:lightRig rig="threePt" dir="tl">
                <a:rot lat="0" lon="0" rev="7200000"/>
              </a:lightRig>
            </a:scene3d>
            <a:sp3d contourW="6350">
              <a:contourClr>
                <a:schemeClr val="accent1"/>
              </a:contourClr>
            </a:sp3d>
          </a:bodyPr>
          <a:lstStyle/>
          <a:p>
            <a:pPr algn="ctr"/>
            <a:r>
              <a:rPr lang="pt-BR" sz="2800" dirty="0">
                <a:ln w="11430"/>
              </a:rPr>
              <a:t>CADASTRO – REGISTRO – T</a:t>
            </a:r>
            <a:r>
              <a:rPr lang="es-ES" sz="2800" dirty="0">
                <a:ln w="11430"/>
              </a:rPr>
              <a:t>RANSFORMAÇÃO-S</a:t>
            </a:r>
            <a:r>
              <a:rPr lang="pt-BR" sz="2800" dirty="0">
                <a:ln w="11430"/>
              </a:rPr>
              <a:t>RI</a:t>
            </a:r>
          </a:p>
        </p:txBody>
      </p:sp>
      <p:graphicFrame>
        <p:nvGraphicFramePr>
          <p:cNvPr id="16392" name="Espaço Reservado para Conteúdo 2">
            <a:extLst>
              <a:ext uri="{FF2B5EF4-FFF2-40B4-BE49-F238E27FC236}">
                <a16:creationId xmlns:a16="http://schemas.microsoft.com/office/drawing/2014/main" id="{A1B4EA65-8A3F-EBAC-E421-6C69EE21C735}"/>
              </a:ext>
            </a:extLst>
          </p:cNvPr>
          <p:cNvGraphicFramePr>
            <a:graphicFrameLocks noGrp="1"/>
          </p:cNvGraphicFramePr>
          <p:nvPr>
            <p:ph sz="half" idx="1"/>
            <p:extLst>
              <p:ext uri="{D42A27DB-BD31-4B8C-83A1-F6EECF244321}">
                <p14:modId xmlns:p14="http://schemas.microsoft.com/office/powerpoint/2010/main" val="478393950"/>
              </p:ext>
            </p:extLst>
          </p:nvPr>
        </p:nvGraphicFramePr>
        <p:xfrm>
          <a:off x="1579224" y="1613671"/>
          <a:ext cx="5254713" cy="4077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Espaço Reservado para Conteúdo 6"/>
          <p:cNvSpPr>
            <a:spLocks noGrp="1"/>
          </p:cNvSpPr>
          <p:nvPr>
            <p:ph sz="half" idx="2"/>
          </p:nvPr>
        </p:nvSpPr>
        <p:spPr>
          <a:xfrm>
            <a:off x="0" y="6392779"/>
            <a:ext cx="5107296" cy="465221"/>
          </a:xfrm>
        </p:spPr>
        <p:txBody>
          <a:bodyPr>
            <a:normAutofit/>
          </a:bodyPr>
          <a:lstStyle/>
          <a:p>
            <a:pPr marL="0" indent="0">
              <a:buNone/>
            </a:pPr>
            <a:r>
              <a:rPr lang="pt-BR" sz="1400" b="0" dirty="0">
                <a:latin typeface="Arial" panose="020B0604020202020204" pitchFamily="34" charset="0"/>
              </a:rPr>
              <a:t>Fonte: Receita Federal/Ministério da Fazenda</a:t>
            </a:r>
          </a:p>
        </p:txBody>
      </p:sp>
      <p:pic>
        <p:nvPicPr>
          <p:cNvPr id="16388" name="Espaço Reservado para Conteúdo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53551" y="1613671"/>
            <a:ext cx="3563565" cy="4380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7625852"/>
      </p:ext>
    </p:extLst>
  </p:cSld>
  <p:clrMapOvr>
    <a:masterClrMapping/>
  </p:clrMapOvr>
  <mc:AlternateContent xmlns:mc="http://schemas.openxmlformats.org/markup-compatibility/2006" xmlns:p14="http://schemas.microsoft.com/office/powerpoint/2010/main">
    <mc:Choice Requires="p14">
      <p:transition spd="slow" p14:dur="2000" advClick="0" advTm="81"/>
    </mc:Choice>
    <mc:Fallback xmlns="">
      <p:transition spd="slow" advClick="0" advTm="81"/>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54E1B-F6EC-444A-AFAB-3DF59A128DAF}"/>
              </a:ext>
            </a:extLst>
          </p:cNvPr>
          <p:cNvSpPr>
            <a:spLocks noGrp="1"/>
          </p:cNvSpPr>
          <p:nvPr>
            <p:ph type="title"/>
          </p:nvPr>
        </p:nvSpPr>
        <p:spPr>
          <a:xfrm>
            <a:off x="232782" y="482098"/>
            <a:ext cx="11052447" cy="755651"/>
          </a:xfrm>
        </p:spPr>
        <p:txBody>
          <a:bodyPr>
            <a:normAutofit/>
          </a:bodyPr>
          <a:lstStyle/>
          <a:p>
            <a:pPr algn="ctr"/>
            <a:r>
              <a:rPr lang="pt-BR" sz="4800" dirty="0">
                <a:solidFill>
                  <a:srgbClr val="FFFFFF"/>
                </a:solidFill>
              </a:rPr>
              <a:t>  </a:t>
            </a:r>
            <a:r>
              <a:rPr lang="pt-BR" sz="4800" dirty="0">
                <a:solidFill>
                  <a:schemeClr val="tx1"/>
                </a:solidFill>
              </a:rPr>
              <a:t>SISTER/CIB</a:t>
            </a:r>
            <a:endParaRPr lang="pt-BR" sz="2000" dirty="0"/>
          </a:p>
        </p:txBody>
      </p:sp>
      <p:graphicFrame>
        <p:nvGraphicFramePr>
          <p:cNvPr id="5" name="Espaço Reservado para Conteúdo 2">
            <a:extLst>
              <a:ext uri="{FF2B5EF4-FFF2-40B4-BE49-F238E27FC236}">
                <a16:creationId xmlns:a16="http://schemas.microsoft.com/office/drawing/2014/main" id="{425DE0EA-6798-9226-BF05-9776AA8DA7C1}"/>
              </a:ext>
            </a:extLst>
          </p:cNvPr>
          <p:cNvGraphicFramePr>
            <a:graphicFrameLocks noGrp="1"/>
          </p:cNvGraphicFramePr>
          <p:nvPr>
            <p:ph idx="1"/>
            <p:extLst>
              <p:ext uri="{D42A27DB-BD31-4B8C-83A1-F6EECF244321}">
                <p14:modId xmlns:p14="http://schemas.microsoft.com/office/powerpoint/2010/main" val="3853623467"/>
              </p:ext>
            </p:extLst>
          </p:nvPr>
        </p:nvGraphicFramePr>
        <p:xfrm>
          <a:off x="1351047" y="1967161"/>
          <a:ext cx="9489906" cy="3182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aixaDeTexto 3">
            <a:extLst>
              <a:ext uri="{FF2B5EF4-FFF2-40B4-BE49-F238E27FC236}">
                <a16:creationId xmlns:a16="http://schemas.microsoft.com/office/drawing/2014/main" id="{FC04741F-B55B-508E-BF9F-BD5122FD1000}"/>
              </a:ext>
            </a:extLst>
          </p:cNvPr>
          <p:cNvSpPr txBox="1"/>
          <p:nvPr/>
        </p:nvSpPr>
        <p:spPr>
          <a:xfrm>
            <a:off x="1322473" y="5149514"/>
            <a:ext cx="7860631" cy="369332"/>
          </a:xfrm>
          <a:prstGeom prst="rect">
            <a:avLst/>
          </a:prstGeom>
          <a:noFill/>
        </p:spPr>
        <p:txBody>
          <a:bodyPr wrap="square">
            <a:spAutoFit/>
          </a:bodyPr>
          <a:lstStyle/>
          <a:p>
            <a:r>
              <a:rPr lang="pt-BR" sz="1800" dirty="0"/>
              <a:t>Fonte: Agência </a:t>
            </a:r>
            <a:r>
              <a:rPr lang="pt-BR" sz="1800" dirty="0" err="1"/>
              <a:t>geocracia</a:t>
            </a:r>
            <a:r>
              <a:rPr lang="pt-BR" sz="1800" dirty="0"/>
              <a:t>  https://riobranco.geocracia.com/ </a:t>
            </a:r>
            <a:endParaRPr lang="pt-BR" dirty="0"/>
          </a:p>
        </p:txBody>
      </p:sp>
      <p:sp>
        <p:nvSpPr>
          <p:cNvPr id="7" name="Espaço Reservado para Rodapé 1">
            <a:extLst>
              <a:ext uri="{FF2B5EF4-FFF2-40B4-BE49-F238E27FC236}">
                <a16:creationId xmlns:a16="http://schemas.microsoft.com/office/drawing/2014/main" id="{7F07F5B5-67F8-FDAE-3B0A-5BB2F8C5E1A3}"/>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8" name="Espaço Reservado para Número de Slide 2">
            <a:extLst>
              <a:ext uri="{FF2B5EF4-FFF2-40B4-BE49-F238E27FC236}">
                <a16:creationId xmlns:a16="http://schemas.microsoft.com/office/drawing/2014/main" id="{84B42C8D-84ED-8210-E585-D094CB149ADF}"/>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58</a:t>
            </a:fld>
            <a:endParaRPr lang="en-US" sz="1000" dirty="0">
              <a:solidFill>
                <a:schemeClr val="bg1">
                  <a:lumMod val="50000"/>
                </a:schemeClr>
              </a:solidFill>
            </a:endParaRPr>
          </a:p>
        </p:txBody>
      </p:sp>
    </p:spTree>
    <p:extLst>
      <p:ext uri="{BB962C8B-B14F-4D97-AF65-F5344CB8AC3E}">
        <p14:creationId xmlns:p14="http://schemas.microsoft.com/office/powerpoint/2010/main" val="1714834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0EDBD5-B06D-4B50-A28B-87DCE385C0B3}"/>
              </a:ext>
            </a:extLst>
          </p:cNvPr>
          <p:cNvSpPr>
            <a:spLocks noGrp="1"/>
          </p:cNvSpPr>
          <p:nvPr>
            <p:ph type="title"/>
          </p:nvPr>
        </p:nvSpPr>
        <p:spPr>
          <a:xfrm>
            <a:off x="232782" y="673099"/>
            <a:ext cx="11052447" cy="755651"/>
          </a:xfrm>
        </p:spPr>
        <p:txBody>
          <a:bodyPr>
            <a:normAutofit/>
          </a:bodyPr>
          <a:lstStyle/>
          <a:p>
            <a:pPr algn="ctr"/>
            <a:r>
              <a:rPr lang="pt-BR" sz="4400" dirty="0">
                <a:solidFill>
                  <a:srgbClr val="FFFFFF"/>
                </a:solidFill>
              </a:rPr>
              <a:t>   </a:t>
            </a:r>
            <a:r>
              <a:rPr lang="pt-BR" sz="4400" dirty="0">
                <a:solidFill>
                  <a:schemeClr val="tx1"/>
                </a:solidFill>
              </a:rPr>
              <a:t>SINTER/CIB - o que mudou ?  </a:t>
            </a:r>
          </a:p>
        </p:txBody>
      </p:sp>
      <p:graphicFrame>
        <p:nvGraphicFramePr>
          <p:cNvPr id="5" name="Espaço Reservado para Texto 2">
            <a:extLst>
              <a:ext uri="{FF2B5EF4-FFF2-40B4-BE49-F238E27FC236}">
                <a16:creationId xmlns:a16="http://schemas.microsoft.com/office/drawing/2014/main" id="{745D7470-FE52-FC4F-0058-11687E3C9B20}"/>
              </a:ext>
            </a:extLst>
          </p:cNvPr>
          <p:cNvGraphicFramePr>
            <a:graphicFrameLocks noGrp="1"/>
          </p:cNvGraphicFramePr>
          <p:nvPr>
            <p:ph idx="1"/>
            <p:extLst>
              <p:ext uri="{D42A27DB-BD31-4B8C-83A1-F6EECF244321}">
                <p14:modId xmlns:p14="http://schemas.microsoft.com/office/powerpoint/2010/main" val="2340660226"/>
              </p:ext>
            </p:extLst>
          </p:nvPr>
        </p:nvGraphicFramePr>
        <p:xfrm>
          <a:off x="513347" y="1436438"/>
          <a:ext cx="11357811" cy="4916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ço Reservado para Rodapé 1">
            <a:extLst>
              <a:ext uri="{FF2B5EF4-FFF2-40B4-BE49-F238E27FC236}">
                <a16:creationId xmlns:a16="http://schemas.microsoft.com/office/drawing/2014/main" id="{A7CBD019-EB7D-5C41-CB26-E3806EE9F9E3}"/>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995C8C59-A5B1-7506-3383-4F2C62DC5F22}"/>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59</a:t>
            </a:fld>
            <a:endParaRPr lang="en-US" sz="1000" dirty="0">
              <a:solidFill>
                <a:schemeClr val="bg1">
                  <a:lumMod val="50000"/>
                </a:schemeClr>
              </a:solidFill>
            </a:endParaRPr>
          </a:p>
        </p:txBody>
      </p:sp>
    </p:spTree>
    <p:extLst>
      <p:ext uri="{BB962C8B-B14F-4D97-AF65-F5344CB8AC3E}">
        <p14:creationId xmlns:p14="http://schemas.microsoft.com/office/powerpoint/2010/main" val="4019885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75239C5F-9444-F695-F924-28B8B4D67145}"/>
              </a:ext>
            </a:extLst>
          </p:cNvPr>
          <p:cNvSpPr>
            <a:spLocks noGrp="1"/>
          </p:cNvSpPr>
          <p:nvPr>
            <p:ph type="ftr" sz="quarter" idx="11"/>
          </p:nvPr>
        </p:nvSpPr>
        <p:spPr/>
        <p:txBody>
          <a:bodyPr/>
          <a:lstStyle/>
          <a:p>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C816DAF5-D88E-07CB-E239-1EE25BF8A465}"/>
              </a:ext>
            </a:extLst>
          </p:cNvPr>
          <p:cNvSpPr>
            <a:spLocks noGrp="1"/>
          </p:cNvSpPr>
          <p:nvPr>
            <p:ph type="sldNum" sz="quarter" idx="12"/>
          </p:nvPr>
        </p:nvSpPr>
        <p:spPr/>
        <p:txBody>
          <a:bodyPr/>
          <a:lstStyle/>
          <a:p>
            <a:fld id="{96F7679E-DE04-904C-B326-A7ED40143975}" type="slidenum">
              <a:rPr lang="en-US" smtClean="0"/>
              <a:t>6</a:t>
            </a:fld>
            <a:endParaRPr lang="en-US"/>
          </a:p>
        </p:txBody>
      </p:sp>
      <p:pic>
        <p:nvPicPr>
          <p:cNvPr id="15" name="Espaço Reservado para Imagem 14">
            <a:extLst>
              <a:ext uri="{FF2B5EF4-FFF2-40B4-BE49-F238E27FC236}">
                <a16:creationId xmlns:a16="http://schemas.microsoft.com/office/drawing/2014/main" id="{D740B0E4-6CAC-814A-E824-1BD9AA2DB0D0}"/>
              </a:ext>
            </a:extLst>
          </p:cNvPr>
          <p:cNvPicPr>
            <a:picLocks noGrp="1" noChangeAspect="1"/>
          </p:cNvPicPr>
          <p:nvPr>
            <p:ph type="pic" idx="13"/>
          </p:nvPr>
        </p:nvPicPr>
        <p:blipFill>
          <a:blip r:embed="rId2"/>
          <a:srcRect l="20959" r="20959"/>
          <a:stretch>
            <a:fillRect/>
          </a:stretch>
        </p:blipFill>
        <p:spPr/>
      </p:pic>
      <p:sp>
        <p:nvSpPr>
          <p:cNvPr id="10" name="Espaço Reservado para Conteúdo 9">
            <a:extLst>
              <a:ext uri="{FF2B5EF4-FFF2-40B4-BE49-F238E27FC236}">
                <a16:creationId xmlns:a16="http://schemas.microsoft.com/office/drawing/2014/main" id="{5D2CB101-4D58-E96B-8FE8-71E5192953D6}"/>
              </a:ext>
            </a:extLst>
          </p:cNvPr>
          <p:cNvSpPr>
            <a:spLocks noGrp="1"/>
          </p:cNvSpPr>
          <p:nvPr>
            <p:ph sz="half" idx="2"/>
          </p:nvPr>
        </p:nvSpPr>
        <p:spPr>
          <a:xfrm>
            <a:off x="232778" y="1232370"/>
            <a:ext cx="5647197" cy="4860927"/>
          </a:xfrm>
        </p:spPr>
        <p:txBody>
          <a:bodyPr>
            <a:normAutofit fontScale="77500" lnSpcReduction="20000"/>
          </a:bodyPr>
          <a:lstStyle/>
          <a:p>
            <a:pPr algn="just">
              <a:lnSpc>
                <a:spcPct val="120000"/>
              </a:lnSpc>
            </a:pPr>
            <a:r>
              <a:rPr lang="pt-BR" sz="2000" b="1" dirty="0">
                <a:solidFill>
                  <a:schemeClr val="tx1"/>
                </a:solidFill>
                <a:latin typeface="+mj-lt"/>
              </a:rPr>
              <a:t>Procedimento </a:t>
            </a:r>
            <a:r>
              <a:rPr lang="pt-BR" sz="2000" b="1" dirty="0" err="1">
                <a:solidFill>
                  <a:schemeClr val="tx1"/>
                </a:solidFill>
                <a:latin typeface="+mj-lt"/>
              </a:rPr>
              <a:t>Registrário</a:t>
            </a:r>
            <a:r>
              <a:rPr lang="pt-BR" sz="2000" b="1" dirty="0">
                <a:solidFill>
                  <a:schemeClr val="tx1"/>
                </a:solidFill>
                <a:latin typeface="+mj-lt"/>
              </a:rPr>
              <a:t> Comum </a:t>
            </a:r>
            <a:r>
              <a:rPr lang="pt-BR" sz="2000" dirty="0">
                <a:latin typeface="+mj-lt"/>
              </a:rPr>
              <a:t>– atualmente regido pela Lei nº 6.015/1973;</a:t>
            </a:r>
            <a:br>
              <a:rPr lang="pt-BR" sz="2000" dirty="0">
                <a:latin typeface="+mj-lt"/>
              </a:rPr>
            </a:br>
            <a:r>
              <a:rPr lang="pt-BR" sz="2000" b="1" dirty="0">
                <a:solidFill>
                  <a:schemeClr val="tx1"/>
                </a:solidFill>
                <a:latin typeface="+mj-lt"/>
              </a:rPr>
              <a:t>Procedimento </a:t>
            </a:r>
            <a:r>
              <a:rPr lang="pt-BR" sz="2000" b="1" dirty="0" err="1">
                <a:solidFill>
                  <a:schemeClr val="tx1"/>
                </a:solidFill>
                <a:latin typeface="+mj-lt"/>
              </a:rPr>
              <a:t>Registrário</a:t>
            </a:r>
            <a:r>
              <a:rPr lang="pt-BR" sz="2000" b="1" dirty="0">
                <a:solidFill>
                  <a:schemeClr val="tx1"/>
                </a:solidFill>
                <a:latin typeface="+mj-lt"/>
              </a:rPr>
              <a:t> Especial </a:t>
            </a:r>
            <a:r>
              <a:rPr lang="pt-BR" sz="2000" dirty="0">
                <a:latin typeface="+mj-lt"/>
              </a:rPr>
              <a:t>– Registro </a:t>
            </a:r>
            <a:r>
              <a:rPr lang="pt-BR" sz="2000" dirty="0" err="1">
                <a:latin typeface="+mj-lt"/>
              </a:rPr>
              <a:t>Torrens</a:t>
            </a:r>
            <a:r>
              <a:rPr lang="pt-BR" sz="2000" dirty="0">
                <a:latin typeface="+mj-lt"/>
              </a:rPr>
              <a:t>, instituído pelo </a:t>
            </a:r>
            <a:r>
              <a:rPr lang="pt-BR" altLang="pt-BR" sz="2000" dirty="0">
                <a:solidFill>
                  <a:schemeClr val="tx1"/>
                </a:solidFill>
                <a:latin typeface="+mj-lt"/>
              </a:rPr>
              <a:t>Decreto nº 451-B/1890 e Decreto nº 955-A/1890</a:t>
            </a:r>
            <a:r>
              <a:rPr lang="pt-BR" sz="2000" dirty="0">
                <a:solidFill>
                  <a:schemeClr val="tx1"/>
                </a:solidFill>
                <a:latin typeface="+mj-lt"/>
              </a:rPr>
              <a:t> e </a:t>
            </a:r>
            <a:r>
              <a:rPr lang="pt-BR" sz="2000" dirty="0" err="1">
                <a:solidFill>
                  <a:schemeClr val="tx1"/>
                </a:solidFill>
                <a:latin typeface="+mj-lt"/>
              </a:rPr>
              <a:t>arts</a:t>
            </a:r>
            <a:r>
              <a:rPr lang="pt-BR" sz="2000" dirty="0">
                <a:solidFill>
                  <a:schemeClr val="tx1"/>
                </a:solidFill>
                <a:latin typeface="+mj-lt"/>
              </a:rPr>
              <a:t>. 277 e seguintes da Lei nº 6.015/1973;</a:t>
            </a:r>
            <a:br>
              <a:rPr lang="pt-BR" sz="2000" dirty="0">
                <a:solidFill>
                  <a:schemeClr val="tx1"/>
                </a:solidFill>
                <a:latin typeface="+mj-lt"/>
              </a:rPr>
            </a:br>
            <a:br>
              <a:rPr lang="pt-BR" sz="2000" dirty="0">
                <a:solidFill>
                  <a:schemeClr val="tx1"/>
                </a:solidFill>
                <a:latin typeface="+mj-lt"/>
              </a:rPr>
            </a:br>
            <a:r>
              <a:rPr lang="pt-BR" sz="2000" b="1" dirty="0">
                <a:solidFill>
                  <a:schemeClr val="tx1"/>
                </a:solidFill>
                <a:latin typeface="+mj-lt"/>
              </a:rPr>
              <a:t>Outras bases administrativas de registros de imóveis (cadastro)</a:t>
            </a:r>
            <a:br>
              <a:rPr lang="pt-BR" sz="2000" b="1" dirty="0">
                <a:solidFill>
                  <a:schemeClr val="tx1"/>
                </a:solidFill>
                <a:latin typeface="+mj-lt"/>
              </a:rPr>
            </a:br>
            <a:br>
              <a:rPr lang="pt-BR" sz="2000" b="1" dirty="0">
                <a:solidFill>
                  <a:srgbClr val="7030A0"/>
                </a:solidFill>
                <a:latin typeface="+mj-lt"/>
              </a:rPr>
            </a:br>
            <a:r>
              <a:rPr lang="pt-BR" sz="2000" dirty="0">
                <a:solidFill>
                  <a:schemeClr val="tx1"/>
                </a:solidFill>
                <a:latin typeface="+mj-lt"/>
              </a:rPr>
              <a:t>*</a:t>
            </a:r>
            <a:r>
              <a:rPr lang="pt-BR" sz="2000" b="1" dirty="0">
                <a:solidFill>
                  <a:srgbClr val="7030A0"/>
                </a:solidFill>
                <a:latin typeface="+mj-lt"/>
              </a:rPr>
              <a:t> </a:t>
            </a:r>
            <a:r>
              <a:rPr lang="pt-BR" sz="2000" dirty="0">
                <a:solidFill>
                  <a:schemeClr val="tx1"/>
                </a:solidFill>
                <a:latin typeface="+mj-lt"/>
              </a:rPr>
              <a:t>Lei 4.504/1964 – previsão de elaboração de um cadastro dos imóveis rurais em todo o país;</a:t>
            </a:r>
            <a:br>
              <a:rPr lang="pt-BR" sz="2000" dirty="0">
                <a:latin typeface="+mj-lt"/>
              </a:rPr>
            </a:br>
            <a:br>
              <a:rPr lang="pt-BR" sz="2000" dirty="0">
                <a:latin typeface="+mj-lt"/>
              </a:rPr>
            </a:br>
            <a:r>
              <a:rPr lang="pt-BR" sz="2000" dirty="0">
                <a:latin typeface="+mj-lt"/>
              </a:rPr>
              <a:t>* Lei nº 5.868/1972 - Sistema Nacional de Cadastro Rural – SNCR; </a:t>
            </a:r>
            <a:br>
              <a:rPr lang="pt-BR" sz="2000" dirty="0">
                <a:latin typeface="+mj-lt"/>
              </a:rPr>
            </a:br>
            <a:br>
              <a:rPr lang="pt-BR" sz="2000" dirty="0">
                <a:latin typeface="+mj-lt"/>
              </a:rPr>
            </a:br>
            <a:r>
              <a:rPr lang="pt-BR" sz="2000" dirty="0">
                <a:latin typeface="+mj-lt"/>
              </a:rPr>
              <a:t>* Lei nº 9.393/1996 -  Cadastro Fiscal de Imóveis Rurais – CAFIR;</a:t>
            </a:r>
            <a:br>
              <a:rPr lang="pt-BR" sz="2000" dirty="0">
                <a:latin typeface="+mj-lt"/>
              </a:rPr>
            </a:br>
            <a:br>
              <a:rPr lang="pt-BR" sz="2000" dirty="0">
                <a:latin typeface="+mj-lt"/>
              </a:rPr>
            </a:br>
            <a:r>
              <a:rPr lang="pt-BR" sz="2000" dirty="0">
                <a:solidFill>
                  <a:schemeClr val="tx1"/>
                </a:solidFill>
                <a:latin typeface="+mj-lt"/>
              </a:rPr>
              <a:t>* Decreto 11.108/2022- Cadastro Imobiliário Brasileiro  - CIB</a:t>
            </a:r>
            <a:endParaRPr lang="pt-BR" dirty="0">
              <a:latin typeface="+mj-lt"/>
            </a:endParaRPr>
          </a:p>
        </p:txBody>
      </p:sp>
      <p:sp>
        <p:nvSpPr>
          <p:cNvPr id="13" name="Espaço Reservado para Texto 12">
            <a:extLst>
              <a:ext uri="{FF2B5EF4-FFF2-40B4-BE49-F238E27FC236}">
                <a16:creationId xmlns:a16="http://schemas.microsoft.com/office/drawing/2014/main" id="{6B6B514E-591C-E73B-32E1-09BCA7C0036A}"/>
              </a:ext>
            </a:extLst>
          </p:cNvPr>
          <p:cNvSpPr>
            <a:spLocks noGrp="1"/>
          </p:cNvSpPr>
          <p:nvPr>
            <p:ph type="body" sz="quarter" idx="17"/>
          </p:nvPr>
        </p:nvSpPr>
        <p:spPr/>
        <p:txBody>
          <a:bodyPr/>
          <a:lstStyle/>
          <a:p>
            <a:endParaRPr lang="pt-BR"/>
          </a:p>
        </p:txBody>
      </p:sp>
      <p:sp>
        <p:nvSpPr>
          <p:cNvPr id="9" name="Título 8">
            <a:extLst>
              <a:ext uri="{FF2B5EF4-FFF2-40B4-BE49-F238E27FC236}">
                <a16:creationId xmlns:a16="http://schemas.microsoft.com/office/drawing/2014/main" id="{00ED3F21-DC0F-61B9-AFDE-98B317532A32}"/>
              </a:ext>
            </a:extLst>
          </p:cNvPr>
          <p:cNvSpPr>
            <a:spLocks noGrp="1"/>
          </p:cNvSpPr>
          <p:nvPr>
            <p:ph type="title"/>
          </p:nvPr>
        </p:nvSpPr>
        <p:spPr/>
        <p:txBody>
          <a:bodyPr/>
          <a:lstStyle/>
          <a:p>
            <a:pPr algn="ctr"/>
            <a:r>
              <a:rPr lang="pt-BR" sz="3600" b="1" dirty="0">
                <a:solidFill>
                  <a:schemeClr val="tx1"/>
                </a:solidFill>
                <a:latin typeface="+mn-lt"/>
              </a:rPr>
              <a:t>PROCEDIMENTOS REGISTRAIS NO BRASIL</a:t>
            </a:r>
            <a:endParaRPr lang="pt-BR" dirty="0"/>
          </a:p>
        </p:txBody>
      </p:sp>
    </p:spTree>
    <p:extLst>
      <p:ext uri="{BB962C8B-B14F-4D97-AF65-F5344CB8AC3E}">
        <p14:creationId xmlns:p14="http://schemas.microsoft.com/office/powerpoint/2010/main" val="851235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CCA554-1159-4DA1-98F8-1DB1696D8D75}"/>
              </a:ext>
            </a:extLst>
          </p:cNvPr>
          <p:cNvSpPr>
            <a:spLocks noGrp="1"/>
          </p:cNvSpPr>
          <p:nvPr>
            <p:ph type="title"/>
          </p:nvPr>
        </p:nvSpPr>
        <p:spPr/>
        <p:txBody>
          <a:bodyPr>
            <a:noAutofit/>
          </a:bodyPr>
          <a:lstStyle/>
          <a:p>
            <a:pPr algn="ctr"/>
            <a:br>
              <a:rPr lang="pt-BR" sz="4000" dirty="0"/>
            </a:br>
            <a:r>
              <a:rPr lang="pt-BR" sz="4000" dirty="0"/>
              <a:t>SINTER/CIB</a:t>
            </a:r>
          </a:p>
        </p:txBody>
      </p:sp>
      <p:graphicFrame>
        <p:nvGraphicFramePr>
          <p:cNvPr id="5" name="Espaço Reservado para Conteúdo 2">
            <a:extLst>
              <a:ext uri="{FF2B5EF4-FFF2-40B4-BE49-F238E27FC236}">
                <a16:creationId xmlns:a16="http://schemas.microsoft.com/office/drawing/2014/main" id="{C1191F3A-12CA-ABEF-EE9F-26F26A0F310D}"/>
              </a:ext>
            </a:extLst>
          </p:cNvPr>
          <p:cNvGraphicFramePr>
            <a:graphicFrameLocks noGrp="1"/>
          </p:cNvGraphicFramePr>
          <p:nvPr>
            <p:ph idx="1"/>
            <p:extLst>
              <p:ext uri="{D42A27DB-BD31-4B8C-83A1-F6EECF244321}">
                <p14:modId xmlns:p14="http://schemas.microsoft.com/office/powerpoint/2010/main" val="744934197"/>
              </p:ext>
            </p:extLst>
          </p:nvPr>
        </p:nvGraphicFramePr>
        <p:xfrm>
          <a:off x="962526" y="1588168"/>
          <a:ext cx="10635915" cy="46201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ço Reservado para Rodapé 1">
            <a:extLst>
              <a:ext uri="{FF2B5EF4-FFF2-40B4-BE49-F238E27FC236}">
                <a16:creationId xmlns:a16="http://schemas.microsoft.com/office/drawing/2014/main" id="{F8669BC1-539F-DA64-9CBE-E7F3B8A2EBB5}"/>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09F6D54A-F6C0-6C8C-5C38-630BE4A8CD18}"/>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60</a:t>
            </a:fld>
            <a:endParaRPr lang="en-US" sz="1000" dirty="0">
              <a:solidFill>
                <a:schemeClr val="bg1">
                  <a:lumMod val="50000"/>
                </a:schemeClr>
              </a:solidFill>
            </a:endParaRPr>
          </a:p>
        </p:txBody>
      </p:sp>
    </p:spTree>
    <p:extLst>
      <p:ext uri="{BB962C8B-B14F-4D97-AF65-F5344CB8AC3E}">
        <p14:creationId xmlns:p14="http://schemas.microsoft.com/office/powerpoint/2010/main" val="237638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2FBB26-0CA7-4A39-95D9-A06C336C0712}"/>
              </a:ext>
            </a:extLst>
          </p:cNvPr>
          <p:cNvSpPr>
            <a:spLocks noGrp="1"/>
          </p:cNvSpPr>
          <p:nvPr>
            <p:ph type="title"/>
          </p:nvPr>
        </p:nvSpPr>
        <p:spPr/>
        <p:txBody>
          <a:bodyPr>
            <a:normAutofit/>
          </a:bodyPr>
          <a:lstStyle/>
          <a:p>
            <a:r>
              <a:rPr lang="pt-BR">
                <a:solidFill>
                  <a:srgbClr val="FFFFFF"/>
                </a:solidFill>
              </a:rPr>
              <a:t>SINTER/CIB</a:t>
            </a:r>
          </a:p>
        </p:txBody>
      </p:sp>
      <p:graphicFrame>
        <p:nvGraphicFramePr>
          <p:cNvPr id="5" name="Espaço Reservado para Conteúdo 2">
            <a:extLst>
              <a:ext uri="{FF2B5EF4-FFF2-40B4-BE49-F238E27FC236}">
                <a16:creationId xmlns:a16="http://schemas.microsoft.com/office/drawing/2014/main" id="{739B1BC0-DED7-6821-FADF-A952C1E099E3}"/>
              </a:ext>
            </a:extLst>
          </p:cNvPr>
          <p:cNvGraphicFramePr>
            <a:graphicFrameLocks noGrp="1"/>
          </p:cNvGraphicFramePr>
          <p:nvPr>
            <p:ph idx="1"/>
            <p:extLst>
              <p:ext uri="{D42A27DB-BD31-4B8C-83A1-F6EECF244321}">
                <p14:modId xmlns:p14="http://schemas.microsoft.com/office/powerpoint/2010/main" val="3606484566"/>
              </p:ext>
            </p:extLst>
          </p:nvPr>
        </p:nvGraphicFramePr>
        <p:xfrm>
          <a:off x="1113926" y="1189623"/>
          <a:ext cx="10388264" cy="4826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Espaço Reservado para Rodapé 1">
            <a:extLst>
              <a:ext uri="{FF2B5EF4-FFF2-40B4-BE49-F238E27FC236}">
                <a16:creationId xmlns:a16="http://schemas.microsoft.com/office/drawing/2014/main" id="{A821CD57-D33D-AD1E-9385-347AEB6C3569}"/>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B96AAEE3-46B1-A64D-B5D5-24B89F274132}"/>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61</a:t>
            </a:fld>
            <a:endParaRPr lang="en-US" sz="1000" dirty="0">
              <a:solidFill>
                <a:schemeClr val="bg1">
                  <a:lumMod val="50000"/>
                </a:schemeClr>
              </a:solidFill>
            </a:endParaRPr>
          </a:p>
        </p:txBody>
      </p:sp>
    </p:spTree>
    <p:extLst>
      <p:ext uri="{BB962C8B-B14F-4D97-AF65-F5344CB8AC3E}">
        <p14:creationId xmlns:p14="http://schemas.microsoft.com/office/powerpoint/2010/main" val="15063133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ço Reservado para Imagem 9">
            <a:extLst>
              <a:ext uri="{FF2B5EF4-FFF2-40B4-BE49-F238E27FC236}">
                <a16:creationId xmlns:a16="http://schemas.microsoft.com/office/drawing/2014/main" id="{D980F8E5-252A-E30F-E2C6-26A800FA55C1}"/>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6180" b="6180"/>
          <a:stretch>
            <a:fillRect/>
          </a:stretch>
        </p:blipFill>
        <p:spPr>
          <a:xfrm>
            <a:off x="227012" y="153888"/>
            <a:ext cx="11737975" cy="5867400"/>
          </a:xfrm>
          <a:prstGeom prst="rect">
            <a:avLst/>
          </a:prstGeom>
        </p:spPr>
      </p:pic>
      <p:sp>
        <p:nvSpPr>
          <p:cNvPr id="2" name="Título 1">
            <a:extLst>
              <a:ext uri="{FF2B5EF4-FFF2-40B4-BE49-F238E27FC236}">
                <a16:creationId xmlns:a16="http://schemas.microsoft.com/office/drawing/2014/main" id="{F5225DD7-9792-492E-BB45-127EB5CE3D10}"/>
              </a:ext>
            </a:extLst>
          </p:cNvPr>
          <p:cNvSpPr>
            <a:spLocks noGrp="1"/>
          </p:cNvSpPr>
          <p:nvPr>
            <p:ph type="title"/>
          </p:nvPr>
        </p:nvSpPr>
        <p:spPr>
          <a:xfrm>
            <a:off x="1154595" y="4796589"/>
            <a:ext cx="10475932" cy="763246"/>
          </a:xfrm>
        </p:spPr>
        <p:txBody>
          <a:bodyPr>
            <a:noAutofit/>
          </a:bodyPr>
          <a:lstStyle/>
          <a:p>
            <a:pPr algn="ctr"/>
            <a:r>
              <a:rPr lang="pt-BR" sz="4000" dirty="0"/>
              <a:t>INTERCONEXÃO A SERVIÇO DO SRI </a:t>
            </a:r>
          </a:p>
        </p:txBody>
      </p:sp>
      <p:sp>
        <p:nvSpPr>
          <p:cNvPr id="11" name="Espaço Reservado para Rodapé 1">
            <a:extLst>
              <a:ext uri="{FF2B5EF4-FFF2-40B4-BE49-F238E27FC236}">
                <a16:creationId xmlns:a16="http://schemas.microsoft.com/office/drawing/2014/main" id="{AC4D906E-AE50-8D13-FF14-7BD6F191466C}"/>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12" name="Espaço Reservado para Número de Slide 2">
            <a:extLst>
              <a:ext uri="{FF2B5EF4-FFF2-40B4-BE49-F238E27FC236}">
                <a16:creationId xmlns:a16="http://schemas.microsoft.com/office/drawing/2014/main" id="{93D292CB-16B3-3258-22F3-2D702D30C459}"/>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62</a:t>
            </a:fld>
            <a:endParaRPr lang="en-US" sz="1000" dirty="0">
              <a:solidFill>
                <a:schemeClr val="bg1">
                  <a:lumMod val="50000"/>
                </a:schemeClr>
              </a:solidFill>
            </a:endParaRPr>
          </a:p>
        </p:txBody>
      </p:sp>
    </p:spTree>
    <p:extLst>
      <p:ext uri="{BB962C8B-B14F-4D97-AF65-F5344CB8AC3E}">
        <p14:creationId xmlns:p14="http://schemas.microsoft.com/office/powerpoint/2010/main" val="25131750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Foto preta e branca de jornal com texto preto sobre fundo branco&#10;&#10;Descrição gerada automaticamente">
            <a:extLst>
              <a:ext uri="{FF2B5EF4-FFF2-40B4-BE49-F238E27FC236}">
                <a16:creationId xmlns:a16="http://schemas.microsoft.com/office/drawing/2014/main" id="{3D277588-C01A-4721-BC4C-5067C5EF17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67274" y="594620"/>
            <a:ext cx="7857451" cy="5668759"/>
          </a:xfrm>
          <a:prstGeom prst="rect">
            <a:avLst/>
          </a:prstGeom>
        </p:spPr>
      </p:pic>
      <p:sp>
        <p:nvSpPr>
          <p:cNvPr id="2" name="Espaço Reservado para Rodapé 1">
            <a:extLst>
              <a:ext uri="{FF2B5EF4-FFF2-40B4-BE49-F238E27FC236}">
                <a16:creationId xmlns:a16="http://schemas.microsoft.com/office/drawing/2014/main" id="{9E193767-9E44-E43B-B459-37F4F0297A71}"/>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DFA10BBE-71CC-FAE8-E4FB-6F4016F45CB1}"/>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63</a:t>
            </a:fld>
            <a:endParaRPr lang="en-US" sz="1000" dirty="0">
              <a:solidFill>
                <a:schemeClr val="bg1">
                  <a:lumMod val="50000"/>
                </a:schemeClr>
              </a:solidFill>
            </a:endParaRPr>
          </a:p>
        </p:txBody>
      </p:sp>
    </p:spTree>
    <p:extLst>
      <p:ext uri="{BB962C8B-B14F-4D97-AF65-F5344CB8AC3E}">
        <p14:creationId xmlns:p14="http://schemas.microsoft.com/office/powerpoint/2010/main" val="12436807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36A6B8-431F-46FC-BDA0-B9B132F1E0CF}"/>
              </a:ext>
            </a:extLst>
          </p:cNvPr>
          <p:cNvSpPr>
            <a:spLocks noGrp="1"/>
          </p:cNvSpPr>
          <p:nvPr>
            <p:ph type="title"/>
          </p:nvPr>
        </p:nvSpPr>
        <p:spPr>
          <a:xfrm>
            <a:off x="1164598" y="706104"/>
            <a:ext cx="9574046" cy="924148"/>
          </a:xfrm>
        </p:spPr>
        <p:txBody>
          <a:bodyPr>
            <a:normAutofit/>
          </a:bodyPr>
          <a:lstStyle/>
          <a:p>
            <a:pPr algn="ctr"/>
            <a:r>
              <a:rPr lang="pt-BR" sz="2800" dirty="0">
                <a:latin typeface="+mn-lt"/>
              </a:rPr>
              <a:t>CADASTRO TERRITORIAL E REGISTRO JURÍDICO NA ARGENTINA</a:t>
            </a:r>
          </a:p>
        </p:txBody>
      </p:sp>
      <p:sp>
        <p:nvSpPr>
          <p:cNvPr id="3" name="Espaço Reservado para Conteúdo 2">
            <a:extLst>
              <a:ext uri="{FF2B5EF4-FFF2-40B4-BE49-F238E27FC236}">
                <a16:creationId xmlns:a16="http://schemas.microsoft.com/office/drawing/2014/main" id="{1FBA47EB-1A5F-4907-9FA0-40881EF0DFAD}"/>
              </a:ext>
            </a:extLst>
          </p:cNvPr>
          <p:cNvSpPr>
            <a:spLocks noGrp="1"/>
          </p:cNvSpPr>
          <p:nvPr>
            <p:ph idx="1"/>
          </p:nvPr>
        </p:nvSpPr>
        <p:spPr>
          <a:xfrm>
            <a:off x="449179" y="1989220"/>
            <a:ext cx="11004884" cy="4680139"/>
          </a:xfrm>
        </p:spPr>
        <p:txBody>
          <a:bodyPr>
            <a:normAutofit/>
          </a:bodyPr>
          <a:lstStyle/>
          <a:p>
            <a:pPr marL="0" indent="0" algn="just">
              <a:buNone/>
            </a:pPr>
            <a:r>
              <a:rPr lang="es-ES" sz="2000" b="0" dirty="0"/>
              <a:t>En nota, articulo 3.203 del </a:t>
            </a:r>
            <a:r>
              <a:rPr lang="es-ES" sz="2000" b="0" dirty="0" err="1"/>
              <a:t>Codigo</a:t>
            </a:r>
            <a:r>
              <a:rPr lang="es-ES" sz="2000" b="0" dirty="0"/>
              <a:t> </a:t>
            </a:r>
            <a:r>
              <a:rPr lang="es-ES" sz="2000" b="0" dirty="0" err="1"/>
              <a:t>Civel</a:t>
            </a:r>
            <a:r>
              <a:rPr lang="es-ES" sz="2000" b="0" dirty="0"/>
              <a:t>, Dalmacio </a:t>
            </a:r>
            <a:r>
              <a:rPr lang="es-ES" sz="2000" b="0" dirty="0" err="1"/>
              <a:t>Véles</a:t>
            </a:r>
            <a:r>
              <a:rPr lang="es-ES" sz="2000" b="0" dirty="0"/>
              <a:t> </a:t>
            </a:r>
            <a:r>
              <a:rPr lang="es-ES" sz="2000" b="0" dirty="0" err="1"/>
              <a:t>Sarfield</a:t>
            </a:r>
            <a:r>
              <a:rPr lang="es-ES" sz="2000" b="0" dirty="0"/>
              <a:t>, al hablar sobre los registros de títulos de dominio de los inmuebles, cuando redijo el código Civil en la República Argentina, afirmó que </a:t>
            </a:r>
          </a:p>
          <a:p>
            <a:pPr marL="0" indent="0" algn="just">
              <a:buNone/>
            </a:pPr>
            <a:r>
              <a:rPr lang="pt-BR" sz="2000" b="0" dirty="0"/>
              <a:t>“</a:t>
            </a:r>
            <a:r>
              <a:rPr lang="pt-BR" sz="2000" b="0" dirty="0" err="1"/>
              <a:t>En</a:t>
            </a:r>
            <a:r>
              <a:rPr lang="pt-BR" sz="2000" b="0" dirty="0"/>
              <a:t> </a:t>
            </a:r>
            <a:r>
              <a:rPr lang="pt-BR" sz="2000" b="0" dirty="0" err="1"/>
              <a:t>un</a:t>
            </a:r>
            <a:r>
              <a:rPr lang="pt-BR" sz="2000" b="0" dirty="0"/>
              <a:t> País como </a:t>
            </a:r>
            <a:r>
              <a:rPr lang="pt-BR" sz="2000" b="0" dirty="0" err="1"/>
              <a:t>el</a:t>
            </a:r>
            <a:r>
              <a:rPr lang="pt-BR" sz="2000" b="0" dirty="0"/>
              <a:t> </a:t>
            </a:r>
            <a:r>
              <a:rPr lang="pt-BR" sz="2000" b="0" dirty="0" err="1"/>
              <a:t>nuestro</a:t>
            </a:r>
            <a:r>
              <a:rPr lang="pt-BR" sz="2000" b="0" dirty="0"/>
              <a:t> , donde </a:t>
            </a:r>
            <a:r>
              <a:rPr lang="pt-BR" sz="2000" b="0" dirty="0" err="1"/>
              <a:t>el</a:t>
            </a:r>
            <a:r>
              <a:rPr lang="pt-BR" sz="2000" b="0" dirty="0"/>
              <a:t> domínio de </a:t>
            </a:r>
            <a:r>
              <a:rPr lang="pt-BR" sz="2000" b="0" dirty="0" err="1"/>
              <a:t>los</a:t>
            </a:r>
            <a:r>
              <a:rPr lang="pt-BR" sz="2000" b="0" dirty="0"/>
              <a:t> </a:t>
            </a:r>
            <a:r>
              <a:rPr lang="pt-BR" sz="2000" b="0" dirty="0" err="1"/>
              <a:t>inmobles</a:t>
            </a:r>
            <a:r>
              <a:rPr lang="pt-BR" sz="2000" b="0" dirty="0"/>
              <a:t> no </a:t>
            </a:r>
            <a:r>
              <a:rPr lang="pt-BR" sz="2000" b="0" dirty="0" err="1"/>
              <a:t>tiene</a:t>
            </a:r>
            <a:r>
              <a:rPr lang="pt-BR" sz="2000" b="0" dirty="0"/>
              <a:t> em </a:t>
            </a:r>
            <a:r>
              <a:rPr lang="pt-BR" sz="2000" b="0" dirty="0" err="1"/>
              <a:t>la</a:t>
            </a:r>
            <a:r>
              <a:rPr lang="pt-BR" sz="2000" b="0" dirty="0"/>
              <a:t> </a:t>
            </a:r>
            <a:r>
              <a:rPr lang="pt-BR" sz="2000" b="0" dirty="0" err="1"/>
              <a:t>mayor</a:t>
            </a:r>
            <a:r>
              <a:rPr lang="pt-BR" sz="2000" b="0" dirty="0"/>
              <a:t> parte de </a:t>
            </a:r>
            <a:r>
              <a:rPr lang="pt-BR" sz="2000" b="0" dirty="0" err="1"/>
              <a:t>los</a:t>
            </a:r>
            <a:r>
              <a:rPr lang="pt-BR" sz="2000" b="0" dirty="0"/>
              <a:t> casos títulos </a:t>
            </a:r>
            <a:r>
              <a:rPr lang="pt-BR" sz="2000" b="0" dirty="0" err="1"/>
              <a:t>incontestables</a:t>
            </a:r>
            <a:r>
              <a:rPr lang="pt-BR" sz="2000" b="0" dirty="0"/>
              <a:t>, </a:t>
            </a:r>
            <a:r>
              <a:rPr lang="pt-BR" sz="2000" b="0" dirty="0" err="1"/>
              <a:t>la</a:t>
            </a:r>
            <a:r>
              <a:rPr lang="pt-BR" sz="2000" b="0" dirty="0"/>
              <a:t> </a:t>
            </a:r>
            <a:r>
              <a:rPr lang="pt-BR" sz="2000" b="0" dirty="0" err="1"/>
              <a:t>necesidad</a:t>
            </a:r>
            <a:r>
              <a:rPr lang="pt-BR" sz="2000" b="0" dirty="0"/>
              <a:t> del Registro público </a:t>
            </a:r>
            <a:r>
              <a:rPr lang="pt-BR" sz="2000" b="0" dirty="0" err="1"/>
              <a:t>crearia</a:t>
            </a:r>
            <a:r>
              <a:rPr lang="pt-BR" sz="2000" b="0" dirty="0"/>
              <a:t> </a:t>
            </a:r>
            <a:r>
              <a:rPr lang="pt-BR" sz="2000" b="0" dirty="0" err="1"/>
              <a:t>un</a:t>
            </a:r>
            <a:r>
              <a:rPr lang="pt-BR" sz="2000" b="0" dirty="0"/>
              <a:t> </a:t>
            </a:r>
            <a:r>
              <a:rPr lang="pt-BR" sz="2000" b="0" dirty="0" err="1"/>
              <a:t>embarazo</a:t>
            </a:r>
            <a:r>
              <a:rPr lang="pt-BR" sz="2000" b="0" dirty="0"/>
              <a:t>  más al credito hipotecário. El </a:t>
            </a:r>
            <a:r>
              <a:rPr lang="pt-BR" sz="2000" b="0" dirty="0" err="1"/>
              <a:t>mayor</a:t>
            </a:r>
            <a:r>
              <a:rPr lang="pt-BR" sz="2000" b="0" dirty="0"/>
              <a:t> valor que </a:t>
            </a:r>
            <a:r>
              <a:rPr lang="pt-BR" sz="2000" b="0" dirty="0" err="1"/>
              <a:t>vayan</a:t>
            </a:r>
            <a:r>
              <a:rPr lang="pt-BR" sz="2000" b="0" dirty="0"/>
              <a:t> tomando </a:t>
            </a:r>
            <a:r>
              <a:rPr lang="pt-BR" sz="2000" b="0" dirty="0" err="1"/>
              <a:t>los</a:t>
            </a:r>
            <a:r>
              <a:rPr lang="pt-BR" sz="2000" b="0" dirty="0"/>
              <a:t> </a:t>
            </a:r>
            <a:r>
              <a:rPr lang="pt-BR" sz="2000" b="0" dirty="0" err="1"/>
              <a:t>bienes</a:t>
            </a:r>
            <a:r>
              <a:rPr lang="pt-BR" sz="2000" b="0" dirty="0"/>
              <a:t> </a:t>
            </a:r>
            <a:r>
              <a:rPr lang="pt-BR" sz="2000" b="0" dirty="0" err="1"/>
              <a:t>territoriales</a:t>
            </a:r>
            <a:r>
              <a:rPr lang="pt-BR" sz="2000" b="0" dirty="0"/>
              <a:t>, ira regularizando </a:t>
            </a:r>
            <a:r>
              <a:rPr lang="pt-BR" sz="2000" b="0" dirty="0" err="1"/>
              <a:t>los</a:t>
            </a:r>
            <a:r>
              <a:rPr lang="pt-BR" sz="2000" b="0" dirty="0"/>
              <a:t> títulos de </a:t>
            </a:r>
            <a:r>
              <a:rPr lang="pt-BR" sz="2000" b="0" dirty="0" err="1"/>
              <a:t>propiedad</a:t>
            </a:r>
            <a:r>
              <a:rPr lang="pt-BR" sz="2000" b="0" dirty="0"/>
              <a:t>, y </a:t>
            </a:r>
            <a:r>
              <a:rPr lang="pt-BR" sz="2000" b="0" dirty="0" err="1"/>
              <a:t>puede</a:t>
            </a:r>
            <a:r>
              <a:rPr lang="pt-BR" sz="2000" b="0" dirty="0"/>
              <a:t> </a:t>
            </a:r>
            <a:r>
              <a:rPr lang="pt-BR" sz="2000" b="0" dirty="0" err="1"/>
              <a:t>llegar</a:t>
            </a:r>
            <a:r>
              <a:rPr lang="pt-BR" sz="2000" b="0" dirty="0"/>
              <a:t>  um </a:t>
            </a:r>
            <a:r>
              <a:rPr lang="pt-BR" sz="2000" b="0" dirty="0" err="1"/>
              <a:t>día</a:t>
            </a:r>
            <a:r>
              <a:rPr lang="pt-BR" sz="2000" b="0" dirty="0"/>
              <a:t> </a:t>
            </a:r>
            <a:r>
              <a:rPr lang="pt-BR" sz="2000" b="0" dirty="0" err="1"/>
              <a:t>en</a:t>
            </a:r>
            <a:r>
              <a:rPr lang="pt-BR" sz="2000" b="0" dirty="0"/>
              <a:t> que podamos </a:t>
            </a:r>
            <a:r>
              <a:rPr lang="pt-BR" sz="2000" b="0" dirty="0" err="1"/>
              <a:t>aceptar</a:t>
            </a:r>
            <a:r>
              <a:rPr lang="pt-BR" sz="2000" b="0" dirty="0"/>
              <a:t> </a:t>
            </a:r>
            <a:r>
              <a:rPr lang="pt-BR" sz="2000" b="0" dirty="0" err="1"/>
              <a:t>la</a:t>
            </a:r>
            <a:r>
              <a:rPr lang="pt-BR" sz="2000" b="0" dirty="0"/>
              <a:t> </a:t>
            </a:r>
            <a:r>
              <a:rPr lang="pt-BR" sz="2000" b="0" dirty="0" err="1"/>
              <a:t>creacion</a:t>
            </a:r>
            <a:r>
              <a:rPr lang="pt-BR" sz="2000" b="0" dirty="0"/>
              <a:t> del registros públicos”.</a:t>
            </a:r>
          </a:p>
          <a:p>
            <a:pPr marL="0" indent="0" algn="just">
              <a:buNone/>
            </a:pPr>
            <a:r>
              <a:rPr lang="es-ES" sz="2000" b="0" dirty="0"/>
              <a:t>"hoy en las diversas Provincias de la República sería difícil encontrar personas capaces de llevar esos registros, y construir el catastro de las propiedades, y sus mil mutaciones por la división continua de los bienes de raíces que causan las leyes de la sucesión..." </a:t>
            </a:r>
            <a:br>
              <a:rPr lang="es-ES" sz="2000" b="0" dirty="0"/>
            </a:br>
            <a:endParaRPr lang="pt-BR" sz="2000" b="0" dirty="0"/>
          </a:p>
        </p:txBody>
      </p:sp>
      <p:sp>
        <p:nvSpPr>
          <p:cNvPr id="4" name="Espaço Reservado para Rodapé 1">
            <a:extLst>
              <a:ext uri="{FF2B5EF4-FFF2-40B4-BE49-F238E27FC236}">
                <a16:creationId xmlns:a16="http://schemas.microsoft.com/office/drawing/2014/main" id="{B769401E-1501-B9C5-3B7F-B7195A8DB792}"/>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5" name="Espaço Reservado para Número de Slide 2">
            <a:extLst>
              <a:ext uri="{FF2B5EF4-FFF2-40B4-BE49-F238E27FC236}">
                <a16:creationId xmlns:a16="http://schemas.microsoft.com/office/drawing/2014/main" id="{68DB65DB-A4FA-6836-4F11-2FD60942C8B7}"/>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64</a:t>
            </a:fld>
            <a:endParaRPr lang="en-US" sz="1000" dirty="0">
              <a:solidFill>
                <a:schemeClr val="bg1">
                  <a:lumMod val="50000"/>
                </a:schemeClr>
              </a:solidFill>
            </a:endParaRPr>
          </a:p>
        </p:txBody>
      </p:sp>
    </p:spTree>
    <p:extLst>
      <p:ext uri="{BB962C8B-B14F-4D97-AF65-F5344CB8AC3E}">
        <p14:creationId xmlns:p14="http://schemas.microsoft.com/office/powerpoint/2010/main" val="316917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Texto&#10;&#10;Descrição gerada automaticamente">
            <a:extLst>
              <a:ext uri="{FF2B5EF4-FFF2-40B4-BE49-F238E27FC236}">
                <a16:creationId xmlns:a16="http://schemas.microsoft.com/office/drawing/2014/main" id="{2E09BACD-A3A0-4095-86A1-DE287BE29E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8990" y="27223"/>
            <a:ext cx="9443906" cy="6137037"/>
          </a:xfrm>
        </p:spPr>
      </p:pic>
      <p:sp>
        <p:nvSpPr>
          <p:cNvPr id="2" name="Espaço Reservado para Rodapé 1">
            <a:extLst>
              <a:ext uri="{FF2B5EF4-FFF2-40B4-BE49-F238E27FC236}">
                <a16:creationId xmlns:a16="http://schemas.microsoft.com/office/drawing/2014/main" id="{1A3F6F13-957A-3EE1-7CBE-E64657E44997}"/>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CC59A779-A752-2032-AE5F-C4B99E960494}"/>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65</a:t>
            </a:fld>
            <a:endParaRPr lang="en-US" sz="1000" dirty="0">
              <a:solidFill>
                <a:schemeClr val="bg1">
                  <a:lumMod val="50000"/>
                </a:schemeClr>
              </a:solidFill>
            </a:endParaRPr>
          </a:p>
        </p:txBody>
      </p:sp>
    </p:spTree>
    <p:extLst>
      <p:ext uri="{BB962C8B-B14F-4D97-AF65-F5344CB8AC3E}">
        <p14:creationId xmlns:p14="http://schemas.microsoft.com/office/powerpoint/2010/main" val="9400899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ço Reservado para Conteúdo 2"/>
          <p:cNvSpPr>
            <a:spLocks noGrp="1" noChangeArrowheads="1"/>
          </p:cNvSpPr>
          <p:nvPr>
            <p:ph idx="1"/>
          </p:nvPr>
        </p:nvSpPr>
        <p:spPr>
          <a:xfrm>
            <a:off x="449178" y="2006926"/>
            <a:ext cx="11293642" cy="4423618"/>
          </a:xfrm>
        </p:spPr>
        <p:txBody>
          <a:bodyPr>
            <a:normAutofit/>
          </a:bodyPr>
          <a:lstStyle/>
          <a:p>
            <a:pPr marL="0" indent="0" algn="just">
              <a:lnSpc>
                <a:spcPct val="150000"/>
              </a:lnSpc>
              <a:buNone/>
            </a:pPr>
            <a:r>
              <a:rPr lang="pt-BR" altLang="pt-BR" sz="1400" b="0" dirty="0">
                <a:solidFill>
                  <a:schemeClr val="accent4">
                    <a:lumMod val="10000"/>
                  </a:schemeClr>
                </a:solidFill>
              </a:rPr>
              <a:t>          </a:t>
            </a:r>
            <a:r>
              <a:rPr lang="pt-BR" altLang="pt-BR" sz="2000" b="0" dirty="0">
                <a:solidFill>
                  <a:schemeClr val="accent4">
                    <a:lumMod val="10000"/>
                  </a:schemeClr>
                </a:solidFill>
              </a:rPr>
              <a:t>O Professor </a:t>
            </a:r>
            <a:r>
              <a:rPr lang="pt-BR" altLang="pt-BR" sz="2000" b="0" dirty="0" err="1">
                <a:solidFill>
                  <a:schemeClr val="accent4">
                    <a:lumMod val="10000"/>
                  </a:schemeClr>
                </a:solidFill>
              </a:rPr>
              <a:t>Paraguassú</a:t>
            </a:r>
            <a:r>
              <a:rPr lang="pt-BR" altLang="pt-BR" sz="2000" b="0" dirty="0">
                <a:solidFill>
                  <a:schemeClr val="accent4">
                    <a:lumMod val="10000"/>
                  </a:schemeClr>
                </a:solidFill>
              </a:rPr>
              <a:t> </a:t>
            </a:r>
            <a:r>
              <a:rPr lang="pt-BR" altLang="pt-BR" sz="2000" b="0" dirty="0" err="1">
                <a:solidFill>
                  <a:schemeClr val="accent4">
                    <a:lumMod val="10000"/>
                  </a:schemeClr>
                </a:solidFill>
              </a:rPr>
              <a:t>Eleres</a:t>
            </a:r>
            <a:r>
              <a:rPr lang="pt-BR" altLang="pt-BR" sz="2000" b="0" dirty="0">
                <a:solidFill>
                  <a:schemeClr val="accent4">
                    <a:lumMod val="10000"/>
                  </a:schemeClr>
                </a:solidFill>
              </a:rPr>
              <a:t> (2002, p.37), assevera que o alargamento das fronteiras do Brasil foi feito por grupos paramilitares (bandeirantes) ao arrepio do tratado de Tordesilhas, celebrado entre lusos e espanhóis. As posses eram estrategicamente dispostas via fortes militares e povoados, aumentando o território brasileiro de 2.312.000 para 8.511.965 km;</a:t>
            </a:r>
          </a:p>
          <a:p>
            <a:pPr marL="0" indent="0" algn="just">
              <a:lnSpc>
                <a:spcPct val="150000"/>
              </a:lnSpc>
              <a:buNone/>
            </a:pPr>
            <a:r>
              <a:rPr lang="pt-BR" altLang="pt-BR" sz="2000" b="0" dirty="0">
                <a:solidFill>
                  <a:schemeClr val="accent4">
                    <a:lumMod val="10000"/>
                  </a:schemeClr>
                </a:solidFill>
              </a:rPr>
              <a:t>       Prosseguindo, argumenta o preclaro Mestre, que no governo dos Generais – Presidentes - 1964/1985 a questão fundiária foi militarizada e a união apropriou-se de mais de 50% das terras da Amazônia  Legal (DL 1.164/71), com graves consequências ao Pará, privilegiando grupos empresariais. A  CVRD, recebeu gratuitamente 412 mil hectares das terras de Carajás, rica em minério.</a:t>
            </a:r>
          </a:p>
        </p:txBody>
      </p:sp>
      <p:sp>
        <p:nvSpPr>
          <p:cNvPr id="2" name="Retângulo 1">
            <a:extLst>
              <a:ext uri="{FF2B5EF4-FFF2-40B4-BE49-F238E27FC236}">
                <a16:creationId xmlns:a16="http://schemas.microsoft.com/office/drawing/2014/main" id="{F1745AF8-0B82-4C2A-9F60-0A1193A20900}"/>
              </a:ext>
            </a:extLst>
          </p:cNvPr>
          <p:cNvSpPr/>
          <p:nvPr/>
        </p:nvSpPr>
        <p:spPr>
          <a:xfrm>
            <a:off x="673770" y="395372"/>
            <a:ext cx="10507578" cy="1831271"/>
          </a:xfrm>
          <a:prstGeom prst="rect">
            <a:avLst/>
          </a:prstGeom>
        </p:spPr>
        <p:txBody>
          <a:bodyPr wrap="square">
            <a:spAutoFit/>
          </a:bodyPr>
          <a:lstStyle/>
          <a:p>
            <a:pPr algn="ctr"/>
            <a:r>
              <a:rPr lang="pt-BR" sz="3200" b="1" dirty="0">
                <a:ln w="11430"/>
                <a:cs typeface="Arial" panose="020B0604020202020204" pitchFamily="34" charset="0"/>
              </a:rPr>
              <a:t>REGULARIZAÇÃO FUNDIÁRIA</a:t>
            </a:r>
          </a:p>
          <a:p>
            <a:pPr algn="ctr"/>
            <a:endParaRPr lang="pt-BR" sz="2100" b="1" dirty="0">
              <a:ln w="11430"/>
              <a:cs typeface="Arial" panose="020B0604020202020204" pitchFamily="34" charset="0"/>
            </a:endParaRPr>
          </a:p>
          <a:p>
            <a:pPr algn="ctr"/>
            <a:r>
              <a:rPr lang="pt-BR" sz="2100" b="1" dirty="0">
                <a:ln w="11430"/>
                <a:cs typeface="Arial" panose="020B0604020202020204" pitchFamily="34" charset="0"/>
              </a:rPr>
              <a:t>CRÍTICA À PROTEÇÃO DA POSSE</a:t>
            </a:r>
          </a:p>
          <a:p>
            <a:pPr algn="ctr"/>
            <a:r>
              <a:rPr lang="pt-BR" altLang="pt-BR" sz="2100" b="1" dirty="0">
                <a:cs typeface="Arial" panose="020B0604020202020204" pitchFamily="34" charset="0"/>
              </a:rPr>
              <a:t>O BRASIL É UMA TERRA DE POSSEIROS!!!</a:t>
            </a:r>
          </a:p>
          <a:p>
            <a:pPr algn="ctr"/>
            <a:endParaRPr lang="pt-BR" b="1" dirty="0">
              <a:ln w="11430"/>
              <a:effectLst>
                <a:outerShdw blurRad="44450" dist="41910" dir="3600000" algn="tl">
                  <a:srgbClr val="000000">
                    <a:alpha val="50000"/>
                  </a:srgbClr>
                </a:outerShdw>
              </a:effectLst>
            </a:endParaRPr>
          </a:p>
        </p:txBody>
      </p:sp>
      <p:sp>
        <p:nvSpPr>
          <p:cNvPr id="3" name="Espaço Reservado para Rodapé 1">
            <a:extLst>
              <a:ext uri="{FF2B5EF4-FFF2-40B4-BE49-F238E27FC236}">
                <a16:creationId xmlns:a16="http://schemas.microsoft.com/office/drawing/2014/main" id="{4EA8FD6E-1CAB-56CA-95AE-905E6777FA50}"/>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4" name="Espaço Reservado para Número de Slide 2">
            <a:extLst>
              <a:ext uri="{FF2B5EF4-FFF2-40B4-BE49-F238E27FC236}">
                <a16:creationId xmlns:a16="http://schemas.microsoft.com/office/drawing/2014/main" id="{6F887E2B-1295-E162-03B7-3215DD5EEF78}"/>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66</a:t>
            </a:fld>
            <a:endParaRPr lang="en-US" sz="1000" dirty="0">
              <a:solidFill>
                <a:schemeClr val="bg1">
                  <a:lumMod val="50000"/>
                </a:schemeClr>
              </a:solidFill>
            </a:endParaRPr>
          </a:p>
        </p:txBody>
      </p:sp>
    </p:spTree>
    <p:extLst>
      <p:ext uri="{BB962C8B-B14F-4D97-AF65-F5344CB8AC3E}">
        <p14:creationId xmlns:p14="http://schemas.microsoft.com/office/powerpoint/2010/main" val="385222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0337374-7A40-493B-8CA9-86652D7D1FD4}"/>
              </a:ext>
            </a:extLst>
          </p:cNvPr>
          <p:cNvSpPr>
            <a:spLocks noGrp="1"/>
          </p:cNvSpPr>
          <p:nvPr>
            <p:ph type="title"/>
          </p:nvPr>
        </p:nvSpPr>
        <p:spPr>
          <a:xfrm>
            <a:off x="1524000" y="782242"/>
            <a:ext cx="9144000" cy="1177529"/>
          </a:xfrm>
          <a:solidFill>
            <a:schemeClr val="bg1"/>
          </a:solidFill>
          <a:ln w="57150">
            <a:solidFill>
              <a:srgbClr val="FFFFFF"/>
            </a:solidFill>
          </a:ln>
        </p:spPr>
        <p:txBody>
          <a:bodyPr>
            <a:noAutofit/>
          </a:bodyPr>
          <a:lstStyle/>
          <a:p>
            <a:pPr algn="ctr">
              <a:defRPr/>
            </a:pPr>
            <a:r>
              <a:rPr lang="pt-BR" b="1" dirty="0">
                <a:latin typeface="Gungsuh" pitchFamily="18" charset="-127"/>
                <a:ea typeface="Gungsuh" pitchFamily="18" charset="-127"/>
                <a:cs typeface="Arial" pitchFamily="34" charset="0"/>
              </a:rPr>
              <a:t>RUMOS DA POLITICA NACIONAL DE REGULARIZAÇÃO Fundiária</a:t>
            </a:r>
          </a:p>
        </p:txBody>
      </p:sp>
      <p:pic>
        <p:nvPicPr>
          <p:cNvPr id="14339" name="Picture 3">
            <a:extLst>
              <a:ext uri="{FF2B5EF4-FFF2-40B4-BE49-F238E27FC236}">
                <a16:creationId xmlns:a16="http://schemas.microsoft.com/office/drawing/2014/main" id="{01D6E190-981B-4708-A68B-52808E9DB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8067" y="2078832"/>
            <a:ext cx="3239690" cy="264676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a:extLst>
              <a:ext uri="{FF2B5EF4-FFF2-40B4-BE49-F238E27FC236}">
                <a16:creationId xmlns:a16="http://schemas.microsoft.com/office/drawing/2014/main" id="{FBB004B0-163B-4A95-A78E-0512BF34EF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031" y="3699273"/>
            <a:ext cx="4968478"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CaixaDeTexto 10">
            <a:extLst>
              <a:ext uri="{FF2B5EF4-FFF2-40B4-BE49-F238E27FC236}">
                <a16:creationId xmlns:a16="http://schemas.microsoft.com/office/drawing/2014/main" id="{8E8B89D4-477B-4872-82A1-20C8EF913C55}"/>
              </a:ext>
            </a:extLst>
          </p:cNvPr>
          <p:cNvSpPr txBox="1">
            <a:spLocks noChangeArrowheads="1"/>
          </p:cNvSpPr>
          <p:nvPr/>
        </p:nvSpPr>
        <p:spPr bwMode="auto">
          <a:xfrm>
            <a:off x="1721645" y="5123262"/>
            <a:ext cx="2646760" cy="5078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defRPr/>
            </a:pPr>
            <a:r>
              <a:rPr lang="pt-BR" sz="900" b="1" dirty="0"/>
              <a:t>Fonte:https://www.cidades.gov.br/ultimas-noticias/4362=Publicadono DOU : acesso em 26/02/18 18h17</a:t>
            </a:r>
          </a:p>
        </p:txBody>
      </p:sp>
      <p:sp>
        <p:nvSpPr>
          <p:cNvPr id="14342" name="CaixaDeTexto 1">
            <a:extLst>
              <a:ext uri="{FF2B5EF4-FFF2-40B4-BE49-F238E27FC236}">
                <a16:creationId xmlns:a16="http://schemas.microsoft.com/office/drawing/2014/main" id="{D437F065-B215-4EC4-82A7-ACD5B6F97549}"/>
              </a:ext>
            </a:extLst>
          </p:cNvPr>
          <p:cNvSpPr txBox="1">
            <a:spLocks noChangeArrowheads="1"/>
          </p:cNvSpPr>
          <p:nvPr/>
        </p:nvSpPr>
        <p:spPr bwMode="auto">
          <a:xfrm>
            <a:off x="5178031" y="1959769"/>
            <a:ext cx="4906565" cy="163891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pt-BR" altLang="pt-BR" sz="1050" b="1" u="sng" dirty="0"/>
              <a:t>OBJETIVOS:</a:t>
            </a:r>
          </a:p>
          <a:p>
            <a:pPr algn="just"/>
            <a:endParaRPr lang="pt-BR" altLang="pt-BR" sz="1500" b="1" dirty="0"/>
          </a:p>
          <a:p>
            <a:pPr algn="just"/>
            <a:r>
              <a:rPr lang="pt-BR" altLang="pt-BR" sz="1500" b="1" dirty="0"/>
              <a:t>Debater propostas de alterações do marco legal de regularização fundiária;</a:t>
            </a:r>
          </a:p>
          <a:p>
            <a:pPr algn="just"/>
            <a:endParaRPr lang="pt-BR" altLang="pt-BR" sz="1500" b="1" dirty="0"/>
          </a:p>
          <a:p>
            <a:pPr algn="just"/>
            <a:r>
              <a:rPr lang="pt-BR" altLang="pt-BR" sz="1500" b="1" dirty="0"/>
              <a:t>Definir diretrizes e metas para política nacional de Regularização fundiária.</a:t>
            </a:r>
          </a:p>
        </p:txBody>
      </p:sp>
      <p:sp>
        <p:nvSpPr>
          <p:cNvPr id="2" name="Espaço Reservado para Rodapé 1">
            <a:extLst>
              <a:ext uri="{FF2B5EF4-FFF2-40B4-BE49-F238E27FC236}">
                <a16:creationId xmlns:a16="http://schemas.microsoft.com/office/drawing/2014/main" id="{6BDD7277-12C4-412E-74A6-192F4D90E8B1}"/>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2B2A3C86-298C-4FFA-318B-E7EE0660E564}"/>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67</a:t>
            </a:fld>
            <a:endParaRPr lang="en-US" sz="1000" dirty="0">
              <a:solidFill>
                <a:schemeClr val="bg1">
                  <a:lumMod val="50000"/>
                </a:schemeClr>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F630A6-BFC9-4C2F-B01E-909930ABCFB7}"/>
              </a:ext>
            </a:extLst>
          </p:cNvPr>
          <p:cNvSpPr>
            <a:spLocks noGrp="1"/>
          </p:cNvSpPr>
          <p:nvPr>
            <p:ph type="title"/>
          </p:nvPr>
        </p:nvSpPr>
        <p:spPr>
          <a:xfrm>
            <a:off x="1568647" y="116633"/>
            <a:ext cx="9054704" cy="864096"/>
          </a:xfrm>
          <a:solidFill>
            <a:schemeClr val="bg1"/>
          </a:solidFill>
          <a:ln w="57150">
            <a:solidFill>
              <a:srgbClr val="FFFFFF"/>
            </a:solidFill>
          </a:ln>
        </p:spPr>
        <p:txBody>
          <a:bodyPr>
            <a:noAutofit/>
          </a:bodyPr>
          <a:lstStyle/>
          <a:p>
            <a:pPr algn="ctr">
              <a:defRPr/>
            </a:pPr>
            <a:r>
              <a:rPr lang="pt-BR" sz="3200" dirty="0">
                <a:ea typeface="Gungsuh" pitchFamily="18" charset="-127"/>
              </a:rPr>
              <a:t>GTRPNRF – MINISTÉRIO DAS CIDADES</a:t>
            </a:r>
            <a:br>
              <a:rPr lang="pt-BR" sz="4000" b="1" dirty="0">
                <a:ea typeface="Gungsuh" pitchFamily="18" charset="-127"/>
                <a:cs typeface="Arial" panose="020B0604020202020204" pitchFamily="34" charset="0"/>
              </a:rPr>
            </a:br>
            <a:r>
              <a:rPr lang="pt-BR" sz="1600" dirty="0">
                <a:ea typeface="Gungsuh" pitchFamily="18" charset="-127"/>
              </a:rPr>
              <a:t>Portaria 326, de 18/07/2016, prorrogada pela Portaria 569 de 05/12/16</a:t>
            </a:r>
          </a:p>
        </p:txBody>
      </p:sp>
      <p:sp>
        <p:nvSpPr>
          <p:cNvPr id="16387" name="Retângulo 4">
            <a:extLst>
              <a:ext uri="{FF2B5EF4-FFF2-40B4-BE49-F238E27FC236}">
                <a16:creationId xmlns:a16="http://schemas.microsoft.com/office/drawing/2014/main" id="{DDB65B47-4D21-4E7A-B6EC-FD1136928E93}"/>
              </a:ext>
            </a:extLst>
          </p:cNvPr>
          <p:cNvSpPr>
            <a:spLocks noChangeArrowheads="1"/>
          </p:cNvSpPr>
          <p:nvPr/>
        </p:nvSpPr>
        <p:spPr bwMode="auto">
          <a:xfrm>
            <a:off x="256673" y="1282418"/>
            <a:ext cx="11678653" cy="586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pt-BR" altLang="pt-BR" sz="1400" dirty="0">
                <a:latin typeface="+mj-lt"/>
                <a:cs typeface="Times New Roman" panose="02020603050405020304" pitchFamily="18" charset="0"/>
              </a:rPr>
              <a:t> </a:t>
            </a:r>
            <a:r>
              <a:rPr lang="pt-BR" altLang="pt-BR" sz="1400" dirty="0">
                <a:latin typeface="+mj-lt"/>
                <a:ea typeface="Times New Roman" panose="02020603050405020304" pitchFamily="18" charset="0"/>
                <a:cs typeface="Arial" panose="020B0604020202020204" pitchFamily="34" charset="0"/>
              </a:rPr>
              <a:t>Martins Berthe, Desembargador do Tribunal de Justiça do Estado de São Paulo;</a:t>
            </a:r>
            <a:endParaRPr lang="pt-BR" altLang="pt-BR" sz="1400" dirty="0">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-Rodrigo </a:t>
            </a:r>
            <a:r>
              <a:rPr lang="pt-BR" altLang="pt-BR" sz="1400" dirty="0" err="1">
                <a:latin typeface="+mj-lt"/>
                <a:ea typeface="Times New Roman" panose="02020603050405020304" pitchFamily="18" charset="0"/>
                <a:cs typeface="Arial" panose="020B0604020202020204" pitchFamily="34" charset="0"/>
              </a:rPr>
              <a:t>Numeriano</a:t>
            </a:r>
            <a:r>
              <a:rPr lang="pt-BR" altLang="pt-BR" sz="1400" dirty="0">
                <a:latin typeface="+mj-lt"/>
                <a:ea typeface="Times New Roman" panose="02020603050405020304" pitchFamily="18" charset="0"/>
                <a:cs typeface="Arial" panose="020B0604020202020204" pitchFamily="34" charset="0"/>
              </a:rPr>
              <a:t> </a:t>
            </a:r>
            <a:r>
              <a:rPr lang="pt-BR" altLang="pt-BR" sz="1400" dirty="0" err="1">
                <a:latin typeface="+mj-lt"/>
                <a:ea typeface="Times New Roman" panose="02020603050405020304" pitchFamily="18" charset="0"/>
                <a:cs typeface="Arial" panose="020B0604020202020204" pitchFamily="34" charset="0"/>
              </a:rPr>
              <a:t>Dubourcq</a:t>
            </a:r>
            <a:r>
              <a:rPr lang="pt-BR" altLang="pt-BR" sz="1400" dirty="0">
                <a:latin typeface="+mj-lt"/>
                <a:ea typeface="Times New Roman" panose="02020603050405020304" pitchFamily="18" charset="0"/>
                <a:cs typeface="Arial" panose="020B0604020202020204" pitchFamily="34" charset="0"/>
              </a:rPr>
              <a:t> Dantas, Consultor Jurídico do Ministério das Cidades; </a:t>
            </a:r>
            <a:endParaRPr lang="pt-BR" altLang="pt-BR" sz="1400" dirty="0">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-Pedro </a:t>
            </a:r>
            <a:r>
              <a:rPr lang="pt-BR" altLang="pt-BR" sz="1400" dirty="0" err="1">
                <a:latin typeface="+mj-lt"/>
                <a:ea typeface="Times New Roman" panose="02020603050405020304" pitchFamily="18" charset="0"/>
                <a:cs typeface="Arial" panose="020B0604020202020204" pitchFamily="34" charset="0"/>
              </a:rPr>
              <a:t>Krahenbuhl</a:t>
            </a:r>
            <a:r>
              <a:rPr lang="pt-BR" altLang="pt-BR" sz="1400" dirty="0">
                <a:latin typeface="+mj-lt"/>
                <a:ea typeface="Times New Roman" panose="02020603050405020304" pitchFamily="18" charset="0"/>
                <a:cs typeface="Arial" panose="020B0604020202020204" pitchFamily="34" charset="0"/>
              </a:rPr>
              <a:t>, Consultor Legislativo do SECOVI ;</a:t>
            </a:r>
            <a:endParaRPr lang="pt-BR" altLang="pt-BR" sz="1400" dirty="0">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-Murilo Mendonça Barra, Diretor de Desenvolvimento Institucional e Cooperação Técnica da Agência Goiana de Habitação; </a:t>
            </a:r>
            <a:endParaRPr lang="pt-BR" altLang="pt-BR" sz="1400" dirty="0">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-Renato Guilherme Góes, Presidente do Programa Cidade Legal SP da Secretaria de Estado da Habitação; </a:t>
            </a:r>
            <a:endParaRPr lang="pt-BR" altLang="pt-BR" sz="1400" dirty="0">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-Nelson Nicolau </a:t>
            </a:r>
            <a:r>
              <a:rPr lang="pt-BR" altLang="pt-BR" sz="1400" dirty="0" err="1">
                <a:latin typeface="+mj-lt"/>
                <a:ea typeface="Times New Roman" panose="02020603050405020304" pitchFamily="18" charset="0"/>
                <a:cs typeface="Arial" panose="020B0604020202020204" pitchFamily="34" charset="0"/>
              </a:rPr>
              <a:t>Szwec</a:t>
            </a:r>
            <a:r>
              <a:rPr lang="pt-BR" altLang="pt-BR" sz="1400" dirty="0">
                <a:latin typeface="+mj-lt"/>
                <a:ea typeface="Times New Roman" panose="02020603050405020304" pitchFamily="18" charset="0"/>
                <a:cs typeface="Arial" panose="020B0604020202020204" pitchFamily="34" charset="0"/>
              </a:rPr>
              <a:t>, Secretário Executivo da Associação Brasileira de COHABS e Agentes Públicos de Habitação; </a:t>
            </a:r>
            <a:endParaRPr lang="pt-BR" altLang="pt-BR" sz="1400" dirty="0">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-Diana Meirelles da Motta, Diretora do Departamento de Politicas de Acessibilidade e  Planejamento Urbano; </a:t>
            </a:r>
            <a:endParaRPr lang="pt-BR" altLang="pt-BR" sz="1400" dirty="0">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 Sílvio Eduardo Marques Figueiredo, Diretor do Departamento de Assuntos Fundiários  Urbanos; </a:t>
            </a:r>
            <a:endParaRPr lang="pt-BR" altLang="pt-BR" sz="1400" dirty="0">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 </a:t>
            </a:r>
            <a:r>
              <a:rPr lang="pt-BR" altLang="pt-BR" sz="1400" dirty="0" err="1">
                <a:latin typeface="+mj-lt"/>
                <a:ea typeface="Times New Roman" panose="02020603050405020304" pitchFamily="18" charset="0"/>
                <a:cs typeface="Arial" panose="020B0604020202020204" pitchFamily="34" charset="0"/>
              </a:rPr>
              <a:t>Bastiaan</a:t>
            </a:r>
            <a:r>
              <a:rPr lang="pt-BR" altLang="pt-BR" sz="1400" dirty="0">
                <a:latin typeface="+mj-lt"/>
                <a:ea typeface="Times New Roman" panose="02020603050405020304" pitchFamily="18" charset="0"/>
                <a:cs typeface="Arial" panose="020B0604020202020204" pitchFamily="34" charset="0"/>
              </a:rPr>
              <a:t> P. </a:t>
            </a:r>
            <a:r>
              <a:rPr lang="pt-BR" altLang="pt-BR" sz="1400" dirty="0" err="1">
                <a:latin typeface="+mj-lt"/>
                <a:ea typeface="Times New Roman" panose="02020603050405020304" pitchFamily="18" charset="0"/>
                <a:cs typeface="Arial" panose="020B0604020202020204" pitchFamily="34" charset="0"/>
              </a:rPr>
              <a:t>Reydon</a:t>
            </a:r>
            <a:r>
              <a:rPr lang="pt-BR" altLang="pt-BR" sz="1400" dirty="0">
                <a:latin typeface="+mj-lt"/>
                <a:ea typeface="Times New Roman" panose="02020603050405020304" pitchFamily="18" charset="0"/>
                <a:cs typeface="Arial" panose="020B0604020202020204" pitchFamily="34" charset="0"/>
              </a:rPr>
              <a:t>, Professor Titular do Instituto de Economia UNICAMP;</a:t>
            </a:r>
            <a:endParaRPr lang="pt-BR" altLang="pt-BR" sz="1400" dirty="0">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 </a:t>
            </a:r>
            <a:r>
              <a:rPr lang="pt-BR" altLang="pt-BR" sz="1400" dirty="0" err="1">
                <a:latin typeface="+mj-lt"/>
                <a:ea typeface="Times New Roman" panose="02020603050405020304" pitchFamily="18" charset="0"/>
                <a:cs typeface="Arial" panose="020B0604020202020204" pitchFamily="34" charset="0"/>
              </a:rPr>
              <a:t>Glaciele</a:t>
            </a:r>
            <a:r>
              <a:rPr lang="pt-BR" altLang="pt-BR" sz="1400" dirty="0">
                <a:latin typeface="+mj-lt"/>
                <a:ea typeface="Times New Roman" panose="02020603050405020304" pitchFamily="18" charset="0"/>
                <a:cs typeface="Arial" panose="020B0604020202020204" pitchFamily="34" charset="0"/>
              </a:rPr>
              <a:t> </a:t>
            </a:r>
            <a:r>
              <a:rPr lang="pt-BR" altLang="pt-BR" sz="1400" dirty="0" err="1">
                <a:latin typeface="+mj-lt"/>
                <a:ea typeface="Times New Roman" panose="02020603050405020304" pitchFamily="18" charset="0"/>
                <a:cs typeface="Arial" panose="020B0604020202020204" pitchFamily="34" charset="0"/>
              </a:rPr>
              <a:t>Leardini</a:t>
            </a:r>
            <a:r>
              <a:rPr lang="pt-BR" altLang="pt-BR" sz="1400" dirty="0">
                <a:latin typeface="+mj-lt"/>
                <a:ea typeface="Times New Roman" panose="02020603050405020304" pitchFamily="18" charset="0"/>
                <a:cs typeface="Arial" panose="020B0604020202020204" pitchFamily="34" charset="0"/>
              </a:rPr>
              <a:t> Moreira, Diretora de Regularização Fundiária da Comissão de Pesquisa de Governança Fundiária da UNICAMP;</a:t>
            </a:r>
            <a:endParaRPr lang="pt-BR" altLang="pt-BR" sz="1400" dirty="0">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-Maria do Carmo </a:t>
            </a:r>
            <a:r>
              <a:rPr lang="pt-BR" altLang="pt-BR" sz="1400" dirty="0" err="1">
                <a:latin typeface="+mj-lt"/>
                <a:ea typeface="Times New Roman" panose="02020603050405020304" pitchFamily="18" charset="0"/>
                <a:cs typeface="Arial" panose="020B0604020202020204" pitchFamily="34" charset="0"/>
              </a:rPr>
              <a:t>Avesani</a:t>
            </a:r>
            <a:r>
              <a:rPr lang="pt-BR" altLang="pt-BR" sz="1400" dirty="0">
                <a:latin typeface="+mj-lt"/>
                <a:ea typeface="Times New Roman" panose="02020603050405020304" pitchFamily="18" charset="0"/>
                <a:cs typeface="Arial" panose="020B0604020202020204" pitchFamily="34" charset="0"/>
              </a:rPr>
              <a:t> Lopez, Secretária de Estado de Habitação da Secretaria de Estado  de Habitação do Mato Grosso do Sul ;</a:t>
            </a:r>
            <a:endParaRPr lang="pt-BR" altLang="pt-BR" sz="1400" b="1" dirty="0">
              <a:latin typeface="+mj-lt"/>
              <a:ea typeface="Calibri" panose="020F0502020204030204" pitchFamily="34" charset="0"/>
              <a:cs typeface="Arial" panose="020B0604020202020204" pitchFamily="34" charset="0"/>
            </a:endParaRPr>
          </a:p>
          <a:p>
            <a:pPr algn="just">
              <a:lnSpc>
                <a:spcPct val="150000"/>
              </a:lnSpc>
            </a:pPr>
            <a:r>
              <a:rPr lang="pt-BR" altLang="pt-BR" sz="1400" b="1" dirty="0">
                <a:latin typeface="+mj-lt"/>
                <a:ea typeface="Times New Roman" panose="02020603050405020304" pitchFamily="18" charset="0"/>
                <a:cs typeface="Arial" panose="020B0604020202020204" pitchFamily="34" charset="0"/>
              </a:rPr>
              <a:t>- </a:t>
            </a:r>
            <a:r>
              <a:rPr lang="pt-BR" altLang="pt-BR" sz="1400" b="1" dirty="0">
                <a:solidFill>
                  <a:srgbClr val="C00000"/>
                </a:solidFill>
                <a:latin typeface="+mj-lt"/>
                <a:ea typeface="Times New Roman" panose="02020603050405020304" pitchFamily="18" charset="0"/>
                <a:cs typeface="Arial" panose="020B0604020202020204" pitchFamily="34" charset="0"/>
              </a:rPr>
              <a:t>José de Arimatéia Barbosa, Registrador de Imóveis em Campo Novo do Parecis, MG Vice- Presidente do IRIB; </a:t>
            </a:r>
            <a:endParaRPr lang="pt-BR" altLang="pt-BR" sz="1400" b="1" dirty="0">
              <a:solidFill>
                <a:srgbClr val="C00000"/>
              </a:solidFill>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 </a:t>
            </a:r>
            <a:r>
              <a:rPr lang="pt-BR" altLang="pt-BR" sz="1400" dirty="0" err="1">
                <a:latin typeface="+mj-lt"/>
                <a:ea typeface="Times New Roman" panose="02020603050405020304" pitchFamily="18" charset="0"/>
                <a:cs typeface="Arial" panose="020B0604020202020204" pitchFamily="34" charset="0"/>
              </a:rPr>
              <a:t>Flauzilino</a:t>
            </a:r>
            <a:r>
              <a:rPr lang="pt-BR" altLang="pt-BR" sz="1400" dirty="0">
                <a:latin typeface="+mj-lt"/>
                <a:ea typeface="Times New Roman" panose="02020603050405020304" pitchFamily="18" charset="0"/>
                <a:cs typeface="Arial" panose="020B0604020202020204" pitchFamily="34" charset="0"/>
              </a:rPr>
              <a:t> Araújo dos Santos, 1º Oficial de Registro de Imóveis de São Paulo  Capital, Professor de Direito Civil da UNIP; </a:t>
            </a:r>
            <a:endParaRPr lang="pt-BR" altLang="pt-BR" sz="1400" dirty="0">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 Paulo Roberto Riscado Junior, Procurador da Fazenda Nacional, Consultor Jurídico Substituto do Ministério das Cidades; </a:t>
            </a:r>
            <a:endParaRPr lang="pt-BR" altLang="pt-BR" sz="1400" dirty="0">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a:t>
            </a:r>
            <a:r>
              <a:rPr lang="pt-BR" altLang="pt-BR" sz="1400" dirty="0" err="1">
                <a:latin typeface="+mj-lt"/>
                <a:ea typeface="Times New Roman" panose="02020603050405020304" pitchFamily="18" charset="0"/>
                <a:cs typeface="Arial" panose="020B0604020202020204" pitchFamily="34" charset="0"/>
              </a:rPr>
              <a:t>Antonio</a:t>
            </a:r>
            <a:r>
              <a:rPr lang="pt-BR" altLang="pt-BR" sz="1400" dirty="0">
                <a:latin typeface="+mj-lt"/>
                <a:ea typeface="Times New Roman" panose="02020603050405020304" pitchFamily="18" charset="0"/>
                <a:cs typeface="Arial" panose="020B0604020202020204" pitchFamily="34" charset="0"/>
              </a:rPr>
              <a:t> Carlos Alves Braga Junior, Juiz Substituto em Segundo Grau do Tribunal de  Justiça do Estado de São Paulo;</a:t>
            </a:r>
            <a:endParaRPr lang="pt-BR" altLang="pt-BR" sz="1400" dirty="0">
              <a:latin typeface="+mj-lt"/>
              <a:ea typeface="Calibri" panose="020F0502020204030204" pitchFamily="34" charset="0"/>
              <a:cs typeface="Arial" panose="020B0604020202020204" pitchFamily="34" charset="0"/>
            </a:endParaRPr>
          </a:p>
          <a:p>
            <a:pPr algn="just">
              <a:lnSpc>
                <a:spcPct val="150000"/>
              </a:lnSpc>
            </a:pPr>
            <a:r>
              <a:rPr lang="pt-BR" altLang="pt-BR" sz="1400" dirty="0">
                <a:latin typeface="+mj-lt"/>
                <a:ea typeface="Times New Roman" panose="02020603050405020304" pitchFamily="18" charset="0"/>
                <a:cs typeface="Arial" panose="020B0604020202020204" pitchFamily="34" charset="0"/>
              </a:rPr>
              <a:t>-Lair Alberto Soares </a:t>
            </a:r>
            <a:r>
              <a:rPr lang="pt-BR" altLang="pt-BR" sz="1400" dirty="0" err="1">
                <a:latin typeface="+mj-lt"/>
                <a:ea typeface="Times New Roman" panose="02020603050405020304" pitchFamily="18" charset="0"/>
                <a:cs typeface="Arial" panose="020B0604020202020204" pitchFamily="34" charset="0"/>
              </a:rPr>
              <a:t>Krahenbuhl</a:t>
            </a:r>
            <a:r>
              <a:rPr lang="pt-BR" altLang="pt-BR" sz="1400" dirty="0">
                <a:latin typeface="+mj-lt"/>
                <a:ea typeface="Times New Roman" panose="02020603050405020304" pitchFamily="18" charset="0"/>
                <a:cs typeface="Arial" panose="020B0604020202020204" pitchFamily="34" charset="0"/>
              </a:rPr>
              <a:t>, </a:t>
            </a:r>
            <a:r>
              <a:rPr lang="pt-BR" altLang="pt-BR" sz="1400" dirty="0" err="1">
                <a:latin typeface="+mj-lt"/>
                <a:ea typeface="Times New Roman" panose="02020603050405020304" pitchFamily="18" charset="0"/>
                <a:cs typeface="Arial" panose="020B0604020202020204" pitchFamily="34" charset="0"/>
              </a:rPr>
              <a:t>Ex</a:t>
            </a:r>
            <a:r>
              <a:rPr lang="pt-BR" altLang="pt-BR" sz="1400" dirty="0">
                <a:latin typeface="+mj-lt"/>
                <a:ea typeface="Times New Roman" panose="02020603050405020304" pitchFamily="18" charset="0"/>
                <a:cs typeface="Arial" panose="020B0604020202020204" pitchFamily="34" charset="0"/>
              </a:rPr>
              <a:t> Secretário do Município de São Paulo.</a:t>
            </a:r>
          </a:p>
          <a:p>
            <a:pPr algn="just">
              <a:lnSpc>
                <a:spcPct val="150000"/>
              </a:lnSpc>
            </a:pPr>
            <a:r>
              <a:rPr lang="pt-BR" altLang="pt-BR" sz="1400" dirty="0">
                <a:latin typeface="+mj-lt"/>
                <a:ea typeface="Times New Roman" panose="02020603050405020304" pitchFamily="18" charset="0"/>
                <a:cs typeface="Arial" panose="020B0604020202020204" pitchFamily="34" charset="0"/>
              </a:rPr>
              <a:t>-Maria de Fátima Pessoa de Mello Cartaxo, Diretora Acadêmica do Instituto Brasiliense de Direito Público (IDP),</a:t>
            </a:r>
            <a:endParaRPr lang="pt-BR" altLang="pt-BR" sz="1400" dirty="0">
              <a:latin typeface="+mj-lt"/>
              <a:ea typeface="Calibri" panose="020F0502020204030204" pitchFamily="34" charset="0"/>
              <a:cs typeface="Arial" panose="020B0604020202020204" pitchFamily="34" charset="0"/>
            </a:endParaRPr>
          </a:p>
          <a:p>
            <a:pPr algn="just">
              <a:lnSpc>
                <a:spcPct val="150000"/>
              </a:lnSpc>
              <a:spcAft>
                <a:spcPts val="600"/>
              </a:spcAft>
            </a:pPr>
            <a:endParaRPr lang="pt-BR" altLang="pt-BR" sz="1400" dirty="0">
              <a:solidFill>
                <a:schemeClr val="bg1"/>
              </a:solidFill>
              <a:latin typeface="+mj-lt"/>
              <a:ea typeface="Calibri" panose="020F0502020204030204" pitchFamily="34" charset="0"/>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Conteúdo 7"/>
          <p:cNvPicPr>
            <a:picLocks noGrp="1" noChangeAspect="1"/>
          </p:cNvPicPr>
          <p:nvPr>
            <p:ph type="pic" idx="13"/>
          </p:nvPr>
        </p:nvPicPr>
        <p:blipFill rotWithShape="1">
          <a:blip r:embed="rId2">
            <a:extLst>
              <a:ext uri="{28A0092B-C50C-407E-A947-70E740481C1C}">
                <a14:useLocalDpi xmlns:a14="http://schemas.microsoft.com/office/drawing/2010/main" val="0"/>
              </a:ext>
            </a:extLst>
          </a:blip>
          <a:srcRect l="16694" r="16694"/>
          <a:stretch/>
        </p:blipFill>
        <p:spPr>
          <a:xfrm>
            <a:off x="6096000" y="273552"/>
            <a:ext cx="5863221" cy="5867871"/>
          </a:xfrm>
          <a:prstGeom prst="rect">
            <a:avLst/>
          </a:prstGeom>
          <a:noFill/>
          <a:ln>
            <a:noFill/>
          </a:ln>
        </p:spPr>
      </p:pic>
      <p:sp>
        <p:nvSpPr>
          <p:cNvPr id="6" name="Título 1"/>
          <p:cNvSpPr>
            <a:spLocks noGrp="1"/>
          </p:cNvSpPr>
          <p:nvPr>
            <p:ph type="title"/>
          </p:nvPr>
        </p:nvSpPr>
        <p:spPr>
          <a:xfrm>
            <a:off x="248155" y="273550"/>
            <a:ext cx="5847845" cy="5867873"/>
          </a:xfrm>
        </p:spPr>
        <p:txBody>
          <a:bodyPr>
            <a:noAutofit/>
          </a:bodyPr>
          <a:lstStyle/>
          <a:p>
            <a:pPr algn="ctr"/>
            <a:r>
              <a:rPr lang="pt-BR" sz="2800" dirty="0">
                <a:solidFill>
                  <a:schemeClr val="tx1"/>
                </a:solidFill>
              </a:rPr>
              <a:t>n</a:t>
            </a:r>
          </a:p>
        </p:txBody>
      </p:sp>
      <p:sp>
        <p:nvSpPr>
          <p:cNvPr id="2" name="Espaço Reservado para Texto 1">
            <a:extLst>
              <a:ext uri="{FF2B5EF4-FFF2-40B4-BE49-F238E27FC236}">
                <a16:creationId xmlns:a16="http://schemas.microsoft.com/office/drawing/2014/main" id="{15DC1E24-7A4C-5E8A-CFCE-194ADBFC4D7D}"/>
              </a:ext>
            </a:extLst>
          </p:cNvPr>
          <p:cNvSpPr>
            <a:spLocks noGrp="1"/>
          </p:cNvSpPr>
          <p:nvPr>
            <p:ph type="body" sz="quarter" idx="14"/>
          </p:nvPr>
        </p:nvSpPr>
        <p:spPr>
          <a:xfrm>
            <a:off x="551384" y="5621469"/>
            <a:ext cx="5184576" cy="286120"/>
          </a:xfrm>
        </p:spPr>
        <p:txBody>
          <a:bodyPr/>
          <a:lstStyle/>
          <a:p>
            <a:endParaRPr lang="pt-BR"/>
          </a:p>
        </p:txBody>
      </p:sp>
      <p:sp>
        <p:nvSpPr>
          <p:cNvPr id="3" name="Espaço Reservado para Texto 2">
            <a:extLst>
              <a:ext uri="{FF2B5EF4-FFF2-40B4-BE49-F238E27FC236}">
                <a16:creationId xmlns:a16="http://schemas.microsoft.com/office/drawing/2014/main" id="{98B53DE2-50B4-87AC-E519-9EE27B563CC5}"/>
              </a:ext>
            </a:extLst>
          </p:cNvPr>
          <p:cNvSpPr>
            <a:spLocks noGrp="1"/>
          </p:cNvSpPr>
          <p:nvPr>
            <p:ph type="body" sz="quarter" idx="17"/>
          </p:nvPr>
        </p:nvSpPr>
        <p:spPr>
          <a:xfrm>
            <a:off x="10056440" y="5853390"/>
            <a:ext cx="1803526" cy="216024"/>
          </a:xfrm>
        </p:spPr>
        <p:txBody>
          <a:bodyPr/>
          <a:lstStyle/>
          <a:p>
            <a:endParaRPr lang="pt-BR"/>
          </a:p>
        </p:txBody>
      </p:sp>
      <p:sp>
        <p:nvSpPr>
          <p:cNvPr id="5" name="Text Box 14"/>
          <p:cNvSpPr txBox="1">
            <a:spLocks noChangeArrowheads="1"/>
          </p:cNvSpPr>
          <p:nvPr/>
        </p:nvSpPr>
        <p:spPr bwMode="auto">
          <a:xfrm>
            <a:off x="549283" y="3460885"/>
            <a:ext cx="5223021"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s-ES" sz="2000" dirty="0">
                <a:solidFill>
                  <a:schemeClr val="bg1"/>
                </a:solidFill>
                <a:effectLst>
                  <a:outerShdw blurRad="38100" dist="38100" dir="2700000" algn="tl">
                    <a:srgbClr val="000000">
                      <a:alpha val="43137"/>
                    </a:srgbClr>
                  </a:outerShdw>
                </a:effectLst>
                <a:latin typeface="+mj-lt"/>
              </a:rPr>
              <a:t>A medida faz parte de </a:t>
            </a:r>
            <a:r>
              <a:rPr lang="es-ES" sz="2000" dirty="0" err="1">
                <a:solidFill>
                  <a:schemeClr val="bg1"/>
                </a:solidFill>
                <a:effectLst>
                  <a:outerShdw blurRad="38100" dist="38100" dir="2700000" algn="tl">
                    <a:srgbClr val="000000">
                      <a:alpha val="43137"/>
                    </a:srgbClr>
                  </a:outerShdw>
                </a:effectLst>
                <a:latin typeface="+mj-lt"/>
              </a:rPr>
              <a:t>uma</a:t>
            </a:r>
            <a:r>
              <a:rPr lang="es-ES" sz="2000" dirty="0">
                <a:solidFill>
                  <a:schemeClr val="bg1"/>
                </a:solidFill>
                <a:effectLst>
                  <a:outerShdw blurRad="38100" dist="38100" dir="2700000" algn="tl">
                    <a:srgbClr val="000000">
                      <a:alpha val="43137"/>
                    </a:srgbClr>
                  </a:outerShdw>
                </a:effectLst>
                <a:latin typeface="+mj-lt"/>
              </a:rPr>
              <a:t> </a:t>
            </a:r>
            <a:r>
              <a:rPr lang="es-ES" sz="2000" dirty="0" err="1">
                <a:solidFill>
                  <a:schemeClr val="bg1"/>
                </a:solidFill>
                <a:effectLst>
                  <a:outerShdw blurRad="38100" dist="38100" dir="2700000" algn="tl">
                    <a:srgbClr val="000000">
                      <a:alpha val="43137"/>
                    </a:srgbClr>
                  </a:outerShdw>
                </a:effectLst>
                <a:latin typeface="+mj-lt"/>
              </a:rPr>
              <a:t>série</a:t>
            </a:r>
            <a:r>
              <a:rPr lang="es-ES" sz="2000" dirty="0">
                <a:solidFill>
                  <a:schemeClr val="bg1"/>
                </a:solidFill>
                <a:effectLst>
                  <a:outerShdw blurRad="38100" dist="38100" dir="2700000" algn="tl">
                    <a:srgbClr val="000000">
                      <a:alpha val="43137"/>
                    </a:srgbClr>
                  </a:outerShdw>
                </a:effectLst>
                <a:latin typeface="+mj-lt"/>
              </a:rPr>
              <a:t> de </a:t>
            </a:r>
            <a:r>
              <a:rPr lang="es-ES" sz="2000" dirty="0" err="1">
                <a:solidFill>
                  <a:schemeClr val="bg1"/>
                </a:solidFill>
                <a:effectLst>
                  <a:outerShdw blurRad="38100" dist="38100" dir="2700000" algn="tl">
                    <a:srgbClr val="000000">
                      <a:alpha val="43137"/>
                    </a:srgbClr>
                  </a:outerShdw>
                </a:effectLst>
                <a:latin typeface="+mj-lt"/>
              </a:rPr>
              <a:t>intervenções</a:t>
            </a:r>
            <a:r>
              <a:rPr lang="es-ES" sz="2000" dirty="0">
                <a:solidFill>
                  <a:schemeClr val="bg1"/>
                </a:solidFill>
                <a:effectLst>
                  <a:outerShdw blurRad="38100" dist="38100" dir="2700000" algn="tl">
                    <a:srgbClr val="000000">
                      <a:alpha val="43137"/>
                    </a:srgbClr>
                  </a:outerShdw>
                </a:effectLst>
                <a:latin typeface="+mj-lt"/>
              </a:rPr>
              <a:t> económicas </a:t>
            </a:r>
            <a:r>
              <a:rPr lang="es-ES" sz="2000" dirty="0" err="1">
                <a:solidFill>
                  <a:schemeClr val="bg1"/>
                </a:solidFill>
                <a:effectLst>
                  <a:outerShdw blurRad="38100" dist="38100" dir="2700000" algn="tl">
                    <a:srgbClr val="000000">
                      <a:alpha val="43137"/>
                    </a:srgbClr>
                  </a:outerShdw>
                </a:effectLst>
                <a:latin typeface="+mj-lt"/>
              </a:rPr>
              <a:t>chefiadas</a:t>
            </a:r>
            <a:r>
              <a:rPr lang="es-ES" sz="2000" dirty="0">
                <a:solidFill>
                  <a:schemeClr val="bg1"/>
                </a:solidFill>
                <a:effectLst>
                  <a:outerShdw blurRad="38100" dist="38100" dir="2700000" algn="tl">
                    <a:srgbClr val="000000">
                      <a:alpha val="43137"/>
                    </a:srgbClr>
                  </a:outerShdw>
                </a:effectLst>
                <a:latin typeface="+mj-lt"/>
              </a:rPr>
              <a:t> por Nicolás Maduro. O presidente </a:t>
            </a:r>
            <a:r>
              <a:rPr lang="es-ES" sz="2000" dirty="0" err="1">
                <a:solidFill>
                  <a:schemeClr val="bg1"/>
                </a:solidFill>
                <a:effectLst>
                  <a:outerShdw blurRad="38100" dist="38100" dir="2700000" algn="tl">
                    <a:srgbClr val="000000">
                      <a:alpha val="43137"/>
                    </a:srgbClr>
                  </a:outerShdw>
                </a:effectLst>
                <a:latin typeface="+mj-lt"/>
              </a:rPr>
              <a:t>venezuelano</a:t>
            </a:r>
            <a:r>
              <a:rPr lang="es-ES" sz="2000" dirty="0">
                <a:solidFill>
                  <a:schemeClr val="bg1"/>
                </a:solidFill>
                <a:effectLst>
                  <a:outerShdw blurRad="38100" dist="38100" dir="2700000" algn="tl">
                    <a:srgbClr val="000000">
                      <a:alpha val="43137"/>
                    </a:srgbClr>
                  </a:outerShdw>
                </a:effectLst>
                <a:latin typeface="+mj-lt"/>
              </a:rPr>
              <a:t> alega ser </a:t>
            </a:r>
            <a:r>
              <a:rPr lang="es-ES" sz="2000" dirty="0" err="1">
                <a:solidFill>
                  <a:schemeClr val="bg1"/>
                </a:solidFill>
                <a:effectLst>
                  <a:outerShdw blurRad="38100" dist="38100" dir="2700000" algn="tl">
                    <a:srgbClr val="000000">
                      <a:alpha val="43137"/>
                    </a:srgbClr>
                  </a:outerShdw>
                </a:effectLst>
                <a:latin typeface="+mj-lt"/>
              </a:rPr>
              <a:t>vítima</a:t>
            </a:r>
            <a:r>
              <a:rPr lang="es-ES" sz="2000" dirty="0">
                <a:solidFill>
                  <a:schemeClr val="bg1"/>
                </a:solidFill>
                <a:effectLst>
                  <a:outerShdw blurRad="38100" dist="38100" dir="2700000" algn="tl">
                    <a:srgbClr val="000000">
                      <a:alpha val="43137"/>
                    </a:srgbClr>
                  </a:outerShdw>
                </a:effectLst>
                <a:latin typeface="+mj-lt"/>
              </a:rPr>
              <a:t> de </a:t>
            </a:r>
            <a:r>
              <a:rPr lang="es-ES" sz="2000" dirty="0" err="1">
                <a:solidFill>
                  <a:schemeClr val="bg1"/>
                </a:solidFill>
                <a:effectLst>
                  <a:outerShdw blurRad="38100" dist="38100" dir="2700000" algn="tl">
                    <a:srgbClr val="000000">
                      <a:alpha val="43137"/>
                    </a:srgbClr>
                  </a:outerShdw>
                </a:effectLst>
                <a:latin typeface="+mj-lt"/>
              </a:rPr>
              <a:t>uma</a:t>
            </a:r>
            <a:r>
              <a:rPr lang="es-ES" sz="2000" dirty="0">
                <a:solidFill>
                  <a:schemeClr val="bg1"/>
                </a:solidFill>
                <a:effectLst>
                  <a:outerShdw blurRad="38100" dist="38100" dir="2700000" algn="tl">
                    <a:srgbClr val="000000">
                      <a:alpha val="43137"/>
                    </a:srgbClr>
                  </a:outerShdw>
                </a:effectLst>
                <a:latin typeface="+mj-lt"/>
              </a:rPr>
              <a:t> “guerra </a:t>
            </a:r>
            <a:r>
              <a:rPr lang="es-ES" sz="2000" dirty="0" err="1">
                <a:solidFill>
                  <a:schemeClr val="bg1"/>
                </a:solidFill>
                <a:effectLst>
                  <a:outerShdw blurRad="38100" dist="38100" dir="2700000" algn="tl">
                    <a:srgbClr val="000000">
                      <a:alpha val="43137"/>
                    </a:srgbClr>
                  </a:outerShdw>
                </a:effectLst>
                <a:latin typeface="+mj-lt"/>
              </a:rPr>
              <a:t>econômica</a:t>
            </a:r>
            <a:r>
              <a:rPr lang="es-ES" sz="2000" dirty="0">
                <a:solidFill>
                  <a:schemeClr val="bg1"/>
                </a:solidFill>
                <a:effectLst>
                  <a:outerShdw blurRad="38100" dist="38100" dir="2700000" algn="tl">
                    <a:srgbClr val="000000">
                      <a:alpha val="43137"/>
                    </a:srgbClr>
                  </a:outerShdw>
                </a:effectLst>
                <a:latin typeface="+mj-lt"/>
              </a:rPr>
              <a:t>” de especuladores que </a:t>
            </a:r>
            <a:r>
              <a:rPr lang="es-ES" sz="2000" dirty="0" err="1">
                <a:solidFill>
                  <a:schemeClr val="bg1"/>
                </a:solidFill>
                <a:effectLst>
                  <a:outerShdw blurRad="38100" dist="38100" dir="2700000" algn="tl">
                    <a:srgbClr val="000000">
                      <a:alpha val="43137"/>
                    </a:srgbClr>
                  </a:outerShdw>
                </a:effectLst>
                <a:latin typeface="+mj-lt"/>
              </a:rPr>
              <a:t>pretendem</a:t>
            </a:r>
            <a:r>
              <a:rPr lang="es-ES" sz="2000" dirty="0">
                <a:solidFill>
                  <a:schemeClr val="bg1"/>
                </a:solidFill>
                <a:effectLst>
                  <a:outerShdw blurRad="38100" dist="38100" dir="2700000" algn="tl">
                    <a:srgbClr val="000000">
                      <a:alpha val="43137"/>
                    </a:srgbClr>
                  </a:outerShdw>
                </a:effectLst>
                <a:latin typeface="+mj-lt"/>
              </a:rPr>
              <a:t> </a:t>
            </a:r>
            <a:r>
              <a:rPr lang="es-ES" sz="2000" dirty="0" err="1">
                <a:solidFill>
                  <a:schemeClr val="bg1"/>
                </a:solidFill>
                <a:effectLst>
                  <a:outerShdw blurRad="38100" dist="38100" dir="2700000" algn="tl">
                    <a:srgbClr val="000000">
                      <a:alpha val="43137"/>
                    </a:srgbClr>
                  </a:outerShdw>
                </a:effectLst>
                <a:latin typeface="+mj-lt"/>
              </a:rPr>
              <a:t>derrubar</a:t>
            </a:r>
            <a:r>
              <a:rPr lang="es-ES" sz="2000" dirty="0">
                <a:solidFill>
                  <a:schemeClr val="bg1"/>
                </a:solidFill>
                <a:effectLst>
                  <a:outerShdw blurRad="38100" dist="38100" dir="2700000" algn="tl">
                    <a:srgbClr val="000000">
                      <a:alpha val="43137"/>
                    </a:srgbClr>
                  </a:outerShdw>
                </a:effectLst>
                <a:latin typeface="+mj-lt"/>
              </a:rPr>
              <a:t> o </a:t>
            </a:r>
            <a:r>
              <a:rPr lang="es-ES" sz="2000" dirty="0" err="1">
                <a:solidFill>
                  <a:schemeClr val="bg1"/>
                </a:solidFill>
                <a:effectLst>
                  <a:outerShdw blurRad="38100" dist="38100" dir="2700000" algn="tl">
                    <a:srgbClr val="000000">
                      <a:alpha val="43137"/>
                    </a:srgbClr>
                  </a:outerShdw>
                </a:effectLst>
                <a:latin typeface="+mj-lt"/>
              </a:rPr>
              <a:t>seu</a:t>
            </a:r>
            <a:r>
              <a:rPr lang="es-ES" sz="2000" dirty="0">
                <a:solidFill>
                  <a:schemeClr val="bg1"/>
                </a:solidFill>
                <a:effectLst>
                  <a:outerShdw blurRad="38100" dist="38100" dir="2700000" algn="tl">
                    <a:srgbClr val="000000">
                      <a:alpha val="43137"/>
                    </a:srgbClr>
                  </a:outerShdw>
                </a:effectLst>
                <a:latin typeface="+mj-lt"/>
              </a:rPr>
              <a:t> </a:t>
            </a:r>
            <a:r>
              <a:rPr lang="es-ES" sz="2000" dirty="0" err="1">
                <a:solidFill>
                  <a:schemeClr val="bg1"/>
                </a:solidFill>
                <a:effectLst>
                  <a:outerShdw blurRad="38100" dist="38100" dir="2700000" algn="tl">
                    <a:srgbClr val="000000">
                      <a:alpha val="43137"/>
                    </a:srgbClr>
                  </a:outerShdw>
                </a:effectLst>
                <a:latin typeface="+mj-lt"/>
              </a:rPr>
              <a:t>governo</a:t>
            </a:r>
            <a:r>
              <a:rPr lang="es-ES" sz="2000" dirty="0">
                <a:solidFill>
                  <a:schemeClr val="bg1"/>
                </a:solidFill>
                <a:effectLst>
                  <a:outerShdw blurRad="38100" dist="38100" dir="2700000" algn="tl">
                    <a:srgbClr val="000000">
                      <a:alpha val="43137"/>
                    </a:srgbClr>
                  </a:outerShdw>
                </a:effectLst>
                <a:latin typeface="+mj-lt"/>
              </a:rPr>
              <a:t>.</a:t>
            </a:r>
          </a:p>
        </p:txBody>
      </p:sp>
      <p:sp>
        <p:nvSpPr>
          <p:cNvPr id="7" name="Text Box 10"/>
          <p:cNvSpPr txBox="1">
            <a:spLocks noChangeArrowheads="1"/>
          </p:cNvSpPr>
          <p:nvPr/>
        </p:nvSpPr>
        <p:spPr bwMode="auto">
          <a:xfrm>
            <a:off x="549283" y="498134"/>
            <a:ext cx="5530365"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s-ES_tradnl" sz="2400" b="1" dirty="0">
                <a:solidFill>
                  <a:schemeClr val="bg1"/>
                </a:solidFill>
                <a:latin typeface="+mj-lt"/>
              </a:rPr>
              <a:t>¿CUÁL ES LA POSICIÓN DEL ACTUAL GOBIERNO?</a:t>
            </a:r>
            <a:endParaRPr lang="es-ES" sz="2400" b="1" dirty="0">
              <a:solidFill>
                <a:schemeClr val="bg1"/>
              </a:solidFill>
              <a:latin typeface="+mj-lt"/>
            </a:endParaRPr>
          </a:p>
        </p:txBody>
      </p:sp>
      <p:pic>
        <p:nvPicPr>
          <p:cNvPr id="9" name="Image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9696" y="598811"/>
            <a:ext cx="1271831" cy="1460640"/>
          </a:xfrm>
          <a:prstGeom prst="rect">
            <a:avLst/>
          </a:prstGeom>
        </p:spPr>
      </p:pic>
      <p:sp>
        <p:nvSpPr>
          <p:cNvPr id="10" name="Text Box 10">
            <a:extLst>
              <a:ext uri="{FF2B5EF4-FFF2-40B4-BE49-F238E27FC236}">
                <a16:creationId xmlns:a16="http://schemas.microsoft.com/office/drawing/2014/main" id="{24A6238D-C2BB-4C7F-AA92-4FEF639FC926}"/>
              </a:ext>
            </a:extLst>
          </p:cNvPr>
          <p:cNvSpPr txBox="1">
            <a:spLocks noChangeArrowheads="1"/>
          </p:cNvSpPr>
          <p:nvPr/>
        </p:nvSpPr>
        <p:spPr bwMode="auto">
          <a:xfrm>
            <a:off x="549283" y="1833250"/>
            <a:ext cx="5184576"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s-ES" sz="2000" dirty="0">
                <a:solidFill>
                  <a:schemeClr val="bg1"/>
                </a:solidFill>
                <a:effectLst>
                  <a:outerShdw blurRad="38100" dist="38100" dir="2700000" algn="tl">
                    <a:srgbClr val="000000">
                      <a:alpha val="43137"/>
                    </a:srgbClr>
                  </a:outerShdw>
                </a:effectLst>
                <a:latin typeface="+mj-lt"/>
              </a:rPr>
              <a:t>O presidente da Venezuela, Nicolás Maduro, </a:t>
            </a:r>
            <a:r>
              <a:rPr lang="es-ES" sz="2000" dirty="0" err="1">
                <a:solidFill>
                  <a:schemeClr val="bg1"/>
                </a:solidFill>
                <a:effectLst>
                  <a:outerShdw blurRad="38100" dist="38100" dir="2700000" algn="tl">
                    <a:srgbClr val="000000">
                      <a:alpha val="43137"/>
                    </a:srgbClr>
                  </a:outerShdw>
                </a:effectLst>
                <a:latin typeface="+mj-lt"/>
              </a:rPr>
              <a:t>decidiu</a:t>
            </a:r>
            <a:r>
              <a:rPr lang="es-ES" sz="2000" dirty="0">
                <a:solidFill>
                  <a:schemeClr val="bg1"/>
                </a:solidFill>
                <a:effectLst>
                  <a:outerShdw blurRad="38100" dist="38100" dir="2700000" algn="tl">
                    <a:srgbClr val="000000">
                      <a:alpha val="43137"/>
                    </a:srgbClr>
                  </a:outerShdw>
                </a:effectLst>
                <a:latin typeface="+mj-lt"/>
              </a:rPr>
              <a:t> </a:t>
            </a:r>
            <a:r>
              <a:rPr lang="es-ES" sz="2000" dirty="0" err="1">
                <a:solidFill>
                  <a:schemeClr val="bg1"/>
                </a:solidFill>
                <a:effectLst>
                  <a:outerShdw blurRad="38100" dist="38100" dir="2700000" algn="tl">
                    <a:srgbClr val="000000">
                      <a:alpha val="43137"/>
                    </a:srgbClr>
                  </a:outerShdw>
                </a:effectLst>
                <a:latin typeface="+mj-lt"/>
              </a:rPr>
              <a:t>obrigar</a:t>
            </a:r>
            <a:r>
              <a:rPr lang="es-ES" sz="2000" dirty="0">
                <a:solidFill>
                  <a:schemeClr val="bg1"/>
                </a:solidFill>
                <a:effectLst>
                  <a:outerShdw blurRad="38100" dist="38100" dir="2700000" algn="tl">
                    <a:srgbClr val="000000">
                      <a:alpha val="43137"/>
                    </a:srgbClr>
                  </a:outerShdw>
                </a:effectLst>
                <a:latin typeface="+mj-lt"/>
              </a:rPr>
              <a:t> os </a:t>
            </a:r>
            <a:r>
              <a:rPr lang="es-ES" sz="2000" dirty="0" err="1">
                <a:solidFill>
                  <a:schemeClr val="bg1"/>
                </a:solidFill>
                <a:effectLst>
                  <a:outerShdw blurRad="38100" dist="38100" dir="2700000" algn="tl">
                    <a:srgbClr val="000000">
                      <a:alpha val="43137"/>
                    </a:srgbClr>
                  </a:outerShdw>
                </a:effectLst>
                <a:latin typeface="+mj-lt"/>
              </a:rPr>
              <a:t>proprietários</a:t>
            </a:r>
            <a:r>
              <a:rPr lang="es-ES" sz="2000" dirty="0">
                <a:solidFill>
                  <a:schemeClr val="bg1"/>
                </a:solidFill>
                <a:effectLst>
                  <a:outerShdw blurRad="38100" dist="38100" dir="2700000" algn="tl">
                    <a:srgbClr val="000000">
                      <a:alpha val="43137"/>
                    </a:srgbClr>
                  </a:outerShdw>
                </a:effectLst>
                <a:latin typeface="+mj-lt"/>
              </a:rPr>
              <a:t> de </a:t>
            </a:r>
            <a:r>
              <a:rPr lang="es-ES" sz="2000" dirty="0" err="1">
                <a:solidFill>
                  <a:schemeClr val="bg1"/>
                </a:solidFill>
                <a:effectLst>
                  <a:outerShdw blurRad="38100" dist="38100" dir="2700000" algn="tl">
                    <a:srgbClr val="000000">
                      <a:alpha val="43137"/>
                    </a:srgbClr>
                  </a:outerShdw>
                </a:effectLst>
                <a:latin typeface="+mj-lt"/>
              </a:rPr>
              <a:t>imóveis</a:t>
            </a:r>
            <a:r>
              <a:rPr lang="es-ES" sz="2000" dirty="0">
                <a:solidFill>
                  <a:schemeClr val="bg1"/>
                </a:solidFill>
                <a:effectLst>
                  <a:outerShdw blurRad="38100" dist="38100" dir="2700000" algn="tl">
                    <a:srgbClr val="000000">
                      <a:alpha val="43137"/>
                    </a:srgbClr>
                  </a:outerShdw>
                </a:effectLst>
                <a:latin typeface="+mj-lt"/>
              </a:rPr>
              <a:t> alugados </a:t>
            </a:r>
            <a:r>
              <a:rPr lang="es-ES" sz="2000" dirty="0" err="1">
                <a:solidFill>
                  <a:schemeClr val="bg1"/>
                </a:solidFill>
                <a:effectLst>
                  <a:outerShdw blurRad="38100" dist="38100" dir="2700000" algn="tl">
                    <a:srgbClr val="000000">
                      <a:alpha val="43137"/>
                    </a:srgbClr>
                  </a:outerShdw>
                </a:effectLst>
                <a:latin typeface="+mj-lt"/>
              </a:rPr>
              <a:t>há</a:t>
            </a:r>
            <a:r>
              <a:rPr lang="es-ES" sz="2000" dirty="0">
                <a:solidFill>
                  <a:schemeClr val="bg1"/>
                </a:solidFill>
                <a:effectLst>
                  <a:outerShdw blurRad="38100" dist="38100" dir="2700000" algn="tl">
                    <a:srgbClr val="000000">
                      <a:alpha val="43137"/>
                    </a:srgbClr>
                  </a:outerShdw>
                </a:effectLst>
                <a:latin typeface="+mj-lt"/>
              </a:rPr>
              <a:t> 20 anos </a:t>
            </a:r>
            <a:r>
              <a:rPr lang="es-ES" sz="2000" dirty="0" err="1">
                <a:solidFill>
                  <a:schemeClr val="bg1"/>
                </a:solidFill>
                <a:effectLst>
                  <a:outerShdw blurRad="38100" dist="38100" dir="2700000" algn="tl">
                    <a:srgbClr val="000000">
                      <a:alpha val="43137"/>
                    </a:srgbClr>
                  </a:outerShdw>
                </a:effectLst>
                <a:latin typeface="+mj-lt"/>
              </a:rPr>
              <a:t>ou</a:t>
            </a:r>
            <a:r>
              <a:rPr lang="es-ES" sz="2000" dirty="0">
                <a:solidFill>
                  <a:schemeClr val="bg1"/>
                </a:solidFill>
                <a:effectLst>
                  <a:outerShdw blurRad="38100" dist="38100" dir="2700000" algn="tl">
                    <a:srgbClr val="000000">
                      <a:alpha val="43137"/>
                    </a:srgbClr>
                  </a:outerShdw>
                </a:effectLst>
                <a:latin typeface="+mj-lt"/>
              </a:rPr>
              <a:t> </a:t>
            </a:r>
            <a:r>
              <a:rPr lang="es-ES" sz="2000" dirty="0" err="1">
                <a:solidFill>
                  <a:schemeClr val="bg1"/>
                </a:solidFill>
                <a:effectLst>
                  <a:outerShdw blurRad="38100" dist="38100" dir="2700000" algn="tl">
                    <a:srgbClr val="000000">
                      <a:alpha val="43137"/>
                    </a:srgbClr>
                  </a:outerShdw>
                </a:effectLst>
                <a:latin typeface="+mj-lt"/>
              </a:rPr>
              <a:t>mais</a:t>
            </a:r>
            <a:r>
              <a:rPr lang="es-ES" sz="2000" dirty="0">
                <a:solidFill>
                  <a:schemeClr val="bg1"/>
                </a:solidFill>
                <a:effectLst>
                  <a:outerShdw blurRad="38100" dist="38100" dir="2700000" algn="tl">
                    <a:srgbClr val="000000">
                      <a:alpha val="43137"/>
                    </a:srgbClr>
                  </a:outerShdw>
                </a:effectLst>
                <a:latin typeface="+mj-lt"/>
              </a:rPr>
              <a:t> a vende-los a </a:t>
            </a:r>
            <a:r>
              <a:rPr lang="es-ES" sz="2000" dirty="0" err="1">
                <a:solidFill>
                  <a:schemeClr val="bg1"/>
                </a:solidFill>
                <a:effectLst>
                  <a:outerShdw blurRad="38100" dist="38100" dir="2700000" algn="tl">
                    <a:srgbClr val="000000">
                      <a:alpha val="43137"/>
                    </a:srgbClr>
                  </a:outerShdw>
                </a:effectLst>
                <a:latin typeface="+mj-lt"/>
              </a:rPr>
              <a:t>seus</a:t>
            </a:r>
            <a:r>
              <a:rPr lang="es-ES" sz="2000" dirty="0">
                <a:solidFill>
                  <a:schemeClr val="bg1"/>
                </a:solidFill>
                <a:effectLst>
                  <a:outerShdw blurRad="38100" dist="38100" dir="2700000" algn="tl">
                    <a:srgbClr val="000000">
                      <a:alpha val="43137"/>
                    </a:srgbClr>
                  </a:outerShdw>
                </a:effectLst>
                <a:latin typeface="+mj-lt"/>
              </a:rPr>
              <a:t> inquilinos.</a:t>
            </a:r>
          </a:p>
        </p:txBody>
      </p:sp>
      <p:sp>
        <p:nvSpPr>
          <p:cNvPr id="4" name="CaixaDeTexto 3">
            <a:extLst>
              <a:ext uri="{FF2B5EF4-FFF2-40B4-BE49-F238E27FC236}">
                <a16:creationId xmlns:a16="http://schemas.microsoft.com/office/drawing/2014/main" id="{91E833FB-09DA-9FA5-E01E-20DDDA6C573C}"/>
              </a:ext>
            </a:extLst>
          </p:cNvPr>
          <p:cNvSpPr txBox="1"/>
          <p:nvPr/>
        </p:nvSpPr>
        <p:spPr>
          <a:xfrm>
            <a:off x="6132344" y="3460885"/>
            <a:ext cx="5847845" cy="584775"/>
          </a:xfrm>
          <a:prstGeom prst="rect">
            <a:avLst/>
          </a:prstGeom>
          <a:noFill/>
        </p:spPr>
        <p:txBody>
          <a:bodyPr wrap="square" rtlCol="0">
            <a:spAutoFit/>
          </a:bodyPr>
          <a:lstStyle/>
          <a:p>
            <a:pPr algn="ctr"/>
            <a:r>
              <a:rPr lang="pt-BR" sz="3200" b="1" dirty="0">
                <a:solidFill>
                  <a:schemeClr val="bg1"/>
                </a:solidFill>
              </a:rPr>
              <a:t>VENEZUELA</a:t>
            </a:r>
          </a:p>
        </p:txBody>
      </p:sp>
    </p:spTree>
    <p:extLst>
      <p:ext uri="{BB962C8B-B14F-4D97-AF65-F5344CB8AC3E}">
        <p14:creationId xmlns:p14="http://schemas.microsoft.com/office/powerpoint/2010/main" val="85636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7" presetClass="entr" presetSubtype="0" fill="hold" grpId="0" nodeType="clickEffect">
                                  <p:stCondLst>
                                    <p:cond delay="0"/>
                                  </p:stCondLst>
                                  <p:iterate type="lt">
                                    <p:tmPct val="50000"/>
                                  </p:iterate>
                                  <p:childTnLst>
                                    <p:set>
                                      <p:cBhvr>
                                        <p:cTn id="10" dur="1" fill="hold">
                                          <p:stCondLst>
                                            <p:cond delay="0"/>
                                          </p:stCondLst>
                                        </p:cTn>
                                        <p:tgtEl>
                                          <p:spTgt spid="7"/>
                                        </p:tgtEl>
                                        <p:attrNameLst>
                                          <p:attrName>style.visibility</p:attrName>
                                        </p:attrNameLst>
                                      </p:cBhvr>
                                      <p:to>
                                        <p:strVal val="visible"/>
                                      </p:to>
                                    </p:set>
                                    <p:anim calcmode="discrete" valueType="clr">
                                      <p:cBhvr override="childStyle">
                                        <p:cTn id="1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7"/>
                                        </p:tgtEl>
                                        <p:attrNameLst>
                                          <p:attrName>fillcolor</p:attrName>
                                        </p:attrNameLst>
                                      </p:cBhvr>
                                      <p:tavLst>
                                        <p:tav tm="0">
                                          <p:val>
                                            <p:clrVal>
                                              <a:schemeClr val="accent2"/>
                                            </p:clrVal>
                                          </p:val>
                                        </p:tav>
                                        <p:tav tm="50000">
                                          <p:val>
                                            <p:clrVal>
                                              <a:schemeClr val="hlink"/>
                                            </p:clrVal>
                                          </p:val>
                                        </p:tav>
                                      </p:tavLst>
                                    </p:anim>
                                    <p:set>
                                      <p:cBhvr>
                                        <p:cTn id="13" dur="80"/>
                                        <p:tgtEl>
                                          <p:spTgt spid="7"/>
                                        </p:tgtEl>
                                        <p:attrNameLst>
                                          <p:attrName>fill.type</p:attrName>
                                        </p:attrNameLst>
                                      </p:cBhvr>
                                      <p:to>
                                        <p:strVal val="solid"/>
                                      </p:to>
                                    </p:se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0"/>
                                        </p:tgtEl>
                                        <p:attrNameLst>
                                          <p:attrName>style.visibility</p:attrName>
                                        </p:attrNameLst>
                                      </p:cBhvr>
                                      <p:to>
                                        <p:strVal val="visible"/>
                                      </p:to>
                                    </p:set>
                                    <p:anim calcmode="discrete" valueType="clr">
                                      <p:cBhvr override="childStyle">
                                        <p:cTn id="18"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0"/>
                                        </p:tgtEl>
                                        <p:attrNameLst>
                                          <p:attrName>fillcolor</p:attrName>
                                        </p:attrNameLst>
                                      </p:cBhvr>
                                      <p:tavLst>
                                        <p:tav tm="0">
                                          <p:val>
                                            <p:clrVal>
                                              <a:schemeClr val="accent2"/>
                                            </p:clrVal>
                                          </p:val>
                                        </p:tav>
                                        <p:tav tm="50000">
                                          <p:val>
                                            <p:clrVal>
                                              <a:schemeClr val="hlink"/>
                                            </p:clrVal>
                                          </p:val>
                                        </p:tav>
                                      </p:tavLst>
                                    </p:anim>
                                    <p:set>
                                      <p:cBhvr>
                                        <p:cTn id="20"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C35321D5-24D4-A7C9-1875-A8BF3832D59E}"/>
              </a:ext>
            </a:extLst>
          </p:cNvPr>
          <p:cNvSpPr>
            <a:spLocks noGrp="1"/>
          </p:cNvSpPr>
          <p:nvPr>
            <p:ph type="ftr" sz="quarter" idx="10"/>
          </p:nvPr>
        </p:nvSpPr>
        <p:spPr/>
        <p:txBody>
          <a:bodyPr/>
          <a:lstStyle/>
          <a:p>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2D7E09B8-A8A7-B00D-B84E-0B8D174345BD}"/>
              </a:ext>
            </a:extLst>
          </p:cNvPr>
          <p:cNvSpPr>
            <a:spLocks noGrp="1"/>
          </p:cNvSpPr>
          <p:nvPr>
            <p:ph type="sldNum" sz="quarter" idx="11"/>
          </p:nvPr>
        </p:nvSpPr>
        <p:spPr/>
        <p:txBody>
          <a:bodyPr/>
          <a:lstStyle/>
          <a:p>
            <a:fld id="{96F7679E-DE04-904C-B326-A7ED40143975}" type="slidenum">
              <a:rPr lang="en-US" smtClean="0"/>
              <a:t>7</a:t>
            </a:fld>
            <a:endParaRPr lang="en-US"/>
          </a:p>
        </p:txBody>
      </p:sp>
      <p:sp>
        <p:nvSpPr>
          <p:cNvPr id="10" name="Espaço Reservado para Conteúdo 9">
            <a:extLst>
              <a:ext uri="{FF2B5EF4-FFF2-40B4-BE49-F238E27FC236}">
                <a16:creationId xmlns:a16="http://schemas.microsoft.com/office/drawing/2014/main" id="{30C6507D-AF47-26AB-3E2A-E1B64282306C}"/>
              </a:ext>
            </a:extLst>
          </p:cNvPr>
          <p:cNvSpPr>
            <a:spLocks noGrp="1"/>
          </p:cNvSpPr>
          <p:nvPr>
            <p:ph sz="half" idx="2"/>
          </p:nvPr>
        </p:nvSpPr>
        <p:spPr>
          <a:xfrm>
            <a:off x="232778" y="1272209"/>
            <a:ext cx="11726239" cy="4821087"/>
          </a:xfrm>
        </p:spPr>
        <p:txBody>
          <a:bodyPr>
            <a:normAutofit fontScale="92500" lnSpcReduction="10000"/>
          </a:bodyPr>
          <a:lstStyle/>
          <a:p>
            <a:pPr algn="just"/>
            <a:r>
              <a:rPr lang="pt-BR" sz="2000" b="1" dirty="0">
                <a:solidFill>
                  <a:schemeClr val="tx1"/>
                </a:solidFill>
                <a:latin typeface="+mn-lt"/>
              </a:rPr>
              <a:t>-Mesopotâmia: antes do Código de Hamurabi (1700 a.C.):</a:t>
            </a:r>
          </a:p>
          <a:p>
            <a:pPr algn="just"/>
            <a:r>
              <a:rPr lang="pt-BR" sz="2000" dirty="0">
                <a:solidFill>
                  <a:schemeClr val="tx1"/>
                </a:solidFill>
                <a:latin typeface="+mn-lt"/>
              </a:rPr>
              <a:t>* contratos feitos em tabuletas de argila, com  selo do notário, entregues aos compradores em um recipiente contendo a inscrição da tampa;</a:t>
            </a:r>
          </a:p>
          <a:p>
            <a:pPr algn="just"/>
            <a:r>
              <a:rPr lang="pt-BR" sz="2000" dirty="0">
                <a:solidFill>
                  <a:schemeClr val="tx1"/>
                </a:solidFill>
                <a:latin typeface="+mn-lt"/>
              </a:rPr>
              <a:t>* cópias guardadas por autoridades públicas (registros públicos)</a:t>
            </a:r>
            <a:endParaRPr lang="pt-BR" altLang="pt-BR" sz="2000" b="1" dirty="0">
              <a:solidFill>
                <a:schemeClr val="tx1"/>
              </a:solidFill>
              <a:latin typeface="+mn-lt"/>
            </a:endParaRPr>
          </a:p>
          <a:p>
            <a:pPr algn="just"/>
            <a:endParaRPr lang="pt-BR" altLang="pt-BR" sz="2000" b="1" dirty="0">
              <a:solidFill>
                <a:schemeClr val="tx1"/>
              </a:solidFill>
              <a:latin typeface="+mn-lt"/>
            </a:endParaRPr>
          </a:p>
          <a:p>
            <a:pPr algn="just"/>
            <a:r>
              <a:rPr lang="pt-BR" sz="2000" b="1" dirty="0">
                <a:solidFill>
                  <a:schemeClr val="tx1"/>
                </a:solidFill>
                <a:latin typeface="+mn-lt"/>
              </a:rPr>
              <a:t>- Egito 185 a. C: </a:t>
            </a:r>
          </a:p>
          <a:p>
            <a:pPr algn="just"/>
            <a:r>
              <a:rPr lang="pt-BR" sz="2000" b="1" dirty="0">
                <a:solidFill>
                  <a:schemeClr val="tx1"/>
                </a:solidFill>
                <a:latin typeface="+mn-lt"/>
              </a:rPr>
              <a:t> * </a:t>
            </a:r>
            <a:r>
              <a:rPr lang="pt-BR" sz="2000" dirty="0">
                <a:solidFill>
                  <a:schemeClr val="tx1"/>
                </a:solidFill>
                <a:latin typeface="+mn-lt"/>
              </a:rPr>
              <a:t>praxe de lavratura de escrituras, cadastros, registros e imposto de transmissão de imóveis;</a:t>
            </a:r>
            <a:r>
              <a:rPr lang="pt-BR" altLang="pt-BR" sz="2000" b="1" dirty="0">
                <a:solidFill>
                  <a:schemeClr val="tx1"/>
                </a:solidFill>
                <a:latin typeface="+mn-lt"/>
              </a:rPr>
              <a:t> </a:t>
            </a:r>
          </a:p>
          <a:p>
            <a:pPr algn="just"/>
            <a:r>
              <a:rPr lang="pt-BR" altLang="pt-BR" sz="2000" dirty="0">
                <a:solidFill>
                  <a:schemeClr val="tx1"/>
                </a:solidFill>
                <a:latin typeface="+mn-lt"/>
              </a:rPr>
              <a:t>* Contratos não inscritos no Registro não tinham valor.</a:t>
            </a:r>
            <a:endParaRPr lang="pt-BR" sz="2000" dirty="0">
              <a:solidFill>
                <a:schemeClr val="tx1"/>
              </a:solidFill>
              <a:latin typeface="+mn-lt"/>
            </a:endParaRPr>
          </a:p>
          <a:p>
            <a:pPr algn="just"/>
            <a:r>
              <a:rPr lang="pt-BR" sz="2000" dirty="0">
                <a:solidFill>
                  <a:schemeClr val="tx1"/>
                </a:solidFill>
                <a:latin typeface="+mn-lt"/>
              </a:rPr>
              <a:t>*Contratos depositados no conservador dos contratos.</a:t>
            </a:r>
          </a:p>
          <a:p>
            <a:pPr algn="just"/>
            <a:endParaRPr lang="pt-BR" sz="2000" dirty="0">
              <a:solidFill>
                <a:schemeClr val="tx1"/>
              </a:solidFill>
              <a:latin typeface="+mn-lt"/>
            </a:endParaRPr>
          </a:p>
          <a:p>
            <a:pPr algn="just"/>
            <a:r>
              <a:rPr lang="pt-BR" sz="2000" b="1" dirty="0">
                <a:solidFill>
                  <a:schemeClr val="tx1"/>
                </a:solidFill>
                <a:latin typeface="+mn-lt"/>
              </a:rPr>
              <a:t>- Grécia antiga:</a:t>
            </a:r>
          </a:p>
          <a:p>
            <a:pPr algn="just"/>
            <a:r>
              <a:rPr lang="pt-BR" sz="2000" dirty="0">
                <a:solidFill>
                  <a:schemeClr val="tx1"/>
                </a:solidFill>
                <a:latin typeface="+mn-lt"/>
              </a:rPr>
              <a:t>* Nenhuma transmissão imobiliária era válida sem antes estar inscrita nos registros da cidade. (exame prévio do contrato)</a:t>
            </a:r>
            <a:endParaRPr lang="pt-BR" altLang="pt-BR" sz="2000" dirty="0">
              <a:solidFill>
                <a:schemeClr val="tx1"/>
              </a:solidFill>
              <a:latin typeface="Times New Roman" pitchFamily="16" charset="0"/>
            </a:endParaRPr>
          </a:p>
          <a:p>
            <a:endParaRPr lang="pt-BR" dirty="0"/>
          </a:p>
        </p:txBody>
      </p:sp>
      <p:sp>
        <p:nvSpPr>
          <p:cNvPr id="9" name="Título 8">
            <a:extLst>
              <a:ext uri="{FF2B5EF4-FFF2-40B4-BE49-F238E27FC236}">
                <a16:creationId xmlns:a16="http://schemas.microsoft.com/office/drawing/2014/main" id="{B1A82F49-76D4-C8A1-E94F-04B86C720BCD}"/>
              </a:ext>
            </a:extLst>
          </p:cNvPr>
          <p:cNvSpPr>
            <a:spLocks noGrp="1"/>
          </p:cNvSpPr>
          <p:nvPr>
            <p:ph type="title"/>
          </p:nvPr>
        </p:nvSpPr>
        <p:spPr>
          <a:xfrm>
            <a:off x="232782" y="225425"/>
            <a:ext cx="11726235" cy="755651"/>
          </a:xfrm>
        </p:spPr>
        <p:txBody>
          <a:bodyPr>
            <a:noAutofit/>
          </a:bodyPr>
          <a:lstStyle/>
          <a:p>
            <a:pPr algn="ctr"/>
            <a:r>
              <a:rPr lang="pt-BR" sz="2800" b="1" dirty="0">
                <a:solidFill>
                  <a:schemeClr val="tx1"/>
                </a:solidFill>
                <a:latin typeface="+mn-lt"/>
              </a:rPr>
              <a:t>HISTÓRICO DO SERVIÇO NOTARIAL E REGISTRAL IMOBILIÁRIO</a:t>
            </a:r>
            <a:endParaRPr lang="pt-BR" sz="2800" dirty="0"/>
          </a:p>
        </p:txBody>
      </p:sp>
    </p:spTree>
    <p:extLst>
      <p:ext uri="{BB962C8B-B14F-4D97-AF65-F5344CB8AC3E}">
        <p14:creationId xmlns:p14="http://schemas.microsoft.com/office/powerpoint/2010/main" val="11147204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half" idx="2"/>
          </p:nvPr>
        </p:nvSpPr>
        <p:spPr>
          <a:xfrm>
            <a:off x="232778" y="1395663"/>
            <a:ext cx="11726239" cy="4697633"/>
          </a:xfrm>
        </p:spPr>
        <p:txBody>
          <a:bodyPr>
            <a:normAutofit fontScale="32500" lnSpcReduction="20000"/>
          </a:bodyPr>
          <a:lstStyle/>
          <a:p>
            <a:pPr algn="just">
              <a:lnSpc>
                <a:spcPct val="120000"/>
              </a:lnSpc>
            </a:pPr>
            <a:r>
              <a:rPr lang="pt-BR" sz="6200" b="0" dirty="0"/>
              <a:t>Se </a:t>
            </a:r>
            <a:r>
              <a:rPr lang="pt-BR" sz="6200" b="0" dirty="0" err="1"/>
              <a:t>garantiza</a:t>
            </a:r>
            <a:r>
              <a:rPr lang="pt-BR" sz="6200" b="0" dirty="0"/>
              <a:t> </a:t>
            </a:r>
            <a:r>
              <a:rPr lang="pt-BR" sz="6200" b="0" dirty="0" err="1"/>
              <a:t>el</a:t>
            </a:r>
            <a:r>
              <a:rPr lang="pt-BR" sz="6200" b="0" dirty="0"/>
              <a:t> </a:t>
            </a:r>
            <a:r>
              <a:rPr lang="pt-BR" sz="6200" b="0" dirty="0" err="1"/>
              <a:t>derecho</a:t>
            </a:r>
            <a:r>
              <a:rPr lang="pt-BR" sz="6200" b="0" dirty="0"/>
              <a:t> de </a:t>
            </a:r>
            <a:r>
              <a:rPr lang="pt-BR" sz="6200" b="0" dirty="0" err="1"/>
              <a:t>propiedad</a:t>
            </a:r>
            <a:r>
              <a:rPr lang="pt-BR" sz="6200" b="0" dirty="0"/>
              <a:t>. </a:t>
            </a:r>
            <a:r>
              <a:rPr lang="pt-BR" sz="6200" b="0" dirty="0" err="1"/>
              <a:t>En</a:t>
            </a:r>
            <a:r>
              <a:rPr lang="pt-BR" sz="6200" b="0" dirty="0"/>
              <a:t> </a:t>
            </a:r>
            <a:r>
              <a:rPr lang="pt-BR" sz="6200" b="0" dirty="0" err="1"/>
              <a:t>fuerza</a:t>
            </a:r>
            <a:r>
              <a:rPr lang="pt-BR" sz="6200" b="0" dirty="0"/>
              <a:t> de </a:t>
            </a:r>
            <a:r>
              <a:rPr lang="pt-BR" sz="6200" b="0" dirty="0" err="1"/>
              <a:t>su</a:t>
            </a:r>
            <a:r>
              <a:rPr lang="pt-BR" sz="6200" b="0" dirty="0"/>
              <a:t> </a:t>
            </a:r>
            <a:r>
              <a:rPr lang="pt-BR" sz="6200" b="0" dirty="0" err="1"/>
              <a:t>función</a:t>
            </a:r>
            <a:r>
              <a:rPr lang="pt-BR" sz="6200" b="0" dirty="0"/>
              <a:t> social, </a:t>
            </a:r>
            <a:r>
              <a:rPr lang="pt-BR" sz="6200" b="0" dirty="0" err="1"/>
              <a:t>la</a:t>
            </a:r>
            <a:r>
              <a:rPr lang="pt-BR" sz="6200" b="0" dirty="0"/>
              <a:t> </a:t>
            </a:r>
            <a:r>
              <a:rPr lang="pt-BR" sz="6200" b="0" dirty="0" err="1"/>
              <a:t>propiead</a:t>
            </a:r>
            <a:r>
              <a:rPr lang="pt-BR" sz="6200" b="0" dirty="0"/>
              <a:t> estará sometida a </a:t>
            </a:r>
            <a:r>
              <a:rPr lang="pt-BR" sz="6200" b="0" dirty="0" err="1"/>
              <a:t>las</a:t>
            </a:r>
            <a:r>
              <a:rPr lang="pt-BR" sz="6200" b="0" dirty="0"/>
              <a:t> </a:t>
            </a:r>
            <a:r>
              <a:rPr lang="pt-BR" sz="6200" b="0" dirty="0" err="1"/>
              <a:t>contribuciones</a:t>
            </a:r>
            <a:r>
              <a:rPr lang="pt-BR" sz="6200" b="0" dirty="0"/>
              <a:t>, </a:t>
            </a:r>
            <a:r>
              <a:rPr lang="pt-BR" sz="6200" b="0" dirty="0" err="1"/>
              <a:t>restricciones</a:t>
            </a:r>
            <a:r>
              <a:rPr lang="pt-BR" sz="6200" b="0" dirty="0"/>
              <a:t> y </a:t>
            </a:r>
            <a:r>
              <a:rPr lang="pt-BR" sz="6200" b="0" dirty="0" err="1"/>
              <a:t>obligaciones</a:t>
            </a:r>
            <a:r>
              <a:rPr lang="pt-BR" sz="6200" b="0" dirty="0"/>
              <a:t> que </a:t>
            </a:r>
            <a:r>
              <a:rPr lang="pt-BR" sz="6200" b="0" dirty="0" err="1"/>
              <a:t>establezca</a:t>
            </a:r>
            <a:r>
              <a:rPr lang="pt-BR" sz="6200" b="0" dirty="0"/>
              <a:t> </a:t>
            </a:r>
            <a:r>
              <a:rPr lang="pt-BR" sz="6200" b="0" dirty="0" err="1"/>
              <a:t>la</a:t>
            </a:r>
            <a:r>
              <a:rPr lang="pt-BR" sz="6200" b="0" dirty="0"/>
              <a:t> </a:t>
            </a:r>
            <a:r>
              <a:rPr lang="pt-BR" sz="6200" b="0" dirty="0" err="1"/>
              <a:t>ley</a:t>
            </a:r>
            <a:r>
              <a:rPr lang="pt-BR" sz="6200" b="0" dirty="0"/>
              <a:t> </a:t>
            </a:r>
            <a:r>
              <a:rPr lang="pt-BR" sz="6200" b="0" dirty="0" err="1"/>
              <a:t>con</a:t>
            </a:r>
            <a:r>
              <a:rPr lang="pt-BR" sz="6200" b="0" dirty="0"/>
              <a:t> fines de </a:t>
            </a:r>
            <a:r>
              <a:rPr lang="pt-BR" sz="6200" b="0" dirty="0" err="1"/>
              <a:t>utilidad</a:t>
            </a:r>
            <a:r>
              <a:rPr lang="pt-BR" sz="6200" b="0" dirty="0"/>
              <a:t> pública o de </a:t>
            </a:r>
            <a:r>
              <a:rPr lang="pt-BR" sz="6200" b="0" dirty="0" err="1"/>
              <a:t>interés</a:t>
            </a:r>
            <a:r>
              <a:rPr lang="pt-BR" sz="6200" b="0" dirty="0"/>
              <a:t> general (articulo 99 de </a:t>
            </a:r>
            <a:r>
              <a:rPr lang="pt-BR" sz="6200" b="0" dirty="0" err="1"/>
              <a:t>la</a:t>
            </a:r>
            <a:r>
              <a:rPr lang="pt-BR" sz="6200" b="0" dirty="0"/>
              <a:t> </a:t>
            </a:r>
            <a:r>
              <a:rPr lang="pt-BR" sz="6200" b="0" dirty="0" err="1"/>
              <a:t>Constituición</a:t>
            </a:r>
            <a:r>
              <a:rPr lang="pt-BR" sz="6200" b="0" dirty="0"/>
              <a:t> de </a:t>
            </a:r>
            <a:r>
              <a:rPr lang="pt-BR" sz="6200" b="0" dirty="0" err="1"/>
              <a:t>la</a:t>
            </a:r>
            <a:r>
              <a:rPr lang="pt-BR" sz="6200" b="0" dirty="0"/>
              <a:t> República de Venezuela)</a:t>
            </a:r>
          </a:p>
          <a:p>
            <a:pPr algn="just">
              <a:lnSpc>
                <a:spcPct val="120000"/>
              </a:lnSpc>
            </a:pPr>
            <a:r>
              <a:rPr lang="es-ES" sz="6200" b="1" dirty="0"/>
              <a:t>Artículo 115</a:t>
            </a:r>
            <a:endParaRPr lang="pt-BR" sz="6200" b="1" dirty="0"/>
          </a:p>
          <a:p>
            <a:pPr algn="just">
              <a:lnSpc>
                <a:spcPct val="120000"/>
              </a:lnSpc>
            </a:pPr>
            <a:r>
              <a:rPr lang="es-ES" sz="6200" b="0" dirty="0"/>
              <a:t>Se garantiza el derecho de propiedad. Toda persona tiene derecho al uso, goce, disfrute y disposición de sus bienes. La propiedad estará sometida a las contribuciones, restricciones y obligaciones que establezca la ley con fines de utilidad pública o de interés general. Sólo por causa de utilidad pública o interés social, mediante sentencia firme y pago oportuno de justa indemnización, podrá ser declarada la expropiación de cualquier clase de bienes.</a:t>
            </a:r>
            <a:endParaRPr lang="pt-BR" sz="6200" b="0" dirty="0"/>
          </a:p>
          <a:p>
            <a:pPr algn="just">
              <a:lnSpc>
                <a:spcPct val="120000"/>
              </a:lnSpc>
            </a:pPr>
            <a:r>
              <a:rPr lang="pt-BR" sz="6200" b="0" dirty="0"/>
              <a:t>Los </a:t>
            </a:r>
            <a:r>
              <a:rPr lang="pt-BR" sz="6200" b="0" dirty="0" err="1"/>
              <a:t>estranjeros</a:t>
            </a:r>
            <a:r>
              <a:rPr lang="pt-BR" sz="6200" b="0" dirty="0"/>
              <a:t>, </a:t>
            </a:r>
            <a:r>
              <a:rPr lang="pt-BR" sz="6200" b="0" dirty="0" err="1"/>
              <a:t>tienan</a:t>
            </a:r>
            <a:r>
              <a:rPr lang="pt-BR" sz="6200" b="0" dirty="0"/>
              <a:t> </a:t>
            </a:r>
            <a:r>
              <a:rPr lang="pt-BR" sz="6200" b="0" dirty="0" err="1"/>
              <a:t>los</a:t>
            </a:r>
            <a:r>
              <a:rPr lang="pt-BR" sz="6200" b="0" dirty="0"/>
              <a:t> </a:t>
            </a:r>
            <a:r>
              <a:rPr lang="pt-BR" sz="6200" b="0" dirty="0" err="1"/>
              <a:t>mismos</a:t>
            </a:r>
            <a:r>
              <a:rPr lang="pt-BR" sz="6200" b="0" dirty="0"/>
              <a:t> </a:t>
            </a:r>
            <a:r>
              <a:rPr lang="pt-BR" sz="6200" b="0" dirty="0" err="1"/>
              <a:t>deberes</a:t>
            </a:r>
            <a:r>
              <a:rPr lang="pt-BR" sz="6200" b="0" dirty="0"/>
              <a:t> y </a:t>
            </a:r>
            <a:r>
              <a:rPr lang="pt-BR" sz="6200" b="0" dirty="0" err="1"/>
              <a:t>derechos</a:t>
            </a:r>
            <a:r>
              <a:rPr lang="pt-BR" sz="6200" b="0" dirty="0"/>
              <a:t> que </a:t>
            </a:r>
            <a:r>
              <a:rPr lang="pt-BR" sz="6200" b="0" dirty="0" err="1"/>
              <a:t>los</a:t>
            </a:r>
            <a:r>
              <a:rPr lang="pt-BR" sz="6200" b="0" dirty="0"/>
              <a:t> venezuelanos, com </a:t>
            </a:r>
            <a:r>
              <a:rPr lang="pt-BR" sz="6200" b="0" dirty="0" err="1"/>
              <a:t>las</a:t>
            </a:r>
            <a:r>
              <a:rPr lang="pt-BR" sz="6200" b="0" dirty="0"/>
              <a:t> </a:t>
            </a:r>
            <a:r>
              <a:rPr lang="pt-BR" sz="6200" b="0" dirty="0" err="1"/>
              <a:t>limiaciones</a:t>
            </a:r>
            <a:r>
              <a:rPr lang="pt-BR" sz="6200" b="0" dirty="0"/>
              <a:t> e excepciones </a:t>
            </a:r>
            <a:r>
              <a:rPr lang="pt-BR" sz="6200" b="0" dirty="0" err="1"/>
              <a:t>estalecidas</a:t>
            </a:r>
            <a:r>
              <a:rPr lang="pt-BR" sz="6200" b="0" dirty="0"/>
              <a:t> por esta </a:t>
            </a:r>
            <a:r>
              <a:rPr lang="pt-BR" sz="6200" b="0" dirty="0" err="1"/>
              <a:t>Constituición</a:t>
            </a:r>
            <a:r>
              <a:rPr lang="pt-BR" sz="6200" b="0" dirty="0"/>
              <a:t> y </a:t>
            </a:r>
            <a:r>
              <a:rPr lang="pt-BR" sz="6200" b="0" dirty="0" err="1"/>
              <a:t>las</a:t>
            </a:r>
            <a:r>
              <a:rPr lang="pt-BR" sz="6200" b="0" dirty="0"/>
              <a:t> </a:t>
            </a:r>
            <a:r>
              <a:rPr lang="pt-BR" sz="6200" b="0" dirty="0" err="1"/>
              <a:t>Leyes</a:t>
            </a:r>
            <a:r>
              <a:rPr lang="pt-BR" sz="6200" b="0" dirty="0"/>
              <a:t>. ( articulo 45 de </a:t>
            </a:r>
            <a:r>
              <a:rPr lang="pt-BR" sz="6200" b="0" dirty="0" err="1"/>
              <a:t>la</a:t>
            </a:r>
            <a:r>
              <a:rPr lang="pt-BR" sz="6200" b="0" dirty="0"/>
              <a:t> </a:t>
            </a:r>
            <a:r>
              <a:rPr lang="pt-BR" sz="6200" b="0" dirty="0" err="1"/>
              <a:t>Constitución</a:t>
            </a:r>
            <a:r>
              <a:rPr lang="pt-BR" sz="6200" b="0" dirty="0"/>
              <a:t> de La República de Venezuela ).  Pelo resultado da pesquisa avento a dizer que esse artigo contendo esta garantia aos estrangeiros foi revogado pela nova constituição venezuelana,  </a:t>
            </a:r>
            <a:r>
              <a:rPr lang="es-ES" sz="6200" b="1" dirty="0"/>
              <a:t>TÍTULO III</a:t>
            </a:r>
            <a:endParaRPr lang="pt-BR" sz="6200" b="1" dirty="0"/>
          </a:p>
          <a:p>
            <a:pPr>
              <a:lnSpc>
                <a:spcPct val="120000"/>
              </a:lnSpc>
            </a:pPr>
            <a:endParaRPr lang="pt-BR" b="0" dirty="0"/>
          </a:p>
        </p:txBody>
      </p:sp>
      <p:sp>
        <p:nvSpPr>
          <p:cNvPr id="2" name="Título 1">
            <a:extLst>
              <a:ext uri="{FF2B5EF4-FFF2-40B4-BE49-F238E27FC236}">
                <a16:creationId xmlns:a16="http://schemas.microsoft.com/office/drawing/2014/main" id="{5D4CB2D0-F9B7-D9BE-02AB-A244D53D8913}"/>
              </a:ext>
            </a:extLst>
          </p:cNvPr>
          <p:cNvSpPr>
            <a:spLocks noGrp="1"/>
          </p:cNvSpPr>
          <p:nvPr>
            <p:ph type="title"/>
          </p:nvPr>
        </p:nvSpPr>
        <p:spPr>
          <a:xfrm>
            <a:off x="232782" y="530839"/>
            <a:ext cx="11726235" cy="467729"/>
          </a:xfrm>
        </p:spPr>
        <p:txBody>
          <a:bodyPr>
            <a:noAutofit/>
          </a:bodyPr>
          <a:lstStyle/>
          <a:p>
            <a:pPr algn="ctr"/>
            <a:r>
              <a:rPr lang="es-ES" sz="2800" b="1" dirty="0"/>
              <a:t>DE LOS DERECHOS HUMANOS Y GARANTÍAS, Y DE LOS DEBERES</a:t>
            </a:r>
            <a:br>
              <a:rPr lang="pt-BR" sz="2800" dirty="0"/>
            </a:br>
            <a:endParaRPr lang="pt-BR" sz="2800" dirty="0"/>
          </a:p>
        </p:txBody>
      </p:sp>
    </p:spTree>
    <p:extLst>
      <p:ext uri="{BB962C8B-B14F-4D97-AF65-F5344CB8AC3E}">
        <p14:creationId xmlns:p14="http://schemas.microsoft.com/office/powerpoint/2010/main" val="34004123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sz="half" idx="2"/>
          </p:nvPr>
        </p:nvSpPr>
        <p:spPr/>
        <p:txBody>
          <a:bodyPr>
            <a:noAutofit/>
          </a:bodyPr>
          <a:lstStyle/>
          <a:p>
            <a:pPr algn="just"/>
            <a:r>
              <a:rPr lang="pt-BR" sz="1800" dirty="0"/>
              <a:t>El </a:t>
            </a:r>
            <a:r>
              <a:rPr lang="pt-BR" sz="1800" dirty="0" err="1"/>
              <a:t>latifundista</a:t>
            </a:r>
            <a:r>
              <a:rPr lang="pt-BR" sz="1800" dirty="0"/>
              <a:t> es contrario al </a:t>
            </a:r>
            <a:r>
              <a:rPr lang="pt-BR" sz="1800" dirty="0" err="1"/>
              <a:t>interés</a:t>
            </a:r>
            <a:r>
              <a:rPr lang="pt-BR" sz="1800" dirty="0"/>
              <a:t> social. La </a:t>
            </a:r>
            <a:r>
              <a:rPr lang="pt-BR" sz="1800" dirty="0" err="1"/>
              <a:t>ley</a:t>
            </a:r>
            <a:r>
              <a:rPr lang="pt-BR" sz="1800" dirty="0"/>
              <a:t> </a:t>
            </a:r>
            <a:r>
              <a:rPr lang="pt-BR" sz="1800" dirty="0" err="1"/>
              <a:t>dispondrá</a:t>
            </a:r>
            <a:r>
              <a:rPr lang="pt-BR" sz="1800" dirty="0"/>
              <a:t> </a:t>
            </a:r>
            <a:r>
              <a:rPr lang="pt-BR" sz="1800" dirty="0" err="1"/>
              <a:t>lo</a:t>
            </a:r>
            <a:r>
              <a:rPr lang="pt-BR" sz="1800" dirty="0"/>
              <a:t> conducente a </a:t>
            </a:r>
            <a:r>
              <a:rPr lang="pt-BR" sz="1800" dirty="0" err="1"/>
              <a:t>su</a:t>
            </a:r>
            <a:r>
              <a:rPr lang="pt-BR" sz="1800" dirty="0"/>
              <a:t> </a:t>
            </a:r>
            <a:r>
              <a:rPr lang="pt-BR" sz="1800" dirty="0" err="1"/>
              <a:t>eliminación</a:t>
            </a:r>
            <a:r>
              <a:rPr lang="pt-BR" sz="1800" dirty="0"/>
              <a:t>, y </a:t>
            </a:r>
            <a:r>
              <a:rPr lang="pt-BR" sz="1800" dirty="0" err="1"/>
              <a:t>establecerá</a:t>
            </a:r>
            <a:r>
              <a:rPr lang="pt-BR" sz="1800" dirty="0"/>
              <a:t> normas </a:t>
            </a:r>
            <a:r>
              <a:rPr lang="pt-BR" sz="1800" dirty="0" err="1"/>
              <a:t>encaminadas</a:t>
            </a:r>
            <a:r>
              <a:rPr lang="pt-BR" sz="1800" dirty="0"/>
              <a:t> a dotar de </a:t>
            </a:r>
            <a:r>
              <a:rPr lang="pt-BR" sz="1800" dirty="0" err="1"/>
              <a:t>tierra</a:t>
            </a:r>
            <a:r>
              <a:rPr lang="pt-BR" sz="1800" dirty="0"/>
              <a:t> </a:t>
            </a:r>
            <a:r>
              <a:rPr lang="pt-BR" sz="1800" dirty="0" err="1"/>
              <a:t>los</a:t>
            </a:r>
            <a:r>
              <a:rPr lang="pt-BR" sz="1800" dirty="0"/>
              <a:t> campesinos y </a:t>
            </a:r>
            <a:r>
              <a:rPr lang="pt-BR" sz="1800" dirty="0" err="1"/>
              <a:t>trabajadores</a:t>
            </a:r>
            <a:r>
              <a:rPr lang="pt-BR" sz="1800" dirty="0"/>
              <a:t> </a:t>
            </a:r>
            <a:r>
              <a:rPr lang="pt-BR" sz="1800" dirty="0" err="1"/>
              <a:t>rurales</a:t>
            </a:r>
            <a:r>
              <a:rPr lang="pt-BR" sz="1800" dirty="0"/>
              <a:t> que </a:t>
            </a:r>
            <a:r>
              <a:rPr lang="pt-BR" sz="1800" dirty="0" err="1"/>
              <a:t>carezcan</a:t>
            </a:r>
            <a:r>
              <a:rPr lang="pt-BR" sz="1800" dirty="0"/>
              <a:t> de </a:t>
            </a:r>
            <a:r>
              <a:rPr lang="pt-BR" sz="1800" dirty="0" err="1"/>
              <a:t>régimen</a:t>
            </a:r>
            <a:r>
              <a:rPr lang="pt-BR" sz="1800" dirty="0"/>
              <a:t> </a:t>
            </a:r>
            <a:r>
              <a:rPr lang="pt-BR" sz="1800" dirty="0" err="1"/>
              <a:t>ella</a:t>
            </a:r>
            <a:r>
              <a:rPr lang="pt-BR" sz="1800" dirty="0"/>
              <a:t>, </a:t>
            </a:r>
            <a:r>
              <a:rPr lang="pt-BR" sz="1800" dirty="0" err="1"/>
              <a:t>así</a:t>
            </a:r>
            <a:r>
              <a:rPr lang="pt-BR" sz="1800" dirty="0"/>
              <a:t> como a </a:t>
            </a:r>
            <a:r>
              <a:rPr lang="pt-BR" sz="1800" dirty="0" err="1"/>
              <a:t>proveerlos</a:t>
            </a:r>
            <a:r>
              <a:rPr lang="pt-BR" sz="1800" dirty="0"/>
              <a:t> de </a:t>
            </a:r>
            <a:r>
              <a:rPr lang="pt-BR" sz="1800" dirty="0" err="1"/>
              <a:t>los</a:t>
            </a:r>
            <a:r>
              <a:rPr lang="pt-BR" sz="1800" dirty="0"/>
              <a:t> </a:t>
            </a:r>
            <a:r>
              <a:rPr lang="pt-BR" sz="1800" dirty="0" err="1"/>
              <a:t>medios</a:t>
            </a:r>
            <a:r>
              <a:rPr lang="pt-BR" sz="1800" dirty="0"/>
              <a:t> </a:t>
            </a:r>
            <a:r>
              <a:rPr lang="pt-BR" sz="1800" dirty="0" err="1"/>
              <a:t>necesarios</a:t>
            </a:r>
            <a:r>
              <a:rPr lang="pt-BR" sz="1800" dirty="0"/>
              <a:t> para </a:t>
            </a:r>
            <a:r>
              <a:rPr lang="pt-BR" sz="1800" dirty="0" err="1"/>
              <a:t>hacerla</a:t>
            </a:r>
            <a:r>
              <a:rPr lang="pt-BR" sz="1800" dirty="0"/>
              <a:t> </a:t>
            </a:r>
            <a:r>
              <a:rPr lang="pt-BR" sz="1800" dirty="0" err="1"/>
              <a:t>producir</a:t>
            </a:r>
            <a:r>
              <a:rPr lang="pt-BR" sz="1800" dirty="0"/>
              <a:t>. (articulo 105 de </a:t>
            </a:r>
            <a:r>
              <a:rPr lang="pt-BR" sz="1800" dirty="0" err="1"/>
              <a:t>la</a:t>
            </a:r>
            <a:r>
              <a:rPr lang="pt-BR" sz="1800" dirty="0"/>
              <a:t> </a:t>
            </a:r>
            <a:r>
              <a:rPr lang="pt-BR" sz="1800" dirty="0" err="1"/>
              <a:t>Constitución</a:t>
            </a:r>
            <a:r>
              <a:rPr lang="pt-BR" sz="1800" dirty="0"/>
              <a:t> de </a:t>
            </a:r>
            <a:r>
              <a:rPr lang="pt-BR" sz="1800" dirty="0" err="1"/>
              <a:t>la</a:t>
            </a:r>
            <a:r>
              <a:rPr lang="pt-BR" sz="1800" dirty="0"/>
              <a:t> Republica de Venezuela.  </a:t>
            </a:r>
          </a:p>
          <a:p>
            <a:pPr marL="0" indent="0" algn="just">
              <a:buNone/>
            </a:pPr>
            <a:endParaRPr lang="pt-BR" sz="1800" dirty="0"/>
          </a:p>
          <a:p>
            <a:pPr algn="just"/>
            <a:r>
              <a:rPr lang="es-ES" sz="1800" b="1" dirty="0"/>
              <a:t>Artículo 307</a:t>
            </a:r>
            <a:endParaRPr lang="pt-BR" sz="1800" b="1" dirty="0"/>
          </a:p>
          <a:p>
            <a:pPr algn="just"/>
            <a:r>
              <a:rPr lang="es-ES" sz="1800" dirty="0"/>
              <a:t>El régimen latifundista es contrario al interés social. La ley dispondrá lo conducente en materia tributaria para gravar las tierras ociosas y establecerá las medidas necesarias para su transformación en unidades económicas productivas, rescatando igualmente las tierras de vocación agrícola. Los campesinos o campesinas y demás productores agropecuarios y productoras agropecuarias tienen derecho a la propiedad de la tierra, en los casos y formas especificados en la ley respectiva. El Estado protegerá y promoverá las formas asociativas y particulares de propiedad para garantizar la producción agrícola. El Estado velará por la ordenación sustentable de las tierras de vocación agrícola para asegurar su potencial agroalimentario.</a:t>
            </a:r>
            <a:endParaRPr lang="pt-BR" sz="1800" dirty="0"/>
          </a:p>
          <a:p>
            <a:pPr algn="just"/>
            <a:endParaRPr lang="pt-BR" sz="1800" dirty="0">
              <a:solidFill>
                <a:srgbClr val="FF0000"/>
              </a:solidFill>
            </a:endParaRPr>
          </a:p>
          <a:p>
            <a:pPr algn="just"/>
            <a:r>
              <a:rPr lang="es-ES" sz="1800" dirty="0"/>
              <a:t>Excepcionalmente se crearán contribuciones parafiscales con el fin de facilitar fondos para financiamiento, investigación, asistencia técnica, transferencia tecnológica y otras actividades que promuevan la productividad y la competitividad del sector agrícola. La ley regulará lo conducente a esta materia.</a:t>
            </a:r>
            <a:endParaRPr lang="pt-BR" sz="1800" dirty="0"/>
          </a:p>
        </p:txBody>
      </p:sp>
      <p:sp>
        <p:nvSpPr>
          <p:cNvPr id="2" name="Título 1">
            <a:extLst>
              <a:ext uri="{FF2B5EF4-FFF2-40B4-BE49-F238E27FC236}">
                <a16:creationId xmlns:a16="http://schemas.microsoft.com/office/drawing/2014/main" id="{96B1B8C5-7C84-F17F-5796-0563C01EE6D4}"/>
              </a:ext>
            </a:extLst>
          </p:cNvPr>
          <p:cNvSpPr>
            <a:spLocks noGrp="1"/>
          </p:cNvSpPr>
          <p:nvPr>
            <p:ph type="title"/>
          </p:nvPr>
        </p:nvSpPr>
        <p:spPr>
          <a:xfrm>
            <a:off x="232777" y="225425"/>
            <a:ext cx="11052447" cy="755651"/>
          </a:xfrm>
        </p:spPr>
        <p:txBody>
          <a:bodyPr>
            <a:normAutofit/>
          </a:bodyPr>
          <a:lstStyle/>
          <a:p>
            <a:r>
              <a:rPr lang="pt-BR" sz="3600" b="1" dirty="0"/>
              <a:t>El </a:t>
            </a:r>
            <a:r>
              <a:rPr lang="pt-BR" sz="3600" b="1" dirty="0" err="1"/>
              <a:t>regimen</a:t>
            </a:r>
            <a:r>
              <a:rPr lang="pt-BR" sz="3600" b="1" dirty="0"/>
              <a:t> </a:t>
            </a:r>
            <a:r>
              <a:rPr lang="pt-BR" sz="3600" b="1" dirty="0" err="1"/>
              <a:t>latifundista</a:t>
            </a:r>
            <a:r>
              <a:rPr lang="pt-BR" sz="3600" b="1" dirty="0"/>
              <a:t> y </a:t>
            </a:r>
            <a:r>
              <a:rPr lang="pt-BR" sz="3600" b="1" dirty="0" err="1"/>
              <a:t>lo</a:t>
            </a:r>
            <a:r>
              <a:rPr lang="pt-BR" sz="3600" b="1" dirty="0"/>
              <a:t> </a:t>
            </a:r>
            <a:r>
              <a:rPr lang="pt-BR" sz="3600" b="1" dirty="0" err="1"/>
              <a:t>interése</a:t>
            </a:r>
            <a:r>
              <a:rPr lang="pt-BR" sz="3600" b="1" dirty="0"/>
              <a:t> social </a:t>
            </a:r>
            <a:endParaRPr lang="pt-BR" dirty="0"/>
          </a:p>
        </p:txBody>
      </p:sp>
    </p:spTree>
    <p:extLst>
      <p:ext uri="{BB962C8B-B14F-4D97-AF65-F5344CB8AC3E}">
        <p14:creationId xmlns:p14="http://schemas.microsoft.com/office/powerpoint/2010/main" val="40190873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ECBA075A-448F-47A4-B661-7C8276C24171}"/>
              </a:ext>
            </a:extLst>
          </p:cNvPr>
          <p:cNvPicPr>
            <a:picLocks noChangeAspect="1"/>
          </p:cNvPicPr>
          <p:nvPr/>
        </p:nvPicPr>
        <p:blipFill>
          <a:blip r:embed="rId4"/>
          <a:stretch>
            <a:fillRect/>
          </a:stretch>
        </p:blipFill>
        <p:spPr>
          <a:xfrm>
            <a:off x="1576183" y="934224"/>
            <a:ext cx="670891" cy="461596"/>
          </a:xfrm>
          <a:prstGeom prst="rect">
            <a:avLst/>
          </a:prstGeom>
        </p:spPr>
      </p:pic>
      <p:pic>
        <p:nvPicPr>
          <p:cNvPr id="3" name="Shape 68">
            <a:extLst>
              <a:ext uri="{FF2B5EF4-FFF2-40B4-BE49-F238E27FC236}">
                <a16:creationId xmlns:a16="http://schemas.microsoft.com/office/drawing/2014/main" id="{EF057AD4-EF69-4750-BB96-14F22C162491}"/>
              </a:ext>
            </a:extLst>
          </p:cNvPr>
          <p:cNvPicPr preferRelativeResize="0"/>
          <p:nvPr/>
        </p:nvPicPr>
        <p:blipFill>
          <a:blip r:embed="rId5">
            <a:alphaModFix amt="62000"/>
            <a:duotone>
              <a:schemeClr val="accent1">
                <a:shade val="45000"/>
                <a:satMod val="135000"/>
              </a:schemeClr>
              <a:prstClr val="white"/>
            </a:duotone>
          </a:blip>
          <a:stretch>
            <a:fillRect/>
          </a:stretch>
        </p:blipFill>
        <p:spPr>
          <a:xfrm>
            <a:off x="9732170" y="4964453"/>
            <a:ext cx="935831" cy="610894"/>
          </a:xfrm>
          <a:prstGeom prst="rect">
            <a:avLst/>
          </a:prstGeom>
          <a:noFill/>
          <a:ln>
            <a:noFill/>
          </a:ln>
        </p:spPr>
      </p:pic>
      <p:pic>
        <p:nvPicPr>
          <p:cNvPr id="9" name="Imagem 8" descr="Uma imagem contendo Texto&#10;&#10;Descrição gerada automaticamente">
            <a:extLst>
              <a:ext uri="{FF2B5EF4-FFF2-40B4-BE49-F238E27FC236}">
                <a16:creationId xmlns:a16="http://schemas.microsoft.com/office/drawing/2014/main" id="{D6C01001-F7A6-4C30-915B-918C8F5A11E9}"/>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358964" y="883472"/>
            <a:ext cx="616382" cy="599945"/>
          </a:xfrm>
          <a:prstGeom prst="rect">
            <a:avLst/>
          </a:prstGeom>
        </p:spPr>
      </p:pic>
      <p:sp>
        <p:nvSpPr>
          <p:cNvPr id="6" name="Título 5">
            <a:extLst>
              <a:ext uri="{FF2B5EF4-FFF2-40B4-BE49-F238E27FC236}">
                <a16:creationId xmlns:a16="http://schemas.microsoft.com/office/drawing/2014/main" id="{E6EE3D38-40CD-4E80-A250-EE307F0ECFD1}"/>
              </a:ext>
            </a:extLst>
          </p:cNvPr>
          <p:cNvSpPr>
            <a:spLocks noGrp="1"/>
          </p:cNvSpPr>
          <p:nvPr>
            <p:ph type="title"/>
          </p:nvPr>
        </p:nvSpPr>
        <p:spPr>
          <a:xfrm>
            <a:off x="2358964" y="2712159"/>
            <a:ext cx="7543800" cy="1088068"/>
          </a:xfrm>
        </p:spPr>
        <p:txBody>
          <a:bodyPr/>
          <a:lstStyle/>
          <a:p>
            <a:endParaRPr lang="pt-BR" dirty="0"/>
          </a:p>
        </p:txBody>
      </p:sp>
      <p:pic>
        <p:nvPicPr>
          <p:cNvPr id="7" name="agenda 2030 para slid">
            <a:hlinkClick r:id="" action="ppaction://media"/>
            <a:extLst>
              <a:ext uri="{FF2B5EF4-FFF2-40B4-BE49-F238E27FC236}">
                <a16:creationId xmlns:a16="http://schemas.microsoft.com/office/drawing/2014/main" id="{8911DA80-AB66-40E1-A79C-B26F7A120EA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14401" y="459579"/>
            <a:ext cx="10010273" cy="5630383"/>
          </a:xfrm>
          <a:prstGeom prst="rect">
            <a:avLst/>
          </a:prstGeom>
        </p:spPr>
      </p:pic>
      <p:sp>
        <p:nvSpPr>
          <p:cNvPr id="4" name="Espaço Reservado para Rodapé 1">
            <a:extLst>
              <a:ext uri="{FF2B5EF4-FFF2-40B4-BE49-F238E27FC236}">
                <a16:creationId xmlns:a16="http://schemas.microsoft.com/office/drawing/2014/main" id="{36572F2B-79F5-D136-D52B-CCE035E128D1}"/>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5" name="Espaço Reservado para Número de Slide 2">
            <a:extLst>
              <a:ext uri="{FF2B5EF4-FFF2-40B4-BE49-F238E27FC236}">
                <a16:creationId xmlns:a16="http://schemas.microsoft.com/office/drawing/2014/main" id="{3C44D120-51FA-C8AB-CE99-10672F680441}"/>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72</a:t>
            </a:fld>
            <a:endParaRPr lang="en-US" sz="1000" dirty="0">
              <a:solidFill>
                <a:schemeClr val="bg1">
                  <a:lumMod val="50000"/>
                </a:schemeClr>
              </a:solidFill>
            </a:endParaRPr>
          </a:p>
        </p:txBody>
      </p:sp>
    </p:spTree>
    <p:extLst>
      <p:ext uri="{BB962C8B-B14F-4D97-AF65-F5344CB8AC3E}">
        <p14:creationId xmlns:p14="http://schemas.microsoft.com/office/powerpoint/2010/main" val="177607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A6D64E35-C05B-421C-A95E-B82E30EC7F61}"/>
              </a:ext>
            </a:extLst>
          </p:cNvPr>
          <p:cNvSpPr>
            <a:spLocks noGrp="1"/>
          </p:cNvSpPr>
          <p:nvPr>
            <p:ph sz="half" idx="2"/>
          </p:nvPr>
        </p:nvSpPr>
        <p:spPr>
          <a:xfrm>
            <a:off x="229894" y="998537"/>
            <a:ext cx="11962106" cy="4519947"/>
          </a:xfrm>
        </p:spPr>
        <p:txBody>
          <a:bodyPr>
            <a:noAutofit/>
          </a:bodyPr>
          <a:lstStyle/>
          <a:p>
            <a:endParaRPr lang="pt-BR" sz="400" b="0" dirty="0"/>
          </a:p>
          <a:p>
            <a:pPr marL="0" indent="0">
              <a:lnSpc>
                <a:spcPct val="170000"/>
              </a:lnSpc>
              <a:buNone/>
            </a:pPr>
            <a:r>
              <a:rPr lang="pt-BR" sz="1200" b="0" dirty="0"/>
              <a:t>CRIADO PELA PORTARIA 16/2020, DA LAVRA DA EX- CONSELHEIRA DO CNJ , DRA MARIA TEREZA UILLE GOMES COM A FINALIDADE DE  DESENVOLVER PROTÓTIPO DE INVENTÁRIO ESTATÍSTICO IMOBILIÁRIO NAS SERVENTIAS PREDIAIS DE SANTA RITA DE CÁSSIA E FORMOSA DO RIO PRETO, NO ESTADO DA BAHIA </a:t>
            </a:r>
          </a:p>
          <a:p>
            <a:pPr>
              <a:lnSpc>
                <a:spcPct val="170000"/>
              </a:lnSpc>
            </a:pPr>
            <a:r>
              <a:rPr lang="pt-BR" sz="1200" b="0" dirty="0"/>
              <a:t>LIZ REZENDE DE ANDRADE (Coordenadora) JUÍZA AUXILIAR CCI/BA </a:t>
            </a:r>
          </a:p>
          <a:p>
            <a:pPr>
              <a:lnSpc>
                <a:spcPct val="170000"/>
              </a:lnSpc>
            </a:pPr>
            <a:r>
              <a:rPr lang="pt-BR" sz="1200" b="0" dirty="0"/>
              <a:t>JOSELITO RODRIGUES DE MIRANDA JÚNIOR JUIZ AUXILIAR CGJ/BA</a:t>
            </a:r>
          </a:p>
          <a:p>
            <a:pPr>
              <a:lnSpc>
                <a:spcPct val="170000"/>
              </a:lnSpc>
            </a:pPr>
            <a:r>
              <a:rPr lang="pt-BR" sz="1200" b="0" dirty="0"/>
              <a:t>JEAN KARLO WOICIECHOSKI MALLMANN OFICIAL DE REGISTRO DE IMÓVEIS (BA) </a:t>
            </a:r>
          </a:p>
          <a:p>
            <a:pPr>
              <a:lnSpc>
                <a:spcPct val="170000"/>
              </a:lnSpc>
            </a:pPr>
            <a:r>
              <a:rPr lang="pt-BR" sz="1200" b="0" dirty="0"/>
              <a:t>PEDRO ÍTALO DA COSTA BACELAR OFICIAL DE REGISTRO DE IMÓVEIS (BA)</a:t>
            </a:r>
          </a:p>
          <a:p>
            <a:pPr>
              <a:lnSpc>
                <a:spcPct val="170000"/>
              </a:lnSpc>
            </a:pPr>
            <a:r>
              <a:rPr lang="pt-BR" sz="1200" b="0" dirty="0"/>
              <a:t>LUCÉLIA PITOMBEIRA BARRETO OFICIAL DE REGISTRO DE IMÓVEIS (BA) </a:t>
            </a:r>
          </a:p>
          <a:p>
            <a:pPr>
              <a:lnSpc>
                <a:spcPct val="170000"/>
              </a:lnSpc>
            </a:pPr>
            <a:r>
              <a:rPr lang="pt-BR" sz="1200" b="0" dirty="0"/>
              <a:t>YURI DAIBERT SALOMÃO DE CAMPOS OFICIAL DE REGISTRO DE IMÓVEIS (BA) </a:t>
            </a:r>
          </a:p>
          <a:p>
            <a:pPr>
              <a:lnSpc>
                <a:spcPct val="170000"/>
              </a:lnSpc>
            </a:pPr>
            <a:r>
              <a:rPr lang="pt-BR" sz="1200" b="0" dirty="0"/>
              <a:t>FLAUZILÍNO ARAÚJO DOS SANTOS PRESIDENTE DA ONR E OFICIAL DE REGISTRO DE IMÓVEIS (SP)</a:t>
            </a:r>
          </a:p>
          <a:p>
            <a:pPr>
              <a:lnSpc>
                <a:spcPct val="170000"/>
              </a:lnSpc>
            </a:pPr>
            <a:r>
              <a:rPr lang="pt-BR" sz="1200" b="0" dirty="0"/>
              <a:t>MARCELO AUGUSTO SANTANA DE MELO OFICIAL DE REGISTRO DE IMÓVEIS (SP) </a:t>
            </a:r>
          </a:p>
          <a:p>
            <a:pPr>
              <a:lnSpc>
                <a:spcPct val="170000"/>
              </a:lnSpc>
            </a:pPr>
            <a:r>
              <a:rPr lang="pt-BR" sz="1200" b="0" dirty="0"/>
              <a:t>FERNANDA DE ALMEIDA ABUD CASTRO REPRESENTANTE ANOREG/BR </a:t>
            </a:r>
          </a:p>
          <a:p>
            <a:pPr>
              <a:lnSpc>
                <a:spcPct val="170000"/>
              </a:lnSpc>
            </a:pPr>
            <a:r>
              <a:rPr lang="pt-BR" sz="1200" b="1" dirty="0"/>
              <a:t>JOSÉ DE ARIMATEIA BARBOSA VICE-PRESIDENTE IRIB</a:t>
            </a:r>
          </a:p>
          <a:p>
            <a:endParaRPr lang="pt-BR" sz="400" b="0" dirty="0"/>
          </a:p>
        </p:txBody>
      </p:sp>
      <p:sp>
        <p:nvSpPr>
          <p:cNvPr id="2" name="Título 1">
            <a:extLst>
              <a:ext uri="{FF2B5EF4-FFF2-40B4-BE49-F238E27FC236}">
                <a16:creationId xmlns:a16="http://schemas.microsoft.com/office/drawing/2014/main" id="{9DB30E45-9247-4435-9DC4-03C93A46BA4C}"/>
              </a:ext>
            </a:extLst>
          </p:cNvPr>
          <p:cNvSpPr>
            <a:spLocks noGrp="1"/>
          </p:cNvSpPr>
          <p:nvPr>
            <p:ph type="title"/>
          </p:nvPr>
        </p:nvSpPr>
        <p:spPr>
          <a:xfrm>
            <a:off x="232782" y="225425"/>
            <a:ext cx="11732206" cy="755651"/>
          </a:xfrm>
        </p:spPr>
        <p:txBody>
          <a:bodyPr>
            <a:normAutofit/>
          </a:bodyPr>
          <a:lstStyle/>
          <a:p>
            <a:pPr algn="ctr"/>
            <a:r>
              <a:rPr lang="pt-BR" sz="2400" dirty="0">
                <a:latin typeface="+mn-lt"/>
              </a:rPr>
              <a:t>MEMBROS DO LIODS/CNJ- LABORATÓRIO DE INOVAÇÃO, INTELIGÊNCIA E ODS (LIODS/CNJ)</a:t>
            </a:r>
          </a:p>
        </p:txBody>
      </p:sp>
    </p:spTree>
    <p:extLst>
      <p:ext uri="{BB962C8B-B14F-4D97-AF65-F5344CB8AC3E}">
        <p14:creationId xmlns:p14="http://schemas.microsoft.com/office/powerpoint/2010/main" val="41241529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34C46C-4AB3-499C-92A7-AECBCA9E7C17}"/>
              </a:ext>
            </a:extLst>
          </p:cNvPr>
          <p:cNvSpPr>
            <a:spLocks noGrp="1"/>
          </p:cNvSpPr>
          <p:nvPr>
            <p:ph type="title"/>
          </p:nvPr>
        </p:nvSpPr>
        <p:spPr>
          <a:xfrm>
            <a:off x="280736" y="398054"/>
            <a:ext cx="8218488" cy="420092"/>
          </a:xfrm>
        </p:spPr>
        <p:txBody>
          <a:bodyPr>
            <a:noAutofit/>
          </a:bodyPr>
          <a:lstStyle/>
          <a:p>
            <a:br>
              <a:rPr lang="pt-BR" sz="2800" dirty="0"/>
            </a:br>
            <a:br>
              <a:rPr lang="pt-BR" sz="2800" dirty="0"/>
            </a:br>
            <a:r>
              <a:rPr lang="pt-BR" sz="2800" dirty="0">
                <a:latin typeface="+mn-lt"/>
              </a:rPr>
              <a:t>REFERENCIAS BIBLIOGRÁFICAS:</a:t>
            </a:r>
            <a:br>
              <a:rPr lang="pt-BR" sz="4000" dirty="0">
                <a:latin typeface="+mn-lt"/>
              </a:rPr>
            </a:br>
            <a:endParaRPr lang="pt-BR" sz="4000" dirty="0">
              <a:latin typeface="+mn-lt"/>
            </a:endParaRPr>
          </a:p>
        </p:txBody>
      </p:sp>
      <p:sp>
        <p:nvSpPr>
          <p:cNvPr id="3" name="Espaço Reservado para Conteúdo 2">
            <a:extLst>
              <a:ext uri="{FF2B5EF4-FFF2-40B4-BE49-F238E27FC236}">
                <a16:creationId xmlns:a16="http://schemas.microsoft.com/office/drawing/2014/main" id="{0FEBEC90-1F21-4E69-82F0-030075568374}"/>
              </a:ext>
            </a:extLst>
          </p:cNvPr>
          <p:cNvSpPr>
            <a:spLocks noGrp="1"/>
          </p:cNvSpPr>
          <p:nvPr>
            <p:ph idx="1"/>
          </p:nvPr>
        </p:nvSpPr>
        <p:spPr>
          <a:xfrm>
            <a:off x="160421" y="818146"/>
            <a:ext cx="11871158" cy="5927307"/>
          </a:xfrm>
        </p:spPr>
        <p:txBody>
          <a:bodyPr>
            <a:normAutofit lnSpcReduction="10000"/>
          </a:bodyPr>
          <a:lstStyle/>
          <a:p>
            <a:pPr algn="just" eaLnBrk="1" hangingPunct="1"/>
            <a:endParaRPr lang="pt-BR" altLang="pt-BR" sz="1200" dirty="0">
              <a:solidFill>
                <a:srgbClr val="0C0727"/>
              </a:solidFill>
            </a:endParaRPr>
          </a:p>
          <a:p>
            <a:pPr algn="just" eaLnBrk="1" hangingPunct="1"/>
            <a:r>
              <a:rPr lang="pt-BR" altLang="pt-BR" sz="1200" dirty="0" err="1">
                <a:solidFill>
                  <a:srgbClr val="0C0727"/>
                </a:solidFill>
              </a:rPr>
              <a:t>ASENJO</a:t>
            </a:r>
            <a:r>
              <a:rPr lang="pt-BR" altLang="pt-BR" sz="1200" dirty="0">
                <a:solidFill>
                  <a:srgbClr val="0C0727"/>
                </a:solidFill>
              </a:rPr>
              <a:t>, Oscar. </a:t>
            </a:r>
            <a:r>
              <a:rPr lang="pt-BR" altLang="pt-BR" sz="1200" dirty="0" err="1">
                <a:solidFill>
                  <a:srgbClr val="0C0727"/>
                </a:solidFill>
              </a:rPr>
              <a:t>Coordinación</a:t>
            </a:r>
            <a:r>
              <a:rPr lang="pt-BR" altLang="pt-BR" sz="1200" dirty="0">
                <a:solidFill>
                  <a:srgbClr val="0C0727"/>
                </a:solidFill>
              </a:rPr>
              <a:t> entre </a:t>
            </a:r>
            <a:r>
              <a:rPr lang="pt-BR" altLang="pt-BR" sz="1200" dirty="0" err="1">
                <a:solidFill>
                  <a:srgbClr val="0C0727"/>
                </a:solidFill>
              </a:rPr>
              <a:t>el</a:t>
            </a:r>
            <a:r>
              <a:rPr lang="pt-BR" altLang="pt-BR" sz="1200" dirty="0">
                <a:solidFill>
                  <a:srgbClr val="0C0727"/>
                </a:solidFill>
              </a:rPr>
              <a:t> </a:t>
            </a:r>
            <a:r>
              <a:rPr lang="pt-BR" altLang="pt-BR" sz="1200" dirty="0" err="1">
                <a:solidFill>
                  <a:srgbClr val="0C0727"/>
                </a:solidFill>
              </a:rPr>
              <a:t>Catastro</a:t>
            </a:r>
            <a:r>
              <a:rPr lang="pt-BR" altLang="pt-BR" sz="1200" dirty="0">
                <a:solidFill>
                  <a:srgbClr val="0C0727"/>
                </a:solidFill>
              </a:rPr>
              <a:t> y </a:t>
            </a:r>
            <a:r>
              <a:rPr lang="pt-BR" altLang="pt-BR" sz="1200" dirty="0" err="1">
                <a:solidFill>
                  <a:srgbClr val="0C0727"/>
                </a:solidFill>
              </a:rPr>
              <a:t>el</a:t>
            </a:r>
            <a:r>
              <a:rPr lang="pt-BR" altLang="pt-BR" sz="1200" dirty="0">
                <a:solidFill>
                  <a:srgbClr val="0C0727"/>
                </a:solidFill>
              </a:rPr>
              <a:t> Registro de </a:t>
            </a:r>
            <a:r>
              <a:rPr lang="pt-BR" altLang="pt-BR" sz="1200" dirty="0" err="1">
                <a:solidFill>
                  <a:srgbClr val="0C0727"/>
                </a:solidFill>
              </a:rPr>
              <a:t>la</a:t>
            </a:r>
            <a:r>
              <a:rPr lang="pt-BR" altLang="pt-BR" sz="1200" dirty="0">
                <a:solidFill>
                  <a:srgbClr val="0C0727"/>
                </a:solidFill>
              </a:rPr>
              <a:t> </a:t>
            </a:r>
            <a:r>
              <a:rPr lang="pt-BR" altLang="pt-BR" sz="1200" dirty="0" err="1">
                <a:solidFill>
                  <a:srgbClr val="0C0727"/>
                </a:solidFill>
              </a:rPr>
              <a:t>Propiedad</a:t>
            </a:r>
            <a:r>
              <a:rPr lang="pt-BR" altLang="pt-BR" sz="1200" dirty="0">
                <a:solidFill>
                  <a:srgbClr val="0C0727"/>
                </a:solidFill>
              </a:rPr>
              <a:t> – Editora </a:t>
            </a:r>
            <a:r>
              <a:rPr lang="pt-BR" altLang="pt-BR" sz="1200" dirty="0" err="1">
                <a:solidFill>
                  <a:srgbClr val="0C0727"/>
                </a:solidFill>
              </a:rPr>
              <a:t>Tirant</a:t>
            </a:r>
            <a:r>
              <a:rPr lang="pt-BR" altLang="pt-BR" sz="1200" dirty="0">
                <a:solidFill>
                  <a:srgbClr val="0C0727"/>
                </a:solidFill>
              </a:rPr>
              <a:t> </a:t>
            </a:r>
            <a:r>
              <a:rPr lang="pt-BR" altLang="pt-BR" sz="1200" dirty="0" err="1">
                <a:solidFill>
                  <a:srgbClr val="0C0727"/>
                </a:solidFill>
              </a:rPr>
              <a:t>lo</a:t>
            </a:r>
            <a:r>
              <a:rPr lang="pt-BR" altLang="pt-BR" sz="1200" dirty="0">
                <a:solidFill>
                  <a:srgbClr val="0C0727"/>
                </a:solidFill>
              </a:rPr>
              <a:t> </a:t>
            </a:r>
            <a:r>
              <a:rPr lang="pt-BR" altLang="pt-BR" sz="1200" dirty="0" err="1">
                <a:solidFill>
                  <a:srgbClr val="0C0727"/>
                </a:solidFill>
              </a:rPr>
              <a:t>Blanch</a:t>
            </a:r>
            <a:r>
              <a:rPr lang="pt-BR" altLang="pt-BR" sz="1200" dirty="0">
                <a:solidFill>
                  <a:srgbClr val="0C0727"/>
                </a:solidFill>
              </a:rPr>
              <a:t> – Valencia – 2013;</a:t>
            </a:r>
          </a:p>
          <a:p>
            <a:pPr algn="just" eaLnBrk="1" hangingPunct="1"/>
            <a:r>
              <a:rPr lang="pt-BR" sz="1200" dirty="0"/>
              <a:t>BARBOSA, J. A. Compra e Venda de Propriedade Rural: Um enfoque a partir da Amazônia. Edições Superiores: B. H. junho (2016).</a:t>
            </a:r>
          </a:p>
          <a:p>
            <a:pPr algn="just" eaLnBrk="1" hangingPunct="1"/>
            <a:r>
              <a:rPr lang="pt-BR" altLang="pt-BR" sz="1200" dirty="0">
                <a:solidFill>
                  <a:srgbClr val="0C0727"/>
                </a:solidFill>
              </a:rPr>
              <a:t>BORGES, Antonino Moura. Estatuto da Terras, comentado e Legislação adesiva, Edijur-SP-2007;</a:t>
            </a:r>
          </a:p>
          <a:p>
            <a:pPr algn="just" eaLnBrk="1" hangingPunct="1"/>
            <a:r>
              <a:rPr lang="pt-BR" altLang="pt-BR" sz="1200" dirty="0">
                <a:solidFill>
                  <a:srgbClr val="0C0727"/>
                </a:solidFill>
              </a:rPr>
              <a:t>CALDAS, Gilberto. Como Propor Possessória e Reivindicatória. </a:t>
            </a:r>
            <a:r>
              <a:rPr lang="pt-BR" altLang="pt-BR" sz="1200" dirty="0" err="1">
                <a:solidFill>
                  <a:srgbClr val="0C0727"/>
                </a:solidFill>
              </a:rPr>
              <a:t>Ediprax</a:t>
            </a:r>
            <a:r>
              <a:rPr lang="pt-BR" altLang="pt-BR" sz="1200" dirty="0">
                <a:solidFill>
                  <a:srgbClr val="0C0727"/>
                </a:solidFill>
              </a:rPr>
              <a:t> </a:t>
            </a:r>
            <a:r>
              <a:rPr lang="pt-BR" altLang="pt-BR" sz="1200" dirty="0" err="1">
                <a:solidFill>
                  <a:srgbClr val="0C0727"/>
                </a:solidFill>
              </a:rPr>
              <a:t>Jurídica.São</a:t>
            </a:r>
            <a:r>
              <a:rPr lang="pt-BR" altLang="pt-BR" sz="1200" dirty="0">
                <a:solidFill>
                  <a:srgbClr val="0C0727"/>
                </a:solidFill>
              </a:rPr>
              <a:t> Paulo. s/d</a:t>
            </a:r>
          </a:p>
          <a:p>
            <a:pPr algn="just" eaLnBrk="1" hangingPunct="1"/>
            <a:r>
              <a:rPr lang="pt-BR" altLang="pt-BR" sz="1200" dirty="0">
                <a:solidFill>
                  <a:srgbClr val="0C0727"/>
                </a:solidFill>
              </a:rPr>
              <a:t>Constituições da República Federativa do Brasil; legislações específicas, com destaque para a Lei 6.015/73;</a:t>
            </a:r>
          </a:p>
          <a:p>
            <a:pPr algn="just" eaLnBrk="1" hangingPunct="1"/>
            <a:r>
              <a:rPr lang="pt-BR" altLang="pt-BR" sz="1200" dirty="0">
                <a:solidFill>
                  <a:srgbClr val="0C0727"/>
                </a:solidFill>
              </a:rPr>
              <a:t>ELERES, </a:t>
            </a:r>
            <a:r>
              <a:rPr lang="pt-BR" altLang="pt-BR" sz="1200" dirty="0" err="1">
                <a:solidFill>
                  <a:srgbClr val="0C0727"/>
                </a:solidFill>
              </a:rPr>
              <a:t>Paraguassú</a:t>
            </a:r>
            <a:r>
              <a:rPr lang="pt-BR" altLang="pt-BR" sz="1200" dirty="0">
                <a:solidFill>
                  <a:srgbClr val="0C0727"/>
                </a:solidFill>
              </a:rPr>
              <a:t>. Intervenção territorial federal na </a:t>
            </a:r>
            <a:r>
              <a:rPr lang="pt-BR" altLang="pt-BR" sz="1200" dirty="0" err="1">
                <a:solidFill>
                  <a:srgbClr val="0C0727"/>
                </a:solidFill>
              </a:rPr>
              <a:t>amazonia.Imprensa</a:t>
            </a:r>
            <a:r>
              <a:rPr lang="pt-BR" altLang="pt-BR" sz="1200" dirty="0">
                <a:solidFill>
                  <a:srgbClr val="0C0727"/>
                </a:solidFill>
              </a:rPr>
              <a:t> Oficial do Estado.Belém.2002.</a:t>
            </a:r>
          </a:p>
          <a:p>
            <a:pPr algn="just" eaLnBrk="1" hangingPunct="1"/>
            <a:r>
              <a:rPr lang="pt-BR" altLang="pt-BR" sz="1200" dirty="0">
                <a:solidFill>
                  <a:srgbClr val="0C0727"/>
                </a:solidFill>
              </a:rPr>
              <a:t>FULGENCIO, </a:t>
            </a:r>
            <a:r>
              <a:rPr lang="pt-BR" altLang="pt-BR" sz="1200" dirty="0" err="1">
                <a:solidFill>
                  <a:srgbClr val="0C0727"/>
                </a:solidFill>
              </a:rPr>
              <a:t>Tito.Da</a:t>
            </a:r>
            <a:r>
              <a:rPr lang="pt-BR" altLang="pt-BR" sz="1200" dirty="0">
                <a:solidFill>
                  <a:srgbClr val="0C0727"/>
                </a:solidFill>
              </a:rPr>
              <a:t> Posse e das ações possessórias. Volumes I e </a:t>
            </a:r>
            <a:r>
              <a:rPr lang="pt-BR" altLang="pt-BR" sz="1200" dirty="0" err="1">
                <a:solidFill>
                  <a:srgbClr val="0C0727"/>
                </a:solidFill>
              </a:rPr>
              <a:t>IIForense</a:t>
            </a:r>
            <a:r>
              <a:rPr lang="pt-BR" altLang="pt-BR" sz="1200" dirty="0">
                <a:solidFill>
                  <a:srgbClr val="0C0727"/>
                </a:solidFill>
              </a:rPr>
              <a:t>. Rio de Janeiro. 1978.</a:t>
            </a:r>
          </a:p>
          <a:p>
            <a:pPr algn="just" eaLnBrk="1" hangingPunct="1"/>
            <a:r>
              <a:rPr lang="pt-BR" altLang="pt-BR" sz="1200" dirty="0">
                <a:solidFill>
                  <a:srgbClr val="0C0727"/>
                </a:solidFill>
              </a:rPr>
              <a:t>GARCIA, Paulo. Terras </a:t>
            </a:r>
            <a:r>
              <a:rPr lang="pt-BR" altLang="pt-BR" sz="1200" dirty="0" err="1">
                <a:solidFill>
                  <a:srgbClr val="0C0727"/>
                </a:solidFill>
              </a:rPr>
              <a:t>devolutas:defesa</a:t>
            </a:r>
            <a:r>
              <a:rPr lang="pt-BR" altLang="pt-BR" sz="1200" dirty="0">
                <a:solidFill>
                  <a:srgbClr val="0C0727"/>
                </a:solidFill>
              </a:rPr>
              <a:t> possessória- usucapião – registro </a:t>
            </a:r>
            <a:r>
              <a:rPr lang="pt-BR" altLang="pt-BR" sz="1200" dirty="0" err="1">
                <a:solidFill>
                  <a:srgbClr val="0C0727"/>
                </a:solidFill>
              </a:rPr>
              <a:t>torrens</a:t>
            </a:r>
            <a:r>
              <a:rPr lang="pt-BR" altLang="pt-BR" sz="1200" dirty="0">
                <a:solidFill>
                  <a:srgbClr val="0C0727"/>
                </a:solidFill>
              </a:rPr>
              <a:t>. Livraria Oscar Nicolai. Belo Horizonte- 1958.</a:t>
            </a:r>
          </a:p>
          <a:p>
            <a:pPr algn="just" eaLnBrk="1" hangingPunct="1"/>
            <a:r>
              <a:rPr lang="pt-BR" sz="1200" dirty="0"/>
              <a:t>LOUREIRO, L. G. Registros Públicos: Teoria e Prática - 4. ed. Ver., Rio de Janeiro: Forense; (2013).</a:t>
            </a:r>
          </a:p>
          <a:p>
            <a:pPr algn="just" eaLnBrk="1" hangingPunct="1"/>
            <a:r>
              <a:rPr lang="pt-BR" altLang="pt-BR" sz="1200" dirty="0" err="1">
                <a:solidFill>
                  <a:srgbClr val="0C0727"/>
                </a:solidFill>
              </a:rPr>
              <a:t>NALINI</a:t>
            </a:r>
            <a:r>
              <a:rPr lang="pt-BR" altLang="pt-BR" sz="1200" dirty="0">
                <a:solidFill>
                  <a:srgbClr val="0C0727"/>
                </a:solidFill>
              </a:rPr>
              <a:t>, José Retado, Levy, Wilson. Regularização Fundiária, Ed. Forense, 2ª Edição - 2013;</a:t>
            </a:r>
          </a:p>
          <a:p>
            <a:pPr algn="just" eaLnBrk="1" hangingPunct="1"/>
            <a:r>
              <a:rPr lang="pt-BR" altLang="pt-BR" sz="1200" dirty="0">
                <a:solidFill>
                  <a:srgbClr val="0C0727"/>
                </a:solidFill>
              </a:rPr>
              <a:t>MELLO, Henrique Ferras Corrêa de. Usucapião Extrajudicial. 1ª. Ed. São Paulo. </a:t>
            </a:r>
            <a:r>
              <a:rPr lang="pt-BR" altLang="pt-BR" sz="1200" dirty="0" err="1">
                <a:solidFill>
                  <a:srgbClr val="0C0727"/>
                </a:solidFill>
              </a:rPr>
              <a:t>Yk</a:t>
            </a:r>
            <a:r>
              <a:rPr lang="pt-BR" altLang="pt-BR" sz="1200" dirty="0">
                <a:solidFill>
                  <a:srgbClr val="0C0727"/>
                </a:solidFill>
              </a:rPr>
              <a:t> Editora: 2016; </a:t>
            </a:r>
          </a:p>
          <a:p>
            <a:pPr algn="just" eaLnBrk="1" hangingPunct="1"/>
            <a:r>
              <a:rPr lang="es-AR" sz="1200" dirty="0"/>
              <a:t>OSCAR, G. V. A. Coordinación entre el </a:t>
            </a:r>
            <a:r>
              <a:rPr lang="es-AR" sz="1200" dirty="0" err="1"/>
              <a:t>Cadastro</a:t>
            </a:r>
            <a:r>
              <a:rPr lang="es-AR" sz="1200" dirty="0"/>
              <a:t> y el Registro de la Propiedad. </a:t>
            </a:r>
            <a:r>
              <a:rPr lang="pt-BR" sz="1200" dirty="0"/>
              <a:t>2. Ed. Rev., Valencia (2013). </a:t>
            </a:r>
          </a:p>
          <a:p>
            <a:pPr algn="just" eaLnBrk="1" hangingPunct="1"/>
            <a:r>
              <a:rPr lang="pt-BR" altLang="pt-BR" sz="1200" dirty="0">
                <a:solidFill>
                  <a:srgbClr val="0C0727"/>
                </a:solidFill>
              </a:rPr>
              <a:t>PLÁCIDO E, VOCABULÁRIO JURÍDICO, atualizadores Nagib </a:t>
            </a:r>
            <a:r>
              <a:rPr lang="pt-BR" altLang="pt-BR" sz="1200" dirty="0" err="1">
                <a:solidFill>
                  <a:srgbClr val="0C0727"/>
                </a:solidFill>
              </a:rPr>
              <a:t>Slaidi</a:t>
            </a:r>
            <a:r>
              <a:rPr lang="pt-BR" altLang="pt-BR" sz="1200" dirty="0">
                <a:solidFill>
                  <a:srgbClr val="0C0727"/>
                </a:solidFill>
              </a:rPr>
              <a:t> Filho e Gláucia Carvalho, Editora Forense, 27ª edição, Rio de Janeiro, 2008</a:t>
            </a:r>
          </a:p>
          <a:p>
            <a:pPr algn="just" eaLnBrk="1" hangingPunct="1"/>
            <a:r>
              <a:rPr lang="pt-BR" altLang="pt-BR" sz="1200" dirty="0">
                <a:solidFill>
                  <a:srgbClr val="0C0727"/>
                </a:solidFill>
              </a:rPr>
              <a:t>RODRIGUES FILHO, </a:t>
            </a:r>
            <a:r>
              <a:rPr lang="pt-BR" altLang="pt-BR" sz="1200" dirty="0" err="1">
                <a:solidFill>
                  <a:srgbClr val="0C0727"/>
                </a:solidFill>
              </a:rPr>
              <a:t>Eulampio.Compra</a:t>
            </a:r>
            <a:r>
              <a:rPr lang="pt-BR" altLang="pt-BR" sz="1200" dirty="0">
                <a:solidFill>
                  <a:srgbClr val="0C0727"/>
                </a:solidFill>
              </a:rPr>
              <a:t> e venda de imóveis e ação “</a:t>
            </a:r>
            <a:r>
              <a:rPr lang="pt-BR" altLang="pt-BR" sz="1200" dirty="0" err="1">
                <a:solidFill>
                  <a:srgbClr val="0C0727"/>
                </a:solidFill>
              </a:rPr>
              <a:t>ex</a:t>
            </a:r>
            <a:r>
              <a:rPr lang="pt-BR" altLang="pt-BR" sz="1200" dirty="0">
                <a:solidFill>
                  <a:srgbClr val="0C0727"/>
                </a:solidFill>
              </a:rPr>
              <a:t> </a:t>
            </a:r>
            <a:r>
              <a:rPr lang="pt-BR" altLang="pt-BR" sz="1200" dirty="0" err="1">
                <a:solidFill>
                  <a:srgbClr val="0C0727"/>
                </a:solidFill>
              </a:rPr>
              <a:t>empto</a:t>
            </a:r>
            <a:r>
              <a:rPr lang="pt-BR" altLang="pt-BR" sz="1200" dirty="0">
                <a:solidFill>
                  <a:srgbClr val="0C0727"/>
                </a:solidFill>
              </a:rPr>
              <a:t>” ( estudo sobre os artigos 500 e 501 do Código Civil. 3. </a:t>
            </a:r>
            <a:r>
              <a:rPr lang="pt-BR" altLang="pt-BR" sz="1200" dirty="0" err="1">
                <a:solidFill>
                  <a:srgbClr val="0C0727"/>
                </a:solidFill>
              </a:rPr>
              <a:t>ed.rev</a:t>
            </a:r>
            <a:r>
              <a:rPr lang="pt-BR" altLang="pt-BR" sz="1200" dirty="0">
                <a:solidFill>
                  <a:srgbClr val="0C0727"/>
                </a:solidFill>
              </a:rPr>
              <a:t> e </a:t>
            </a:r>
            <a:r>
              <a:rPr lang="pt-BR" altLang="pt-BR" sz="1200" dirty="0" err="1">
                <a:solidFill>
                  <a:srgbClr val="0C0727"/>
                </a:solidFill>
              </a:rPr>
              <a:t>ampl</a:t>
            </a:r>
            <a:r>
              <a:rPr lang="pt-BR" altLang="pt-BR" sz="1200" dirty="0">
                <a:solidFill>
                  <a:srgbClr val="0C0727"/>
                </a:solidFill>
              </a:rPr>
              <a:t>- Sapucaia do </a:t>
            </a:r>
            <a:r>
              <a:rPr lang="pt-BR" altLang="pt-BR" sz="1200" dirty="0" err="1">
                <a:solidFill>
                  <a:srgbClr val="0C0727"/>
                </a:solidFill>
              </a:rPr>
              <a:t>Sul.Notadez</a:t>
            </a:r>
            <a:r>
              <a:rPr lang="pt-BR" altLang="pt-BR" sz="1200" dirty="0">
                <a:solidFill>
                  <a:srgbClr val="0C0727"/>
                </a:solidFill>
              </a:rPr>
              <a:t>. Porto Alegre- </a:t>
            </a:r>
            <a:r>
              <a:rPr lang="pt-BR" altLang="pt-BR" sz="1200" dirty="0" err="1">
                <a:solidFill>
                  <a:srgbClr val="0C0727"/>
                </a:solidFill>
              </a:rPr>
              <a:t>RS.2007</a:t>
            </a:r>
            <a:r>
              <a:rPr lang="pt-BR" altLang="pt-BR" sz="1200" dirty="0">
                <a:solidFill>
                  <a:srgbClr val="0C0727"/>
                </a:solidFill>
              </a:rPr>
              <a:t>. </a:t>
            </a:r>
          </a:p>
          <a:p>
            <a:pPr algn="just" eaLnBrk="1" hangingPunct="1"/>
            <a:r>
              <a:rPr lang="pt-BR" altLang="pt-BR" sz="1200" dirty="0">
                <a:solidFill>
                  <a:srgbClr val="0C0727"/>
                </a:solidFill>
              </a:rPr>
              <a:t>RODRIGUES, </a:t>
            </a:r>
            <a:r>
              <a:rPr lang="pt-BR" altLang="pt-BR" sz="1200" dirty="0" err="1">
                <a:solidFill>
                  <a:srgbClr val="0C0727"/>
                </a:solidFill>
              </a:rPr>
              <a:t>Marcelo.Tratado</a:t>
            </a:r>
            <a:r>
              <a:rPr lang="pt-BR" altLang="pt-BR" sz="1200" dirty="0">
                <a:solidFill>
                  <a:srgbClr val="0C0727"/>
                </a:solidFill>
              </a:rPr>
              <a:t> de Registros Públicos e Direito Notarial. Editora Atlas </a:t>
            </a:r>
            <a:r>
              <a:rPr lang="pt-BR" altLang="pt-BR" sz="1200" dirty="0" err="1">
                <a:solidFill>
                  <a:srgbClr val="0C0727"/>
                </a:solidFill>
              </a:rPr>
              <a:t>S.A</a:t>
            </a:r>
            <a:r>
              <a:rPr lang="pt-BR" altLang="pt-BR" sz="1200" dirty="0">
                <a:solidFill>
                  <a:srgbClr val="0C0727"/>
                </a:solidFill>
              </a:rPr>
              <a:t>- São Paulo. 2014</a:t>
            </a:r>
          </a:p>
          <a:p>
            <a:pPr algn="just" eaLnBrk="1" hangingPunct="1"/>
            <a:r>
              <a:rPr lang="pt-BR" altLang="pt-BR" sz="1200" dirty="0" err="1">
                <a:solidFill>
                  <a:srgbClr val="0C0727"/>
                </a:solidFill>
              </a:rPr>
              <a:t>SABENE</a:t>
            </a:r>
            <a:r>
              <a:rPr lang="pt-BR" altLang="pt-BR" sz="1200" dirty="0">
                <a:solidFill>
                  <a:srgbClr val="0C0727"/>
                </a:solidFill>
              </a:rPr>
              <a:t>, Sebastián E. Registro Cadastral - 1ª Ed. – Buenos Aires: </a:t>
            </a:r>
            <a:r>
              <a:rPr lang="pt-BR" altLang="pt-BR" sz="1200" dirty="0" err="1">
                <a:solidFill>
                  <a:srgbClr val="0C0727"/>
                </a:solidFill>
              </a:rPr>
              <a:t>Zavalia</a:t>
            </a:r>
            <a:r>
              <a:rPr lang="pt-BR" altLang="pt-BR" sz="1200" dirty="0">
                <a:solidFill>
                  <a:srgbClr val="0C0727"/>
                </a:solidFill>
              </a:rPr>
              <a:t>, 2013;</a:t>
            </a:r>
          </a:p>
          <a:p>
            <a:pPr algn="just" eaLnBrk="1" hangingPunct="1"/>
            <a:r>
              <a:rPr lang="pt-BR" altLang="pt-BR" sz="1200" dirty="0">
                <a:solidFill>
                  <a:srgbClr val="0C0727"/>
                </a:solidFill>
              </a:rPr>
              <a:t>SILVA, José Antônio Muraro. Legislações Agrárias do Estado de Mato Grosso. Ed. Jurídica Mato-grossense. 1ª. Ed. 2001</a:t>
            </a:r>
          </a:p>
          <a:p>
            <a:r>
              <a:rPr lang="pt-BR" altLang="pt-BR" sz="1200" dirty="0" err="1">
                <a:solidFill>
                  <a:srgbClr val="0C0727"/>
                </a:solidFill>
                <a:latin typeface="Times New Roman" panose="02020603050405020304" pitchFamily="18" charset="0"/>
                <a:cs typeface="Times New Roman" panose="02020603050405020304" pitchFamily="18" charset="0"/>
              </a:rPr>
              <a:t>ZAMUDIO</a:t>
            </a:r>
            <a:r>
              <a:rPr lang="pt-BR" altLang="pt-BR" sz="1200" dirty="0">
                <a:solidFill>
                  <a:srgbClr val="0C0727"/>
                </a:solidFill>
                <a:latin typeface="Times New Roman" panose="02020603050405020304" pitchFamily="18" charset="0"/>
                <a:cs typeface="Times New Roman" panose="02020603050405020304" pitchFamily="18" charset="0"/>
              </a:rPr>
              <a:t>, Theodora. Bioética- </a:t>
            </a:r>
            <a:r>
              <a:rPr lang="pt-BR" altLang="pt-BR" sz="1200" dirty="0" err="1">
                <a:solidFill>
                  <a:srgbClr val="0C0727"/>
                </a:solidFill>
                <a:latin typeface="Times New Roman" panose="02020603050405020304" pitchFamily="18" charset="0"/>
                <a:cs typeface="Times New Roman" panose="02020603050405020304" pitchFamily="18" charset="0"/>
              </a:rPr>
              <a:t>Herramienta</a:t>
            </a:r>
            <a:r>
              <a:rPr lang="pt-BR" altLang="pt-BR" sz="1200" dirty="0">
                <a:solidFill>
                  <a:srgbClr val="0C0727"/>
                </a:solidFill>
                <a:latin typeface="Times New Roman" panose="02020603050405020304" pitchFamily="18" charset="0"/>
                <a:cs typeface="Times New Roman" panose="02020603050405020304" pitchFamily="18" charset="0"/>
              </a:rPr>
              <a:t> de </a:t>
            </a:r>
            <a:r>
              <a:rPr lang="pt-BR" altLang="pt-BR" sz="1200" dirty="0" err="1">
                <a:solidFill>
                  <a:srgbClr val="0C0727"/>
                </a:solidFill>
                <a:latin typeface="Times New Roman" panose="02020603050405020304" pitchFamily="18" charset="0"/>
                <a:cs typeface="Times New Roman" panose="02020603050405020304" pitchFamily="18" charset="0"/>
              </a:rPr>
              <a:t>las</a:t>
            </a:r>
            <a:r>
              <a:rPr lang="pt-BR" altLang="pt-BR" sz="1200" dirty="0">
                <a:solidFill>
                  <a:srgbClr val="0C0727"/>
                </a:solidFill>
                <a:latin typeface="Times New Roman" panose="02020603050405020304" pitchFamily="18" charset="0"/>
                <a:cs typeface="Times New Roman" panose="02020603050405020304" pitchFamily="18" charset="0"/>
              </a:rPr>
              <a:t> Políticas Públicas y de </a:t>
            </a:r>
            <a:r>
              <a:rPr lang="pt-BR" altLang="pt-BR" sz="1200" dirty="0" err="1">
                <a:solidFill>
                  <a:srgbClr val="0C0727"/>
                </a:solidFill>
                <a:latin typeface="Times New Roman" panose="02020603050405020304" pitchFamily="18" charset="0"/>
                <a:cs typeface="Times New Roman" panose="02020603050405020304" pitchFamily="18" charset="0"/>
              </a:rPr>
              <a:t>los</a:t>
            </a:r>
            <a:r>
              <a:rPr lang="pt-BR" altLang="pt-BR" sz="1200" dirty="0">
                <a:solidFill>
                  <a:srgbClr val="0C0727"/>
                </a:solidFill>
                <a:latin typeface="Times New Roman" panose="02020603050405020304" pitchFamily="18" charset="0"/>
                <a:cs typeface="Times New Roman" panose="02020603050405020304" pitchFamily="18" charset="0"/>
              </a:rPr>
              <a:t> </a:t>
            </a:r>
            <a:r>
              <a:rPr lang="pt-BR" altLang="pt-BR" sz="1200" dirty="0" err="1">
                <a:solidFill>
                  <a:srgbClr val="0C0727"/>
                </a:solidFill>
                <a:latin typeface="Times New Roman" panose="02020603050405020304" pitchFamily="18" charset="0"/>
                <a:cs typeface="Times New Roman" panose="02020603050405020304" pitchFamily="18" charset="0"/>
              </a:rPr>
              <a:t>Derechos</a:t>
            </a:r>
            <a:r>
              <a:rPr lang="pt-BR" altLang="pt-BR" sz="1200" dirty="0">
                <a:solidFill>
                  <a:srgbClr val="0C0727"/>
                </a:solidFill>
                <a:latin typeface="Times New Roman" panose="02020603050405020304" pitchFamily="18" charset="0"/>
                <a:cs typeface="Times New Roman" panose="02020603050405020304" pitchFamily="18" charset="0"/>
              </a:rPr>
              <a:t> </a:t>
            </a:r>
            <a:r>
              <a:rPr lang="pt-BR" altLang="pt-BR" sz="1200" dirty="0" err="1">
                <a:solidFill>
                  <a:srgbClr val="0C0727"/>
                </a:solidFill>
                <a:latin typeface="Times New Roman" panose="02020603050405020304" pitchFamily="18" charset="0"/>
                <a:cs typeface="Times New Roman" panose="02020603050405020304" pitchFamily="18" charset="0"/>
              </a:rPr>
              <a:t>fundamentales</a:t>
            </a:r>
            <a:r>
              <a:rPr lang="pt-BR" altLang="pt-BR" sz="1200" dirty="0">
                <a:solidFill>
                  <a:srgbClr val="0C0727"/>
                </a:solidFill>
                <a:latin typeface="Times New Roman" panose="02020603050405020304" pitchFamily="18" charset="0"/>
                <a:cs typeface="Times New Roman" panose="02020603050405020304" pitchFamily="18" charset="0"/>
              </a:rPr>
              <a:t> em </a:t>
            </a:r>
            <a:r>
              <a:rPr lang="pt-BR" altLang="pt-BR" sz="1200" dirty="0" err="1">
                <a:solidFill>
                  <a:srgbClr val="0C0727"/>
                </a:solidFill>
                <a:latin typeface="Times New Roman" panose="02020603050405020304" pitchFamily="18" charset="0"/>
                <a:cs typeface="Times New Roman" panose="02020603050405020304" pitchFamily="18" charset="0"/>
              </a:rPr>
              <a:t>el</a:t>
            </a:r>
            <a:r>
              <a:rPr lang="pt-BR" altLang="pt-BR" sz="1200" dirty="0">
                <a:solidFill>
                  <a:srgbClr val="0C0727"/>
                </a:solidFill>
                <a:latin typeface="Times New Roman" panose="02020603050405020304" pitchFamily="18" charset="0"/>
                <a:cs typeface="Times New Roman" panose="02020603050405020304" pitchFamily="18" charset="0"/>
              </a:rPr>
              <a:t> </a:t>
            </a:r>
            <a:r>
              <a:rPr lang="pt-BR" altLang="pt-BR" sz="1200" dirty="0" err="1">
                <a:solidFill>
                  <a:srgbClr val="0C0727"/>
                </a:solidFill>
                <a:latin typeface="Times New Roman" panose="02020603050405020304" pitchFamily="18" charset="0"/>
                <a:cs typeface="Times New Roman" panose="02020603050405020304" pitchFamily="18" charset="0"/>
              </a:rPr>
              <a:t>Siglo</a:t>
            </a:r>
            <a:r>
              <a:rPr lang="pt-BR" altLang="pt-BR" sz="1200" dirty="0">
                <a:solidFill>
                  <a:srgbClr val="0C0727"/>
                </a:solidFill>
                <a:latin typeface="Times New Roman" panose="02020603050405020304" pitchFamily="18" charset="0"/>
                <a:cs typeface="Times New Roman" panose="02020603050405020304" pitchFamily="18" charset="0"/>
              </a:rPr>
              <a:t> XXI. Buenos Aires. </a:t>
            </a:r>
            <a:r>
              <a:rPr lang="pt-BR" altLang="pt-BR" sz="1200" dirty="0" err="1">
                <a:solidFill>
                  <a:srgbClr val="0C0727"/>
                </a:solidFill>
                <a:latin typeface="Times New Roman" panose="02020603050405020304" pitchFamily="18" charset="0"/>
                <a:cs typeface="Times New Roman" panose="02020603050405020304" pitchFamily="18" charset="0"/>
              </a:rPr>
              <a:t>Editoral</a:t>
            </a:r>
            <a:r>
              <a:rPr lang="pt-BR" altLang="pt-BR" sz="1200" dirty="0">
                <a:solidFill>
                  <a:srgbClr val="0C0727"/>
                </a:solidFill>
                <a:latin typeface="Times New Roman" panose="02020603050405020304" pitchFamily="18" charset="0"/>
                <a:cs typeface="Times New Roman" panose="02020603050405020304" pitchFamily="18" charset="0"/>
              </a:rPr>
              <a:t> </a:t>
            </a:r>
            <a:r>
              <a:rPr lang="pt-BR" altLang="pt-BR" sz="1200" dirty="0" err="1">
                <a:solidFill>
                  <a:srgbClr val="0C0727"/>
                </a:solidFill>
                <a:latin typeface="Times New Roman" panose="02020603050405020304" pitchFamily="18" charset="0"/>
                <a:cs typeface="Times New Roman" panose="02020603050405020304" pitchFamily="18" charset="0"/>
              </a:rPr>
              <a:t>UMSA</a:t>
            </a:r>
            <a:r>
              <a:rPr lang="pt-BR" altLang="pt-BR" sz="1200" dirty="0">
                <a:solidFill>
                  <a:srgbClr val="0C0727"/>
                </a:solidFill>
                <a:latin typeface="Times New Roman" panose="02020603050405020304" pitchFamily="18" charset="0"/>
                <a:cs typeface="Times New Roman" panose="02020603050405020304" pitchFamily="18" charset="0"/>
              </a:rPr>
              <a:t>- </a:t>
            </a:r>
            <a:r>
              <a:rPr lang="pt-BR" altLang="pt-BR" sz="1200" dirty="0" err="1">
                <a:solidFill>
                  <a:srgbClr val="0C0727"/>
                </a:solidFill>
                <a:latin typeface="Times New Roman" panose="02020603050405020304" pitchFamily="18" charset="0"/>
                <a:cs typeface="Times New Roman" panose="02020603050405020304" pitchFamily="18" charset="0"/>
              </a:rPr>
              <a:t>UNISA-ProDiversitas</a:t>
            </a:r>
            <a:r>
              <a:rPr lang="pt-BR" altLang="pt-BR" sz="1200" dirty="0">
                <a:solidFill>
                  <a:srgbClr val="0C0727"/>
                </a:solidFill>
                <a:latin typeface="Times New Roman" panose="02020603050405020304" pitchFamily="18" charset="0"/>
                <a:cs typeface="Times New Roman" panose="02020603050405020304" pitchFamily="18" charset="0"/>
              </a:rPr>
              <a:t>..2012</a:t>
            </a:r>
            <a:endParaRPr lang="pt-BR" altLang="pt-BR" sz="1200" dirty="0"/>
          </a:p>
        </p:txBody>
      </p:sp>
    </p:spTree>
    <p:extLst>
      <p:ext uri="{BB962C8B-B14F-4D97-AF65-F5344CB8AC3E}">
        <p14:creationId xmlns:p14="http://schemas.microsoft.com/office/powerpoint/2010/main" val="30894789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ço Reservado para Conteúdo 2">
            <a:extLst>
              <a:ext uri="{FF2B5EF4-FFF2-40B4-BE49-F238E27FC236}">
                <a16:creationId xmlns:a16="http://schemas.microsoft.com/office/drawing/2014/main" id="{8E68A288-9286-455F-AAFC-A9CF1511798D}"/>
              </a:ext>
            </a:extLst>
          </p:cNvPr>
          <p:cNvSpPr>
            <a:spLocks noGrp="1"/>
          </p:cNvSpPr>
          <p:nvPr>
            <p:ph idx="1"/>
          </p:nvPr>
        </p:nvSpPr>
        <p:spPr>
          <a:xfrm>
            <a:off x="240632" y="1125538"/>
            <a:ext cx="11325726" cy="5615830"/>
          </a:xfrm>
        </p:spPr>
        <p:txBody>
          <a:bodyPr>
            <a:normAutofit/>
          </a:bodyPr>
          <a:lstStyle/>
          <a:p>
            <a:pPr algn="just" eaLnBrk="1" hangingPunct="1">
              <a:defRPr/>
            </a:pPr>
            <a:r>
              <a:rPr lang="pt-BR" altLang="pt-BR" sz="1200" u="sng" dirty="0">
                <a:solidFill>
                  <a:srgbClr val="0C0727"/>
                </a:solidFill>
                <a:cs typeface="Arial" charset="0"/>
              </a:rPr>
              <a:t>SITES :</a:t>
            </a:r>
          </a:p>
          <a:p>
            <a:pPr algn="just" eaLnBrk="1" hangingPunct="1">
              <a:defRPr/>
            </a:pPr>
            <a:r>
              <a:rPr lang="pt-BR" sz="1200" dirty="0">
                <a:hlinkClick r:id="rId2">
                  <a:extLst>
                    <a:ext uri="{A12FA001-AC4F-418D-AE19-62706E023703}">
                      <ahyp:hlinkClr xmlns:ahyp="http://schemas.microsoft.com/office/drawing/2018/hyperlinkcolor" val="tx"/>
                    </a:ext>
                  </a:extLst>
                </a:hlinkClick>
              </a:rPr>
              <a:t>https://</a:t>
            </a:r>
            <a:r>
              <a:rPr lang="pt-BR" sz="1200" dirty="0" err="1">
                <a:hlinkClick r:id="rId2">
                  <a:extLst>
                    <a:ext uri="{A12FA001-AC4F-418D-AE19-62706E023703}">
                      <ahyp:hlinkClr xmlns:ahyp="http://schemas.microsoft.com/office/drawing/2018/hyperlinkcolor" val="tx"/>
                    </a:ext>
                  </a:extLst>
                </a:hlinkClick>
              </a:rPr>
              <a:t>www.facebook.com</a:t>
            </a:r>
            <a:r>
              <a:rPr lang="pt-BR" sz="1200" dirty="0">
                <a:hlinkClick r:id="rId2">
                  <a:extLst>
                    <a:ext uri="{A12FA001-AC4F-418D-AE19-62706E023703}">
                      <ahyp:hlinkClr xmlns:ahyp="http://schemas.microsoft.com/office/drawing/2018/hyperlinkcolor" val="tx"/>
                    </a:ext>
                  </a:extLst>
                </a:hlinkClick>
              </a:rPr>
              <a:t>/</a:t>
            </a:r>
            <a:r>
              <a:rPr lang="pt-BR" sz="1200" dirty="0" err="1">
                <a:hlinkClick r:id="rId2">
                  <a:extLst>
                    <a:ext uri="{A12FA001-AC4F-418D-AE19-62706E023703}">
                      <ahyp:hlinkClr xmlns:ahyp="http://schemas.microsoft.com/office/drawing/2018/hyperlinkcolor" val="tx"/>
                    </a:ext>
                  </a:extLst>
                </a:hlinkClick>
              </a:rPr>
              <a:t>watch</a:t>
            </a:r>
            <a:r>
              <a:rPr lang="pt-BR" sz="1200" dirty="0">
                <a:hlinkClick r:id="rId2">
                  <a:extLst>
                    <a:ext uri="{A12FA001-AC4F-418D-AE19-62706E023703}">
                      <ahyp:hlinkClr xmlns:ahyp="http://schemas.microsoft.com/office/drawing/2018/hyperlinkcolor" val="tx"/>
                    </a:ext>
                  </a:extLst>
                </a:hlinkClick>
              </a:rPr>
              <a:t>/?v=</a:t>
            </a:r>
            <a:r>
              <a:rPr lang="pt-BR" sz="1200" dirty="0" err="1">
                <a:hlinkClick r:id="rId2">
                  <a:extLst>
                    <a:ext uri="{A12FA001-AC4F-418D-AE19-62706E023703}">
                      <ahyp:hlinkClr xmlns:ahyp="http://schemas.microsoft.com/office/drawing/2018/hyperlinkcolor" val="tx"/>
                    </a:ext>
                  </a:extLst>
                </a:hlinkClick>
              </a:rPr>
              <a:t>1441625292922625</a:t>
            </a:r>
            <a:r>
              <a:rPr lang="pt-BR" sz="1200" dirty="0" err="1">
                <a:hlinkClick r:id="rId3" action="ppaction://hlinkfile">
                  <a:extLst>
                    <a:ext uri="{A12FA001-AC4F-418D-AE19-62706E023703}">
                      <ahyp:hlinkClr xmlns:ahyp="http://schemas.microsoft.com/office/drawing/2018/hyperlinkcolor" val="tx"/>
                    </a:ext>
                  </a:extLst>
                </a:hlinkClick>
              </a:rPr>
              <a:t>file</a:t>
            </a:r>
            <a:r>
              <a:rPr lang="pt-BR" sz="1200" dirty="0">
                <a:hlinkClick r:id="rId3" action="ppaction://hlinkfile">
                  <a:extLst>
                    <a:ext uri="{A12FA001-AC4F-418D-AE19-62706E023703}">
                      <ahyp:hlinkClr xmlns:ahyp="http://schemas.microsoft.com/office/drawing/2018/hyperlinkcolor" val="tx"/>
                    </a:ext>
                  </a:extLst>
                </a:hlinkClick>
              </a:rPr>
              <a:t>:///D:/</a:t>
            </a:r>
            <a:r>
              <a:rPr lang="pt-BR" sz="1200" dirty="0" err="1">
                <a:hlinkClick r:id="rId3" action="ppaction://hlinkfile">
                  <a:extLst>
                    <a:ext uri="{A12FA001-AC4F-418D-AE19-62706E023703}">
                      <ahyp:hlinkClr xmlns:ahyp="http://schemas.microsoft.com/office/drawing/2018/hyperlinkcolor" val="tx"/>
                    </a:ext>
                  </a:extLst>
                </a:hlinkClick>
              </a:rPr>
              <a:t>Users</a:t>
            </a:r>
            <a:r>
              <a:rPr lang="pt-BR" sz="1200" dirty="0">
                <a:hlinkClick r:id="rId3" action="ppaction://hlinkfile">
                  <a:extLst>
                    <a:ext uri="{A12FA001-AC4F-418D-AE19-62706E023703}">
                      <ahyp:hlinkClr xmlns:ahyp="http://schemas.microsoft.com/office/drawing/2018/hyperlinkcolor" val="tx"/>
                    </a:ext>
                  </a:extLst>
                </a:hlinkClick>
              </a:rPr>
              <a:t>/</a:t>
            </a:r>
            <a:r>
              <a:rPr lang="pt-BR" sz="1200" dirty="0" err="1">
                <a:hlinkClick r:id="rId3" action="ppaction://hlinkfile">
                  <a:extLst>
                    <a:ext uri="{A12FA001-AC4F-418D-AE19-62706E023703}">
                      <ahyp:hlinkClr xmlns:ahyp="http://schemas.microsoft.com/office/drawing/2018/hyperlinkcolor" val="tx"/>
                    </a:ext>
                  </a:extLst>
                </a:hlinkClick>
              </a:rPr>
              <a:t>Aspireone</a:t>
            </a:r>
            <a:r>
              <a:rPr lang="pt-BR" sz="1200" dirty="0">
                <a:hlinkClick r:id="rId3" action="ppaction://hlinkfile">
                  <a:extLst>
                    <a:ext uri="{A12FA001-AC4F-418D-AE19-62706E023703}">
                      <ahyp:hlinkClr xmlns:ahyp="http://schemas.microsoft.com/office/drawing/2018/hyperlinkcolor" val="tx"/>
                    </a:ext>
                  </a:extLst>
                </a:hlinkClick>
              </a:rPr>
              <a:t>/Downloads/</a:t>
            </a:r>
            <a:r>
              <a:rPr lang="pt-BR" sz="1200" dirty="0" err="1">
                <a:hlinkClick r:id="rId3" action="ppaction://hlinkfile">
                  <a:extLst>
                    <a:ext uri="{A12FA001-AC4F-418D-AE19-62706E023703}">
                      <ahyp:hlinkClr xmlns:ahyp="http://schemas.microsoft.com/office/drawing/2018/hyperlinkcolor" val="tx"/>
                    </a:ext>
                  </a:extLst>
                </a:hlinkClick>
              </a:rPr>
              <a:t>Substitutivo%20Projeto%20</a:t>
            </a:r>
            <a:r>
              <a:rPr lang="pt-BR" sz="1200" dirty="0">
                <a:hlinkClick r:id="rId3" action="ppaction://hlinkfile">
                  <a:extLst>
                    <a:ext uri="{A12FA001-AC4F-418D-AE19-62706E023703}">
                      <ahyp:hlinkClr xmlns:ahyp="http://schemas.microsoft.com/office/drawing/2018/hyperlinkcolor" val="tx"/>
                    </a:ext>
                  </a:extLst>
                </a:hlinkClick>
              </a:rPr>
              <a:t> </a:t>
            </a:r>
            <a:r>
              <a:rPr lang="pt-BR" sz="1200" dirty="0" err="1">
                <a:hlinkClick r:id="rId3" action="ppaction://hlinkfile">
                  <a:extLst>
                    <a:ext uri="{A12FA001-AC4F-418D-AE19-62706E023703}">
                      <ahyp:hlinkClr xmlns:ahyp="http://schemas.microsoft.com/office/drawing/2018/hyperlinkcolor" val="tx"/>
                    </a:ext>
                  </a:extLst>
                </a:hlinkClick>
              </a:rPr>
              <a:t>de%20Lei%20248%20202</a:t>
            </a:r>
            <a:r>
              <a:rPr lang="pt-BR" sz="1200" dirty="0"/>
              <a:t> </a:t>
            </a:r>
            <a:r>
              <a:rPr lang="pt-BR" sz="1200" dirty="0" err="1"/>
              <a:t>2%20Deputado%20Suelme_Sesmarias.pdf</a:t>
            </a:r>
            <a:endParaRPr lang="pt-BR" sz="1200" dirty="0"/>
          </a:p>
          <a:p>
            <a:pPr algn="just" eaLnBrk="1" hangingPunct="1">
              <a:defRPr/>
            </a:pPr>
            <a:r>
              <a:rPr lang="pt-BR" altLang="pt-BR" sz="1200" dirty="0" err="1">
                <a:cs typeface="Arial" charset="0"/>
                <a:hlinkClick r:id="rId4">
                  <a:extLst>
                    <a:ext uri="{A12FA001-AC4F-418D-AE19-62706E023703}">
                      <ahyp:hlinkClr xmlns:ahyp="http://schemas.microsoft.com/office/drawing/2018/hyperlinkcolor" val="tx"/>
                    </a:ext>
                  </a:extLst>
                </a:hlinkClick>
              </a:rPr>
              <a:t>www.irib.org.br</a:t>
            </a:r>
            <a:endParaRPr lang="pt-BR" altLang="pt-BR" sz="1200" dirty="0">
              <a:cs typeface="Arial" charset="0"/>
            </a:endParaRPr>
          </a:p>
          <a:p>
            <a:pPr algn="just" eaLnBrk="1" hangingPunct="1">
              <a:defRPr/>
            </a:pPr>
            <a:r>
              <a:rPr lang="pt-BR" altLang="pt-BR" sz="1200" dirty="0">
                <a:cs typeface="Arial" charset="0"/>
                <a:hlinkClick r:id="rId5">
                  <a:extLst>
                    <a:ext uri="{A12FA001-AC4F-418D-AE19-62706E023703}">
                      <ahyp:hlinkClr xmlns:ahyp="http://schemas.microsoft.com/office/drawing/2018/hyperlinkcolor" val="tx"/>
                    </a:ext>
                  </a:extLst>
                </a:hlinkClick>
              </a:rPr>
              <a:t>www.registrodeimoveis</a:t>
            </a:r>
            <a:r>
              <a:rPr lang="pt-BR" altLang="pt-BR" sz="1200" dirty="0">
                <a:cs typeface="Arial" charset="0"/>
              </a:rPr>
              <a:t> </a:t>
            </a:r>
            <a:r>
              <a:rPr lang="pt-BR" altLang="pt-BR" sz="1200" dirty="0">
                <a:solidFill>
                  <a:srgbClr val="0C0727"/>
                </a:solidFill>
                <a:cs typeface="Arial" charset="0"/>
              </a:rPr>
              <a:t>dobrasil.org.br</a:t>
            </a:r>
          </a:p>
          <a:p>
            <a:pPr algn="just" eaLnBrk="1" hangingPunct="1">
              <a:defRPr/>
            </a:pPr>
            <a:r>
              <a:rPr lang="pt-BR" altLang="pt-BR" sz="1200" dirty="0">
                <a:solidFill>
                  <a:srgbClr val="0C0727"/>
                </a:solidFill>
                <a:cs typeface="Arial" charset="0"/>
              </a:rPr>
              <a:t>www.anoregmt.org.br</a:t>
            </a:r>
          </a:p>
          <a:p>
            <a:pPr algn="just" eaLnBrk="1" hangingPunct="1">
              <a:defRPr/>
            </a:pPr>
            <a:r>
              <a:rPr lang="pt-BR" altLang="pt-BR" sz="1200" dirty="0">
                <a:solidFill>
                  <a:srgbClr val="0C0727"/>
                </a:solidFill>
                <a:cs typeface="Arial" charset="0"/>
              </a:rPr>
              <a:t>http://www.cl.df.gov.br/caf</a:t>
            </a:r>
          </a:p>
          <a:p>
            <a:pPr algn="just" eaLnBrk="1" hangingPunct="1">
              <a:defRPr/>
            </a:pPr>
            <a:r>
              <a:rPr lang="pt-BR" altLang="pt-BR" sz="1200" dirty="0">
                <a:solidFill>
                  <a:srgbClr val="0C0727"/>
                </a:solidFill>
                <a:cs typeface="Arial" charset="0"/>
              </a:rPr>
              <a:t>http://www.tjmt.jus.br/noticias/40214#</a:t>
            </a:r>
          </a:p>
          <a:p>
            <a:pPr algn="just" eaLnBrk="1" hangingPunct="1">
              <a:defRPr/>
            </a:pPr>
            <a:r>
              <a:rPr lang="pt-BR" sz="1200" dirty="0">
                <a:solidFill>
                  <a:srgbClr val="0C0727"/>
                </a:solidFill>
                <a:cs typeface="Arial" charset="0"/>
              </a:rPr>
              <a:t>http://www.mt.gov.br/-/5871037-projeto-do-gdr-para-regularizacao-fundiaria-em-mato-grosso-e-inovador-no-pais</a:t>
            </a:r>
          </a:p>
          <a:p>
            <a:pPr algn="just" eaLnBrk="1" hangingPunct="1">
              <a:defRPr/>
            </a:pPr>
            <a:r>
              <a:rPr lang="pt-BR" altLang="pt-BR" sz="1200" dirty="0">
                <a:solidFill>
                  <a:srgbClr val="0C0727"/>
                </a:solidFill>
                <a:cs typeface="Arial" charset="0"/>
              </a:rPr>
              <a:t>www.anoreg.org.br - Projeto do GDR para regularização fundiária em Mato Grosso é inovador no Pais</a:t>
            </a:r>
          </a:p>
          <a:p>
            <a:pPr>
              <a:defRPr/>
            </a:pPr>
            <a:r>
              <a:rPr lang="pt-BR" sz="1200" dirty="0">
                <a:solidFill>
                  <a:srgbClr val="0C0727"/>
                </a:solidFill>
              </a:rPr>
              <a:t>www.stf.gov.br </a:t>
            </a:r>
          </a:p>
          <a:p>
            <a:pPr>
              <a:defRPr/>
            </a:pPr>
            <a:r>
              <a:rPr lang="pt-BR" sz="1200" u="sng" dirty="0">
                <a:hlinkClick r:id="rId6">
                  <a:extLst>
                    <a:ext uri="{A12FA001-AC4F-418D-AE19-62706E023703}">
                      <ahyp:hlinkClr xmlns:ahyp="http://schemas.microsoft.com/office/drawing/2018/hyperlinkcolor" val="tx"/>
                    </a:ext>
                  </a:extLst>
                </a:hlinkClick>
              </a:rPr>
              <a:t>www.planalto.gov.br</a:t>
            </a:r>
            <a:r>
              <a:rPr lang="pt-BR" sz="1200" dirty="0"/>
              <a:t> </a:t>
            </a:r>
          </a:p>
          <a:p>
            <a:pPr>
              <a:defRPr/>
            </a:pPr>
            <a:r>
              <a:rPr lang="pt-BR" sz="1200" u="sng" dirty="0">
                <a:hlinkClick r:id="rId7">
                  <a:extLst>
                    <a:ext uri="{A12FA001-AC4F-418D-AE19-62706E023703}">
                      <ahyp:hlinkClr xmlns:ahyp="http://schemas.microsoft.com/office/drawing/2018/hyperlinkcolor" val="tx"/>
                    </a:ext>
                  </a:extLst>
                </a:hlinkClick>
              </a:rPr>
              <a:t>http://camponovodosparecis.oabmt.org.br/</a:t>
            </a:r>
            <a:r>
              <a:rPr lang="pt-BR" sz="1200" dirty="0"/>
              <a:t>    </a:t>
            </a:r>
            <a:br>
              <a:rPr lang="pt-BR" sz="1200" dirty="0"/>
            </a:br>
            <a:r>
              <a:rPr lang="pt-BR" sz="1200" dirty="0"/>
              <a:t>.</a:t>
            </a:r>
            <a:r>
              <a:rPr lang="pt-BR" sz="1200" dirty="0">
                <a:hlinkClick r:id="rId8">
                  <a:extLst>
                    <a:ext uri="{A12FA001-AC4F-418D-AE19-62706E023703}">
                      <ahyp:hlinkClr xmlns:ahyp="http://schemas.microsoft.com/office/drawing/2018/hyperlinkcolor" val="tx"/>
                    </a:ext>
                  </a:extLst>
                </a:hlinkClick>
              </a:rPr>
              <a:t>stf.jus.br/arquivo/cms/biblioteca</a:t>
            </a:r>
            <a:endParaRPr lang="pt-BR" altLang="pt-BR" sz="1200" dirty="0">
              <a:cs typeface="Arial" charset="0"/>
            </a:endParaRPr>
          </a:p>
          <a:p>
            <a:pPr algn="just" eaLnBrk="1" hangingPunct="1">
              <a:defRPr/>
            </a:pPr>
            <a:r>
              <a:rPr lang="pt-BR" altLang="pt-BR" sz="1200" u="sng" dirty="0">
                <a:solidFill>
                  <a:srgbClr val="0C0727"/>
                </a:solidFill>
                <a:cs typeface="Arial" charset="0"/>
              </a:rPr>
              <a:t>CARTILHAS: </a:t>
            </a:r>
          </a:p>
          <a:p>
            <a:pPr algn="just" eaLnBrk="1" hangingPunct="1">
              <a:defRPr/>
            </a:pPr>
            <a:r>
              <a:rPr lang="pt-BR" altLang="pt-BR" sz="1200" dirty="0">
                <a:solidFill>
                  <a:srgbClr val="0C0727"/>
                </a:solidFill>
                <a:cs typeface="Arial" charset="0"/>
              </a:rPr>
              <a:t>1) Relação de emendas á MP759/16 -2) Cartilha Gleba Legal/RS -3) Cartilha de esclarecimentos á MP759 do Incra</a:t>
            </a:r>
          </a:p>
          <a:p>
            <a:pPr algn="just" eaLnBrk="1" hangingPunct="1">
              <a:defRPr/>
            </a:pPr>
            <a:r>
              <a:rPr lang="pt-BR" sz="1200" dirty="0">
                <a:solidFill>
                  <a:srgbClr val="0C0727"/>
                </a:solidFill>
                <a:cs typeface="Arial" charset="0"/>
              </a:rPr>
              <a:t>1)http://www25.senado.leg.br/web/atividade/materias//materia/127879</a:t>
            </a:r>
          </a:p>
          <a:p>
            <a:pPr algn="just" eaLnBrk="1" hangingPunct="1">
              <a:defRPr/>
            </a:pPr>
            <a:r>
              <a:rPr lang="pt-BR" altLang="pt-BR" sz="1200" dirty="0">
                <a:solidFill>
                  <a:srgbClr val="0C0727"/>
                </a:solidFill>
                <a:cs typeface="Arial" charset="0"/>
              </a:rPr>
              <a:t>2)https://www.tjrs.jus.br/export/poder_judiciario/tribunal_de_justica/corregedoria_geral_da_justica/projetos/projetos/doc/projeto_gleba_legal.pdf</a:t>
            </a:r>
          </a:p>
          <a:p>
            <a:pPr algn="just" eaLnBrk="1" hangingPunct="1">
              <a:defRPr/>
            </a:pPr>
            <a:r>
              <a:rPr lang="pt-BR" altLang="pt-BR" sz="1200" dirty="0">
                <a:solidFill>
                  <a:srgbClr val="0C0727"/>
                </a:solidFill>
                <a:cs typeface="Arial" charset="0"/>
              </a:rPr>
              <a:t>3)https://www.tjrs.jus.br/export/poder_judiciario/tribunal_de_justica/corregedoria_geral_da_justica/projetos/projetos/doc/projeto_gleba_legal.pdf</a:t>
            </a:r>
          </a:p>
          <a:p>
            <a:pPr algn="just" eaLnBrk="1" hangingPunct="1">
              <a:defRPr/>
            </a:pPr>
            <a:endParaRPr lang="pt-BR" altLang="pt-BR" sz="1200" dirty="0">
              <a:solidFill>
                <a:srgbClr val="0C0727"/>
              </a:solidFill>
              <a:cs typeface="Arial" charset="0"/>
            </a:endParaRPr>
          </a:p>
          <a:p>
            <a:pPr algn="just" eaLnBrk="1" hangingPunct="1">
              <a:defRPr/>
            </a:pPr>
            <a:endParaRPr lang="pt-BR" sz="1200" dirty="0">
              <a:solidFill>
                <a:srgbClr val="0C0727"/>
              </a:solidFill>
              <a:cs typeface="Arial" charset="0"/>
            </a:endParaRPr>
          </a:p>
          <a:p>
            <a:pPr algn="just" eaLnBrk="1" hangingPunct="1">
              <a:defRPr/>
            </a:pPr>
            <a:endParaRPr lang="pt-BR" sz="1200" dirty="0">
              <a:cs typeface="Arial" charset="0"/>
            </a:endParaRPr>
          </a:p>
          <a:p>
            <a:pPr algn="just" eaLnBrk="1" hangingPunct="1">
              <a:defRPr/>
            </a:pPr>
            <a:endParaRPr lang="pt-BR" altLang="pt-BR" dirty="0">
              <a:cs typeface="Arial" charset="0"/>
            </a:endParaRPr>
          </a:p>
          <a:p>
            <a:pPr algn="just" eaLnBrk="1" hangingPunct="1">
              <a:defRPr/>
            </a:pPr>
            <a:endParaRPr lang="pt-BR" altLang="pt-BR" dirty="0">
              <a:cs typeface="Arial" charset="0"/>
            </a:endParaRPr>
          </a:p>
          <a:p>
            <a:pPr algn="just" eaLnBrk="1" hangingPunct="1">
              <a:defRPr/>
            </a:pPr>
            <a:endParaRPr lang="pt-BR" altLang="pt-BR" dirty="0">
              <a:cs typeface="Arial" charset="0"/>
            </a:endParaRPr>
          </a:p>
          <a:p>
            <a:pPr algn="just" eaLnBrk="1" hangingPunct="1">
              <a:defRPr/>
            </a:pPr>
            <a:endParaRPr lang="pt-BR" dirty="0">
              <a:cs typeface="Arial" charset="0"/>
            </a:endParaRPr>
          </a:p>
          <a:p>
            <a:pPr>
              <a:defRPr/>
            </a:pPr>
            <a:endParaRPr lang="pt-BR" dirty="0"/>
          </a:p>
        </p:txBody>
      </p:sp>
      <p:sp>
        <p:nvSpPr>
          <p:cNvPr id="4" name="Título 1">
            <a:extLst>
              <a:ext uri="{FF2B5EF4-FFF2-40B4-BE49-F238E27FC236}">
                <a16:creationId xmlns:a16="http://schemas.microsoft.com/office/drawing/2014/main" id="{889E0548-0A20-4737-9A17-86BC4297AEB0}"/>
              </a:ext>
            </a:extLst>
          </p:cNvPr>
          <p:cNvSpPr>
            <a:spLocks noGrp="1"/>
          </p:cNvSpPr>
          <p:nvPr>
            <p:ph type="title"/>
          </p:nvPr>
        </p:nvSpPr>
        <p:spPr>
          <a:xfrm>
            <a:off x="2585244" y="333375"/>
            <a:ext cx="7021512" cy="539750"/>
          </a:xfrm>
          <a:noFill/>
          <a:ln w="57150">
            <a:noFill/>
          </a:ln>
        </p:spPr>
        <p:txBody>
          <a:bodyPr>
            <a:normAutofit fontScale="90000"/>
          </a:bodyPr>
          <a:lstStyle/>
          <a:p>
            <a:pPr algn="ctr">
              <a:defRPr/>
            </a:pPr>
            <a:r>
              <a:rPr lang="pt-BR" b="1" dirty="0">
                <a:latin typeface="Arial" panose="020B0604020202020204" pitchFamily="34" charset="0"/>
                <a:cs typeface="Arial" panose="020B0604020202020204" pitchFamily="34" charset="0"/>
              </a:rPr>
              <a:t>HIPERLINKS VISITADOS</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94388" y="1856340"/>
            <a:ext cx="5466113" cy="1769175"/>
          </a:xfrm>
        </p:spPr>
        <p:txBody>
          <a:bodyPr>
            <a:normAutofit/>
          </a:bodyPr>
          <a:lstStyle/>
          <a:p>
            <a:pPr lvl="0" fontAlgn="base"/>
            <a:r>
              <a:rPr lang="pt-BR" sz="2800" dirty="0">
                <a:effectLst>
                  <a:outerShdw blurRad="50800" dist="38100" dir="2700000" algn="tl" rotWithShape="0">
                    <a:prstClr val="black">
                      <a:alpha val="40000"/>
                    </a:prstClr>
                  </a:outerShdw>
                </a:effectLst>
              </a:rPr>
              <a:t>José de </a:t>
            </a:r>
            <a:r>
              <a:rPr lang="pt-BR" sz="2800" dirty="0" err="1">
                <a:effectLst>
                  <a:outerShdw blurRad="50800" dist="38100" dir="2700000" algn="tl" rotWithShape="0">
                    <a:prstClr val="black">
                      <a:alpha val="40000"/>
                    </a:prstClr>
                  </a:outerShdw>
                </a:effectLst>
              </a:rPr>
              <a:t>Arimatéia</a:t>
            </a:r>
            <a:r>
              <a:rPr lang="pt-BR" sz="2800" dirty="0">
                <a:effectLst>
                  <a:outerShdw blurRad="50800" dist="38100" dir="2700000" algn="tl" rotWithShape="0">
                    <a:prstClr val="black">
                      <a:alpha val="40000"/>
                    </a:prstClr>
                  </a:outerShdw>
                </a:effectLst>
              </a:rPr>
              <a:t> Barbosa</a:t>
            </a:r>
            <a:br>
              <a:rPr lang="pt-BR" sz="2800" dirty="0"/>
            </a:br>
            <a:endParaRPr lang="pt-BR" sz="2800" dirty="0"/>
          </a:p>
        </p:txBody>
      </p:sp>
      <p:sp>
        <p:nvSpPr>
          <p:cNvPr id="3" name="Espaço Reservado para Conteúdo 2"/>
          <p:cNvSpPr>
            <a:spLocks noGrp="1"/>
          </p:cNvSpPr>
          <p:nvPr>
            <p:ph idx="1"/>
          </p:nvPr>
        </p:nvSpPr>
        <p:spPr>
          <a:xfrm>
            <a:off x="6502935" y="3429001"/>
            <a:ext cx="4646328" cy="2706438"/>
          </a:xfrm>
        </p:spPr>
        <p:txBody>
          <a:bodyPr anchor="t">
            <a:normAutofit fontScale="92500" lnSpcReduction="20000"/>
          </a:bodyPr>
          <a:lstStyle/>
          <a:p>
            <a:pPr fontAlgn="base"/>
            <a:endParaRPr lang="pt-BR" sz="1400" dirty="0">
              <a:effectLst>
                <a:outerShdw blurRad="50800" dist="38100" dir="18900000" algn="bl" rotWithShape="0">
                  <a:prstClr val="black">
                    <a:alpha val="40000"/>
                  </a:prstClr>
                </a:outerShdw>
              </a:effectLst>
            </a:endParaRPr>
          </a:p>
          <a:p>
            <a:pPr fontAlgn="base"/>
            <a:endParaRPr lang="pt-BR" sz="1400" dirty="0">
              <a:effectLst>
                <a:outerShdw blurRad="50800" dist="38100" dir="18900000" algn="bl" rotWithShape="0">
                  <a:prstClr val="black">
                    <a:alpha val="40000"/>
                  </a:prstClr>
                </a:outerShdw>
              </a:effectLst>
            </a:endParaRPr>
          </a:p>
          <a:p>
            <a:pPr fontAlgn="base"/>
            <a:endParaRPr lang="pt-BR" sz="1400" dirty="0">
              <a:effectLst>
                <a:outerShdw blurRad="50800" dist="38100" dir="18900000" algn="bl" rotWithShape="0">
                  <a:prstClr val="black">
                    <a:alpha val="40000"/>
                  </a:prstClr>
                </a:outerShdw>
              </a:effectLst>
            </a:endParaRPr>
          </a:p>
          <a:p>
            <a:pPr marL="0" indent="0">
              <a:buNone/>
            </a:pPr>
            <a:endParaRPr lang="pt-BR" sz="1400" dirty="0">
              <a:effectLst>
                <a:outerShdw blurRad="50800" dist="38100" dir="18900000" algn="bl" rotWithShape="0">
                  <a:prstClr val="black">
                    <a:alpha val="40000"/>
                  </a:prstClr>
                </a:outerShdw>
              </a:effectLst>
              <a:latin typeface="Arial"/>
              <a:cs typeface="Arial"/>
            </a:endParaRPr>
          </a:p>
          <a:p>
            <a:pPr marL="0" indent="0">
              <a:buNone/>
            </a:pPr>
            <a:r>
              <a:rPr lang="pt-BR" sz="1900" dirty="0">
                <a:effectLst>
                  <a:outerShdw blurRad="50800" dist="38100" dir="18900000" algn="bl" rotWithShape="0">
                    <a:prstClr val="black">
                      <a:alpha val="40000"/>
                    </a:prstClr>
                  </a:outerShdw>
                </a:effectLst>
                <a:latin typeface="Arial"/>
                <a:cs typeface="Arial"/>
              </a:rPr>
              <a:t>MUITO OBRIGADO !</a:t>
            </a:r>
          </a:p>
          <a:p>
            <a:pPr fontAlgn="base"/>
            <a:endParaRPr lang="pt-BR" sz="1400" dirty="0">
              <a:effectLst>
                <a:outerShdw blurRad="50800" dist="38100" dir="18900000" algn="bl" rotWithShape="0">
                  <a:prstClr val="black">
                    <a:alpha val="40000"/>
                  </a:prstClr>
                </a:outerShdw>
              </a:effectLst>
              <a:latin typeface="Arial"/>
              <a:cs typeface="Arial"/>
            </a:endParaRPr>
          </a:p>
          <a:p>
            <a:pPr fontAlgn="base"/>
            <a:endParaRPr lang="pt-BR" sz="1400" dirty="0">
              <a:effectLst>
                <a:outerShdw blurRad="50800" dist="38100" dir="18900000" algn="bl" rotWithShape="0">
                  <a:prstClr val="black">
                    <a:alpha val="40000"/>
                  </a:prstClr>
                </a:outerShdw>
              </a:effectLst>
              <a:latin typeface="Arial"/>
              <a:cs typeface="Arial"/>
            </a:endParaRPr>
          </a:p>
          <a:p>
            <a:pPr marL="0" indent="0">
              <a:buNone/>
            </a:pPr>
            <a:r>
              <a:rPr lang="en-US" sz="1400" dirty="0">
                <a:latin typeface="Arial"/>
                <a:cs typeface="Arial"/>
              </a:rPr>
              <a:t>josearimateiabarbosa@gmail.com</a:t>
            </a:r>
          </a:p>
          <a:p>
            <a:pPr marL="0" indent="0">
              <a:buNone/>
            </a:pPr>
            <a:r>
              <a:rPr lang="en-US" sz="1400" dirty="0">
                <a:effectLst>
                  <a:outerShdw blurRad="50800" dist="38100" dir="18900000" algn="bl" rotWithShape="0">
                    <a:prstClr val="black">
                      <a:alpha val="40000"/>
                    </a:prstClr>
                  </a:outerShdw>
                </a:effectLst>
                <a:latin typeface="Arial"/>
                <a:cs typeface="Arial"/>
              </a:rPr>
              <a:t>www.cartorioruibarbosa.com.br</a:t>
            </a:r>
            <a:endParaRPr lang="pt-BR" sz="1400" dirty="0">
              <a:effectLst>
                <a:outerShdw blurRad="50800" dist="38100" dir="18900000" algn="bl" rotWithShape="0">
                  <a:prstClr val="black">
                    <a:alpha val="40000"/>
                  </a:prstClr>
                </a:outerShdw>
              </a:effectLst>
              <a:latin typeface="Arial"/>
              <a:cs typeface="Arial"/>
            </a:endParaRPr>
          </a:p>
        </p:txBody>
      </p:sp>
      <p:pic>
        <p:nvPicPr>
          <p:cNvPr id="5" name="Imagem 4">
            <a:extLst>
              <a:ext uri="{FF2B5EF4-FFF2-40B4-BE49-F238E27FC236}">
                <a16:creationId xmlns:a16="http://schemas.microsoft.com/office/drawing/2014/main" id="{2F14DD0E-BC47-419F-8FC1-44E01BDAF8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672"/>
          <a:stretch/>
        </p:blipFill>
        <p:spPr>
          <a:xfrm>
            <a:off x="0" y="0"/>
            <a:ext cx="6024142" cy="685800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rgbClr val="FFFFFF">
              <a:shade val="85000"/>
            </a:srgbClr>
          </a:solidFill>
        </p:spPr>
      </p:pic>
      <p:sp>
        <p:nvSpPr>
          <p:cNvPr id="6" name="CaixaDeTexto 5">
            <a:extLst>
              <a:ext uri="{FF2B5EF4-FFF2-40B4-BE49-F238E27FC236}">
                <a16:creationId xmlns:a16="http://schemas.microsoft.com/office/drawing/2014/main" id="{B666C171-6611-6CC9-8891-5D1B1A5CFA0E}"/>
              </a:ext>
            </a:extLst>
          </p:cNvPr>
          <p:cNvSpPr txBox="1"/>
          <p:nvPr/>
        </p:nvSpPr>
        <p:spPr>
          <a:xfrm>
            <a:off x="6221869" y="2756968"/>
            <a:ext cx="6096000" cy="369332"/>
          </a:xfrm>
          <a:prstGeom prst="rect">
            <a:avLst/>
          </a:prstGeom>
          <a:noFill/>
        </p:spPr>
        <p:txBody>
          <a:bodyPr wrap="square">
            <a:spAutoFit/>
          </a:bodyPr>
          <a:lstStyle/>
          <a:p>
            <a:r>
              <a:rPr lang="pt-BR" sz="1800" dirty="0"/>
              <a:t>CV: http://lattes.cnpq.br/8904984415239183</a:t>
            </a:r>
            <a:endParaRPr lang="pt-BR" dirty="0"/>
          </a:p>
        </p:txBody>
      </p:sp>
    </p:spTree>
    <p:extLst>
      <p:ext uri="{BB962C8B-B14F-4D97-AF65-F5344CB8AC3E}">
        <p14:creationId xmlns:p14="http://schemas.microsoft.com/office/powerpoint/2010/main" val="35378094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EE83B1-4A24-0B2C-7710-8EB0AC9AEE03}"/>
              </a:ext>
            </a:extLst>
          </p:cNvPr>
          <p:cNvSpPr>
            <a:spLocks noGrp="1"/>
          </p:cNvSpPr>
          <p:nvPr>
            <p:ph type="title"/>
          </p:nvPr>
        </p:nvSpPr>
        <p:spPr>
          <a:xfrm>
            <a:off x="5438399" y="4753476"/>
            <a:ext cx="3826043" cy="1433512"/>
          </a:xfrm>
        </p:spPr>
        <p:txBody>
          <a:bodyPr>
            <a:normAutofit/>
          </a:bodyPr>
          <a:lstStyle/>
          <a:p>
            <a:r>
              <a:rPr lang="en-US" sz="2400" dirty="0" err="1">
                <a:latin typeface="+mn-lt"/>
              </a:rPr>
              <a:t>MUITO</a:t>
            </a:r>
            <a:r>
              <a:rPr lang="en-US" sz="2400" dirty="0">
                <a:latin typeface="+mn-lt"/>
              </a:rPr>
              <a:t> </a:t>
            </a:r>
            <a:r>
              <a:rPr lang="en-US" sz="2400" dirty="0" err="1">
                <a:latin typeface="+mn-lt"/>
              </a:rPr>
              <a:t>OBRIGADO</a:t>
            </a:r>
            <a:r>
              <a:rPr lang="en-US" sz="2400" dirty="0">
                <a:latin typeface="+mn-lt"/>
              </a:rPr>
              <a:t>.</a:t>
            </a:r>
          </a:p>
        </p:txBody>
      </p:sp>
      <p:pic>
        <p:nvPicPr>
          <p:cNvPr id="4" name="Imagem 3" descr="Homem de terno e gravata&#10;&#10;Descrição gerada automaticamente">
            <a:extLst>
              <a:ext uri="{FF2B5EF4-FFF2-40B4-BE49-F238E27FC236}">
                <a16:creationId xmlns:a16="http://schemas.microsoft.com/office/drawing/2014/main" id="{438632E7-9FA1-C27E-ED1E-645B54EAB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79" y="521870"/>
            <a:ext cx="4302552" cy="5814260"/>
          </a:xfrm>
          <a:prstGeom prst="rect">
            <a:avLst/>
          </a:prstGeom>
          <a:noFill/>
        </p:spPr>
      </p:pic>
      <p:sp>
        <p:nvSpPr>
          <p:cNvPr id="11" name="Content Placeholder 3">
            <a:extLst>
              <a:ext uri="{FF2B5EF4-FFF2-40B4-BE49-F238E27FC236}">
                <a16:creationId xmlns:a16="http://schemas.microsoft.com/office/drawing/2014/main" id="{B6F6F16E-FE68-4929-6A53-2614F2D2B9E2}"/>
              </a:ext>
            </a:extLst>
          </p:cNvPr>
          <p:cNvSpPr>
            <a:spLocks noGrp="1"/>
          </p:cNvSpPr>
          <p:nvPr>
            <p:ph sz="half" idx="2"/>
          </p:nvPr>
        </p:nvSpPr>
        <p:spPr>
          <a:xfrm>
            <a:off x="5438399" y="1136233"/>
            <a:ext cx="5015497" cy="2537660"/>
          </a:xfrm>
        </p:spPr>
        <p:txBody>
          <a:bodyPr/>
          <a:lstStyle/>
          <a:p>
            <a:endParaRPr lang="en-US" dirty="0"/>
          </a:p>
          <a:p>
            <a:endParaRPr lang="en-US" dirty="0"/>
          </a:p>
          <a:p>
            <a:pPr marL="0" indent="0">
              <a:buNone/>
            </a:pPr>
            <a:r>
              <a:rPr lang="en-US" dirty="0"/>
              <a:t>Roberto </a:t>
            </a:r>
            <a:r>
              <a:rPr lang="en-US" dirty="0" err="1"/>
              <a:t>Élito</a:t>
            </a:r>
            <a:endParaRPr lang="en-US" dirty="0"/>
          </a:p>
          <a:p>
            <a:pPr marL="0" indent="0">
              <a:buNone/>
            </a:pPr>
            <a:r>
              <a:rPr lang="en-US" dirty="0" err="1"/>
              <a:t>robertoelito@gmail.com</a:t>
            </a:r>
            <a:endParaRPr lang="en-US" dirty="0"/>
          </a:p>
        </p:txBody>
      </p:sp>
    </p:spTree>
    <p:extLst>
      <p:ext uri="{BB962C8B-B14F-4D97-AF65-F5344CB8AC3E}">
        <p14:creationId xmlns:p14="http://schemas.microsoft.com/office/powerpoint/2010/main" val="21677919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Espaço Reservado para Texto 1">
            <a:extLst>
              <a:ext uri="{FF2B5EF4-FFF2-40B4-BE49-F238E27FC236}">
                <a16:creationId xmlns:a16="http://schemas.microsoft.com/office/drawing/2014/main" id="{EE7D58C2-1F86-4D14-BF3A-E98FB31AFF09}"/>
              </a:ext>
            </a:extLst>
          </p:cNvPr>
          <p:cNvSpPr>
            <a:spLocks noGrp="1"/>
          </p:cNvSpPr>
          <p:nvPr>
            <p:ph type="body" sz="quarter" idx="19"/>
          </p:nvPr>
        </p:nvSpPr>
        <p:spPr>
          <a:blipFill>
            <a:blip r:embed="rId2"/>
            <a:stretch>
              <a:fillRect/>
            </a:stretch>
          </a:blipFill>
        </p:spPr>
        <p:txBody>
          <a:bodyPr/>
          <a:lstStyle/>
          <a:p>
            <a:r>
              <a:rPr lang="pt-BR" dirty="0"/>
              <a:t>OBRIGADO</a:t>
            </a:r>
          </a:p>
        </p:txBody>
      </p:sp>
      <p:sp>
        <p:nvSpPr>
          <p:cNvPr id="5" name="Espaço Reservado para Texto 4">
            <a:extLst>
              <a:ext uri="{FF2B5EF4-FFF2-40B4-BE49-F238E27FC236}">
                <a16:creationId xmlns:a16="http://schemas.microsoft.com/office/drawing/2014/main" id="{915804F1-AF92-41CE-8592-49F8B0D2BE8D}"/>
              </a:ext>
            </a:extLst>
          </p:cNvPr>
          <p:cNvSpPr>
            <a:spLocks noGrp="1"/>
          </p:cNvSpPr>
          <p:nvPr>
            <p:ph type="body" sz="quarter" idx="15"/>
          </p:nvPr>
        </p:nvSpPr>
        <p:spPr>
          <a:xfrm>
            <a:off x="636768" y="3269792"/>
            <a:ext cx="11322249" cy="286120"/>
          </a:xfrm>
        </p:spPr>
        <p:txBody>
          <a:bodyPr/>
          <a:lstStyle/>
          <a:p>
            <a:r>
              <a:rPr lang="pt-BR" sz="1100" dirty="0" err="1"/>
              <a:t>Andre</a:t>
            </a:r>
            <a:r>
              <a:rPr lang="pt-BR" sz="1100" dirty="0"/>
              <a:t> Dib/WWF-Brasil</a:t>
            </a:r>
          </a:p>
        </p:txBody>
      </p:sp>
      <p:pic>
        <p:nvPicPr>
          <p:cNvPr id="6" name="Imagem 5" descr="Logotipo, nome da empresa&#10;&#10;Descrição gerada automaticamente">
            <a:extLst>
              <a:ext uri="{FF2B5EF4-FFF2-40B4-BE49-F238E27FC236}">
                <a16:creationId xmlns:a16="http://schemas.microsoft.com/office/drawing/2014/main" id="{42475BBF-4A97-278D-570E-00D403D4E1DB}"/>
              </a:ext>
            </a:extLst>
          </p:cNvPr>
          <p:cNvPicPr>
            <a:picLocks noChangeAspect="1"/>
          </p:cNvPicPr>
          <p:nvPr/>
        </p:nvPicPr>
        <p:blipFill>
          <a:blip r:embed="rId3"/>
          <a:stretch>
            <a:fillRect/>
          </a:stretch>
        </p:blipFill>
        <p:spPr>
          <a:xfrm>
            <a:off x="2486966" y="4338320"/>
            <a:ext cx="7211894" cy="1503680"/>
          </a:xfrm>
          <a:prstGeom prst="rect">
            <a:avLst/>
          </a:prstGeom>
        </p:spPr>
      </p:pic>
      <p:sp>
        <p:nvSpPr>
          <p:cNvPr id="7" name="Espaço Reservado para Rodapé 1">
            <a:extLst>
              <a:ext uri="{FF2B5EF4-FFF2-40B4-BE49-F238E27FC236}">
                <a16:creationId xmlns:a16="http://schemas.microsoft.com/office/drawing/2014/main" id="{98E2A7B6-0588-CB34-2CC8-B6E4554B0491}"/>
              </a:ext>
            </a:extLst>
          </p:cNvPr>
          <p:cNvSpPr txBox="1">
            <a:spLocks/>
          </p:cNvSpPr>
          <p:nvPr/>
        </p:nvSpPr>
        <p:spPr>
          <a:xfrm>
            <a:off x="232779" y="6264523"/>
            <a:ext cx="11726441" cy="365125"/>
          </a:xfrm>
          <a:prstGeom prst="rect">
            <a:avLst/>
          </a:prstGeom>
          <a:solidFill>
            <a:srgbClr val="E7E6E6"/>
          </a:solidFill>
        </p:spPr>
        <p:txBody>
          <a:bodyPr vert="horz" lIns="91440" tIns="45720" rIns="91440" bIns="45720" rtlCol="0" anchor="ctr"/>
          <a:lstStyle>
            <a:defPPr>
              <a:defRPr lang="en-US"/>
            </a:defPPr>
            <a:lvl1pPr marL="0" algn="r" defTabSz="914377" rtl="0" eaLnBrk="1" latinLnBrk="0" hangingPunct="1">
              <a:defRPr sz="1000" b="0" i="0" kern="1200">
                <a:solidFill>
                  <a:schemeClr val="tx1">
                    <a:tint val="75000"/>
                  </a:schemeClr>
                </a:solidFill>
                <a:latin typeface="+mn-lt"/>
                <a:ea typeface="Open Sans" panose="020B0606030504020204" pitchFamily="34" charset="0"/>
                <a:cs typeface="Open Sans" panose="020B0606030504020204" pitchFamily="34" charset="0"/>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l"/>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8" name="Espaço Reservado para Número de Slide 2">
            <a:extLst>
              <a:ext uri="{FF2B5EF4-FFF2-40B4-BE49-F238E27FC236}">
                <a16:creationId xmlns:a16="http://schemas.microsoft.com/office/drawing/2014/main" id="{DF071182-AF4A-8B2A-308D-3C71EDF0269E}"/>
              </a:ext>
            </a:extLst>
          </p:cNvPr>
          <p:cNvSpPr txBox="1">
            <a:spLocks/>
          </p:cNvSpPr>
          <p:nvPr/>
        </p:nvSpPr>
        <p:spPr>
          <a:xfrm>
            <a:off x="11424591" y="6264523"/>
            <a:ext cx="534629" cy="365125"/>
          </a:xfrm>
          <a:prstGeom prst="rect">
            <a:avLst/>
          </a:prstGeom>
        </p:spPr>
        <p:txBody>
          <a:bodyPr anchor="ct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fld id="{01D4B372-C4E9-DB48-93BA-62F9C68D8B35}" type="slidenum">
              <a:rPr lang="en-US" sz="1000" smtClean="0">
                <a:solidFill>
                  <a:schemeClr val="bg1">
                    <a:lumMod val="50000"/>
                  </a:schemeClr>
                </a:solidFill>
              </a:rPr>
              <a:pPr/>
              <a:t>78</a:t>
            </a:fld>
            <a:endParaRPr lang="en-US" sz="1000" dirty="0">
              <a:solidFill>
                <a:schemeClr val="bg1">
                  <a:lumMod val="50000"/>
                </a:schemeClr>
              </a:solidFill>
            </a:endParaRPr>
          </a:p>
        </p:txBody>
      </p:sp>
    </p:spTree>
    <p:extLst>
      <p:ext uri="{BB962C8B-B14F-4D97-AF65-F5344CB8AC3E}">
        <p14:creationId xmlns:p14="http://schemas.microsoft.com/office/powerpoint/2010/main" val="2874246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B714EABB-1F57-DFED-4921-229D2173E14E}"/>
              </a:ext>
            </a:extLst>
          </p:cNvPr>
          <p:cNvSpPr>
            <a:spLocks noGrp="1"/>
          </p:cNvSpPr>
          <p:nvPr>
            <p:ph type="ftr" sz="quarter" idx="11"/>
          </p:nvPr>
        </p:nvSpPr>
        <p:spPr/>
        <p:txBody>
          <a:bodyPr/>
          <a:lstStyle/>
          <a:p>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F2608CA6-423A-413F-30F9-D89F491ADF13}"/>
              </a:ext>
            </a:extLst>
          </p:cNvPr>
          <p:cNvSpPr>
            <a:spLocks noGrp="1"/>
          </p:cNvSpPr>
          <p:nvPr>
            <p:ph type="sldNum" sz="quarter" idx="12"/>
          </p:nvPr>
        </p:nvSpPr>
        <p:spPr/>
        <p:txBody>
          <a:bodyPr/>
          <a:lstStyle/>
          <a:p>
            <a:fld id="{01D4B372-C4E9-DB48-93BA-62F9C68D8B35}" type="slidenum">
              <a:rPr lang="en-US" smtClean="0"/>
              <a:pPr/>
              <a:t>8</a:t>
            </a:fld>
            <a:endParaRPr lang="en-US"/>
          </a:p>
        </p:txBody>
      </p:sp>
      <p:pic>
        <p:nvPicPr>
          <p:cNvPr id="13" name="Espaço Reservado para Imagem 12">
            <a:extLst>
              <a:ext uri="{FF2B5EF4-FFF2-40B4-BE49-F238E27FC236}">
                <a16:creationId xmlns:a16="http://schemas.microsoft.com/office/drawing/2014/main" id="{11DC2CD8-C86D-DD8C-528E-DC2760D7C1FE}"/>
              </a:ext>
            </a:extLst>
          </p:cNvPr>
          <p:cNvPicPr>
            <a:picLocks noGrp="1" noChangeAspect="1"/>
          </p:cNvPicPr>
          <p:nvPr>
            <p:ph type="pic" idx="13"/>
          </p:nvPr>
        </p:nvPicPr>
        <p:blipFill>
          <a:blip r:embed="rId2"/>
          <a:srcRect l="16878" r="16878"/>
          <a:stretch>
            <a:fillRect/>
          </a:stretch>
        </p:blipFill>
        <p:spPr/>
      </p:pic>
      <p:sp>
        <p:nvSpPr>
          <p:cNvPr id="9" name="Espaço Reservado para Conteúdo 8">
            <a:extLst>
              <a:ext uri="{FF2B5EF4-FFF2-40B4-BE49-F238E27FC236}">
                <a16:creationId xmlns:a16="http://schemas.microsoft.com/office/drawing/2014/main" id="{AEB44981-0C8D-F086-42D7-5BE1314E5DBC}"/>
              </a:ext>
            </a:extLst>
          </p:cNvPr>
          <p:cNvSpPr>
            <a:spLocks noGrp="1"/>
          </p:cNvSpPr>
          <p:nvPr>
            <p:ph sz="half" idx="15"/>
          </p:nvPr>
        </p:nvSpPr>
        <p:spPr>
          <a:xfrm>
            <a:off x="6096000" y="1232370"/>
            <a:ext cx="5863217" cy="4860927"/>
          </a:xfrm>
        </p:spPr>
        <p:txBody>
          <a:bodyPr>
            <a:normAutofit/>
          </a:bodyPr>
          <a:lstStyle/>
          <a:p>
            <a:r>
              <a:rPr lang="pt-BR" sz="1800" b="1" dirty="0">
                <a:solidFill>
                  <a:schemeClr val="tx1"/>
                </a:solidFill>
                <a:latin typeface="+mn-lt"/>
              </a:rPr>
              <a:t>Alemanha</a:t>
            </a:r>
            <a:r>
              <a:rPr lang="pt-BR" sz="1800" dirty="0">
                <a:solidFill>
                  <a:schemeClr val="tx1"/>
                </a:solidFill>
                <a:latin typeface="+mn-lt"/>
              </a:rPr>
              <a:t>: </a:t>
            </a:r>
            <a:r>
              <a:rPr lang="pt-BR" sz="1800" b="1" dirty="0">
                <a:solidFill>
                  <a:schemeClr val="tx1"/>
                </a:solidFill>
                <a:latin typeface="+mn-lt"/>
              </a:rPr>
              <a:t>século VII </a:t>
            </a:r>
            <a:br>
              <a:rPr lang="pt-BR" sz="1800" b="1" dirty="0">
                <a:solidFill>
                  <a:schemeClr val="tx1"/>
                </a:solidFill>
                <a:latin typeface="+mn-lt"/>
              </a:rPr>
            </a:br>
            <a:br>
              <a:rPr lang="pt-BR" sz="1800" b="1" dirty="0">
                <a:solidFill>
                  <a:schemeClr val="tx1"/>
                </a:solidFill>
                <a:latin typeface="+mn-lt"/>
              </a:rPr>
            </a:br>
            <a:r>
              <a:rPr lang="pt-BR" sz="1800" b="1" dirty="0">
                <a:solidFill>
                  <a:schemeClr val="tx1"/>
                </a:solidFill>
                <a:latin typeface="+mn-lt"/>
              </a:rPr>
              <a:t>* </a:t>
            </a:r>
            <a:r>
              <a:rPr lang="pt-BR" sz="1800" dirty="0">
                <a:solidFill>
                  <a:schemeClr val="tx1"/>
                </a:solidFill>
                <a:latin typeface="+mn-lt"/>
              </a:rPr>
              <a:t>Registros de propriedades imobiliárias nos mosteiros e igrejas (prenúncio do nosso registros paroquial).</a:t>
            </a:r>
            <a:br>
              <a:rPr lang="pt-BR" sz="1800" dirty="0">
                <a:solidFill>
                  <a:schemeClr val="tx1"/>
                </a:solidFill>
                <a:latin typeface="+mn-lt"/>
              </a:rPr>
            </a:br>
            <a:br>
              <a:rPr lang="pt-BR" sz="1800" dirty="0">
                <a:solidFill>
                  <a:schemeClr val="tx1"/>
                </a:solidFill>
                <a:latin typeface="+mn-lt"/>
              </a:rPr>
            </a:br>
            <a:r>
              <a:rPr lang="pt-BR" sz="1800" dirty="0">
                <a:solidFill>
                  <a:schemeClr val="tx1"/>
                </a:solidFill>
                <a:latin typeface="+mn-lt"/>
              </a:rPr>
              <a:t>- </a:t>
            </a:r>
            <a:r>
              <a:rPr lang="pt-BR" sz="1800" b="1" dirty="0">
                <a:solidFill>
                  <a:schemeClr val="tx1"/>
                </a:solidFill>
                <a:latin typeface="+mn-lt"/>
              </a:rPr>
              <a:t>Declínio do Império Romano:</a:t>
            </a:r>
            <a:br>
              <a:rPr lang="pt-BR" sz="1800" b="1" dirty="0">
                <a:solidFill>
                  <a:schemeClr val="tx1"/>
                </a:solidFill>
                <a:latin typeface="+mn-lt"/>
              </a:rPr>
            </a:br>
            <a:br>
              <a:rPr lang="pt-BR" sz="1800" b="1" dirty="0">
                <a:solidFill>
                  <a:schemeClr val="tx1"/>
                </a:solidFill>
                <a:latin typeface="+mn-lt"/>
              </a:rPr>
            </a:br>
            <a:r>
              <a:rPr lang="pt-BR" sz="1800" b="1" dirty="0">
                <a:solidFill>
                  <a:schemeClr val="tx1"/>
                </a:solidFill>
                <a:latin typeface="+mn-lt"/>
              </a:rPr>
              <a:t>*</a:t>
            </a:r>
            <a:r>
              <a:rPr lang="pt-BR" sz="1800" dirty="0">
                <a:solidFill>
                  <a:schemeClr val="tx1"/>
                </a:solidFill>
                <a:latin typeface="+mn-lt"/>
              </a:rPr>
              <a:t>Declínio do Notariado: invasões bárbaras e novos usos e costumes. </a:t>
            </a:r>
            <a:br>
              <a:rPr lang="pt-BR" sz="1800" dirty="0">
                <a:solidFill>
                  <a:schemeClr val="tx1"/>
                </a:solidFill>
                <a:latin typeface="+mn-lt"/>
              </a:rPr>
            </a:br>
            <a:br>
              <a:rPr lang="pt-BR" sz="1800" dirty="0">
                <a:solidFill>
                  <a:schemeClr val="tx1"/>
                </a:solidFill>
                <a:latin typeface="+mn-lt"/>
              </a:rPr>
            </a:br>
            <a:r>
              <a:rPr lang="pt-BR" sz="1800" dirty="0">
                <a:solidFill>
                  <a:schemeClr val="tx1"/>
                </a:solidFill>
                <a:latin typeface="+mn-lt"/>
              </a:rPr>
              <a:t>* </a:t>
            </a:r>
            <a:r>
              <a:rPr lang="pt-BR" sz="1800" b="1" dirty="0">
                <a:solidFill>
                  <a:schemeClr val="tx1"/>
                </a:solidFill>
                <a:latin typeface="+mn-lt"/>
              </a:rPr>
              <a:t>Compra de terra e pagamento testemunhada por 12 crianças trazidas pelo comprador, que eram surradas para nunca se esquecerem da operação jurídica efetuada, e testemunharem mais tarde</a:t>
            </a:r>
            <a:r>
              <a:rPr lang="pt-BR" sz="1800" dirty="0">
                <a:solidFill>
                  <a:schemeClr val="tx1"/>
                </a:solidFill>
                <a:latin typeface="+mn-lt"/>
              </a:rPr>
              <a:t>.</a:t>
            </a:r>
            <a:br>
              <a:rPr lang="pt-BR" sz="1800" dirty="0">
                <a:solidFill>
                  <a:schemeClr val="tx1"/>
                </a:solidFill>
                <a:latin typeface="+mn-lt"/>
              </a:rPr>
            </a:br>
            <a:br>
              <a:rPr lang="pt-BR" sz="1800" dirty="0">
                <a:solidFill>
                  <a:schemeClr val="tx1"/>
                </a:solidFill>
                <a:latin typeface="+mn-lt"/>
              </a:rPr>
            </a:br>
            <a:r>
              <a:rPr lang="pt-BR" sz="1800" dirty="0">
                <a:solidFill>
                  <a:schemeClr val="tx1"/>
                </a:solidFill>
                <a:latin typeface="+mn-lt"/>
              </a:rPr>
              <a:t>- </a:t>
            </a:r>
            <a:r>
              <a:rPr lang="pt-BR" sz="1800" b="1" dirty="0">
                <a:solidFill>
                  <a:schemeClr val="tx1"/>
                </a:solidFill>
                <a:latin typeface="+mn-lt"/>
              </a:rPr>
              <a:t>Portugal:</a:t>
            </a:r>
            <a:r>
              <a:rPr lang="pt-BR" sz="1800" dirty="0">
                <a:solidFill>
                  <a:schemeClr val="tx1"/>
                </a:solidFill>
                <a:latin typeface="+mn-lt"/>
              </a:rPr>
              <a:t>  Edi</a:t>
            </a:r>
            <a:r>
              <a:rPr lang="pt-BR" sz="1800" dirty="0">
                <a:latin typeface="+mn-lt"/>
              </a:rPr>
              <a:t>ção de Regimentos notariais em 1218; 1305; 1340.</a:t>
            </a:r>
            <a:endParaRPr lang="pt-BR" sz="1800" dirty="0"/>
          </a:p>
        </p:txBody>
      </p:sp>
      <p:sp>
        <p:nvSpPr>
          <p:cNvPr id="11" name="Espaço Reservado para Texto 10">
            <a:extLst>
              <a:ext uri="{FF2B5EF4-FFF2-40B4-BE49-F238E27FC236}">
                <a16:creationId xmlns:a16="http://schemas.microsoft.com/office/drawing/2014/main" id="{1E955CCD-D856-9387-4A7D-AF0B5FA924CA}"/>
              </a:ext>
            </a:extLst>
          </p:cNvPr>
          <p:cNvSpPr>
            <a:spLocks noGrp="1"/>
          </p:cNvSpPr>
          <p:nvPr>
            <p:ph type="body" sz="quarter" idx="17"/>
          </p:nvPr>
        </p:nvSpPr>
        <p:spPr/>
        <p:txBody>
          <a:bodyPr/>
          <a:lstStyle/>
          <a:p>
            <a:endParaRPr lang="pt-BR"/>
          </a:p>
        </p:txBody>
      </p:sp>
    </p:spTree>
    <p:extLst>
      <p:ext uri="{BB962C8B-B14F-4D97-AF65-F5344CB8AC3E}">
        <p14:creationId xmlns:p14="http://schemas.microsoft.com/office/powerpoint/2010/main" val="2761523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Rodapé 1">
            <a:extLst>
              <a:ext uri="{FF2B5EF4-FFF2-40B4-BE49-F238E27FC236}">
                <a16:creationId xmlns:a16="http://schemas.microsoft.com/office/drawing/2014/main" id="{360FCFDD-7C9E-D28D-230E-8F0EFD9AFEC3}"/>
              </a:ext>
            </a:extLst>
          </p:cNvPr>
          <p:cNvSpPr>
            <a:spLocks noGrp="1"/>
          </p:cNvSpPr>
          <p:nvPr>
            <p:ph type="ftr" sz="quarter" idx="10"/>
          </p:nvPr>
        </p:nvSpPr>
        <p:spPr/>
        <p:txBody>
          <a:bodyPr/>
          <a:lstStyle/>
          <a:p>
            <a:r>
              <a:rPr lang="en-US" dirty="0"/>
              <a:t>WWF </a:t>
            </a:r>
            <a:r>
              <a:rPr lang="en-US" dirty="0" err="1"/>
              <a:t>Introdução</a:t>
            </a:r>
            <a:r>
              <a:rPr lang="en-US" dirty="0"/>
              <a:t> </a:t>
            </a:r>
            <a:r>
              <a:rPr lang="en-US" dirty="0" err="1"/>
              <a:t>ao</a:t>
            </a:r>
            <a:r>
              <a:rPr lang="en-US" dirty="0"/>
              <a:t> Sistema de </a:t>
            </a:r>
            <a:r>
              <a:rPr lang="en-US" dirty="0" err="1"/>
              <a:t>registros</a:t>
            </a:r>
            <a:r>
              <a:rPr lang="en-US" dirty="0"/>
              <a:t> e </a:t>
            </a:r>
            <a:r>
              <a:rPr lang="en-US" dirty="0" err="1"/>
              <a:t>conformação</a:t>
            </a:r>
            <a:r>
              <a:rPr lang="en-US" dirty="0"/>
              <a:t> </a:t>
            </a:r>
            <a:r>
              <a:rPr lang="en-US" dirty="0" err="1"/>
              <a:t>atual</a:t>
            </a:r>
            <a:r>
              <a:rPr lang="en-US" dirty="0"/>
              <a:t> do Sistema </a:t>
            </a:r>
            <a:r>
              <a:rPr lang="en-US" dirty="0" err="1"/>
              <a:t>brasileiro</a:t>
            </a:r>
            <a:r>
              <a:rPr lang="en-US" dirty="0"/>
              <a:t> de </a:t>
            </a:r>
            <a:r>
              <a:rPr lang="en-US" dirty="0" err="1"/>
              <a:t>registro</a:t>
            </a:r>
            <a:r>
              <a:rPr lang="en-US" dirty="0"/>
              <a:t> de </a:t>
            </a:r>
            <a:r>
              <a:rPr lang="en-US" dirty="0" err="1"/>
              <a:t>imóveis</a:t>
            </a:r>
            <a:endParaRPr lang="en-US" dirty="0"/>
          </a:p>
        </p:txBody>
      </p:sp>
      <p:sp>
        <p:nvSpPr>
          <p:cNvPr id="3" name="Espaço Reservado para Número de Slide 2">
            <a:extLst>
              <a:ext uri="{FF2B5EF4-FFF2-40B4-BE49-F238E27FC236}">
                <a16:creationId xmlns:a16="http://schemas.microsoft.com/office/drawing/2014/main" id="{CA543607-5F17-6345-85F5-D27F34DB9FE0}"/>
              </a:ext>
            </a:extLst>
          </p:cNvPr>
          <p:cNvSpPr>
            <a:spLocks noGrp="1"/>
          </p:cNvSpPr>
          <p:nvPr>
            <p:ph type="sldNum" sz="quarter" idx="11"/>
          </p:nvPr>
        </p:nvSpPr>
        <p:spPr/>
        <p:txBody>
          <a:bodyPr/>
          <a:lstStyle/>
          <a:p>
            <a:fld id="{96F7679E-DE04-904C-B326-A7ED40143975}" type="slidenum">
              <a:rPr lang="en-US" smtClean="0"/>
              <a:t>9</a:t>
            </a:fld>
            <a:endParaRPr lang="en-US"/>
          </a:p>
        </p:txBody>
      </p:sp>
      <p:sp>
        <p:nvSpPr>
          <p:cNvPr id="10" name="Espaço Reservado para Conteúdo 9">
            <a:extLst>
              <a:ext uri="{FF2B5EF4-FFF2-40B4-BE49-F238E27FC236}">
                <a16:creationId xmlns:a16="http://schemas.microsoft.com/office/drawing/2014/main" id="{CFFE3E54-084C-3B0B-9021-5EE7E81C00E2}"/>
              </a:ext>
            </a:extLst>
          </p:cNvPr>
          <p:cNvSpPr>
            <a:spLocks noGrp="1"/>
          </p:cNvSpPr>
          <p:nvPr>
            <p:ph sz="half" idx="2"/>
          </p:nvPr>
        </p:nvSpPr>
        <p:spPr>
          <a:xfrm>
            <a:off x="378552" y="1503776"/>
            <a:ext cx="7413725" cy="4254947"/>
          </a:xfrm>
        </p:spPr>
        <p:txBody>
          <a:bodyPr>
            <a:normAutofit/>
          </a:bodyPr>
          <a:lstStyle/>
          <a:p>
            <a:pPr algn="just"/>
            <a:r>
              <a:rPr lang="pt-BR" b="1" dirty="0">
                <a:solidFill>
                  <a:schemeClr val="tx1"/>
                </a:solidFill>
                <a:latin typeface="+mn-lt"/>
              </a:rPr>
              <a:t>- LIVRO I: </a:t>
            </a:r>
            <a:r>
              <a:rPr lang="pt-BR" dirty="0">
                <a:solidFill>
                  <a:schemeClr val="tx1"/>
                </a:solidFill>
                <a:latin typeface="+mn-lt"/>
              </a:rPr>
              <a:t>- Título XXXXVII – </a:t>
            </a:r>
            <a:r>
              <a:rPr lang="pt-BR" b="1" dirty="0">
                <a:solidFill>
                  <a:schemeClr val="tx1"/>
                </a:solidFill>
                <a:latin typeface="+mn-lt"/>
              </a:rPr>
              <a:t>Regimento a ser seguido pelos Tabeliães </a:t>
            </a:r>
            <a:r>
              <a:rPr lang="pt-BR" dirty="0">
                <a:solidFill>
                  <a:schemeClr val="tx1"/>
                </a:solidFill>
                <a:latin typeface="+mn-lt"/>
              </a:rPr>
              <a:t>(leitura do contrato  perante as partes e testemunhas antes da assinatura. Menção ao dia, mês, a era e o lugar onde foram lavrados).</a:t>
            </a:r>
            <a:br>
              <a:rPr lang="pt-BR" dirty="0">
                <a:solidFill>
                  <a:schemeClr val="tx1"/>
                </a:solidFill>
                <a:latin typeface="+mn-lt"/>
              </a:rPr>
            </a:br>
            <a:br>
              <a:rPr lang="pt-BR" dirty="0">
                <a:solidFill>
                  <a:schemeClr val="tx1"/>
                </a:solidFill>
                <a:latin typeface="+mn-lt"/>
              </a:rPr>
            </a:br>
            <a:r>
              <a:rPr lang="pt-BR" dirty="0">
                <a:solidFill>
                  <a:schemeClr val="tx1"/>
                </a:solidFill>
                <a:latin typeface="+mn-lt"/>
              </a:rPr>
              <a:t>- </a:t>
            </a:r>
            <a:r>
              <a:rPr lang="pt-BR" b="1" dirty="0">
                <a:solidFill>
                  <a:schemeClr val="tx1"/>
                </a:solidFill>
                <a:latin typeface="+mn-lt"/>
              </a:rPr>
              <a:t>LIVRO III: </a:t>
            </a:r>
            <a:r>
              <a:rPr lang="pt-BR" dirty="0">
                <a:solidFill>
                  <a:schemeClr val="tx1"/>
                </a:solidFill>
                <a:latin typeface="+mn-lt"/>
              </a:rPr>
              <a:t>Título LXIV – </a:t>
            </a:r>
            <a:r>
              <a:rPr lang="pt-BR" b="1" dirty="0">
                <a:solidFill>
                  <a:schemeClr val="tx1"/>
                </a:solidFill>
                <a:latin typeface="+mn-lt"/>
              </a:rPr>
              <a:t>Contratos acima de determinado valor somente por meio de escritura pública.</a:t>
            </a:r>
            <a:br>
              <a:rPr lang="pt-BR" dirty="0">
                <a:solidFill>
                  <a:schemeClr val="tx1"/>
                </a:solidFill>
                <a:latin typeface="+mn-lt"/>
              </a:rPr>
            </a:br>
            <a:br>
              <a:rPr lang="pt-BR" dirty="0">
                <a:solidFill>
                  <a:schemeClr val="tx1"/>
                </a:solidFill>
                <a:latin typeface="+mn-lt"/>
              </a:rPr>
            </a:br>
            <a:r>
              <a:rPr lang="pt-BR" dirty="0">
                <a:solidFill>
                  <a:schemeClr val="tx1"/>
                </a:solidFill>
                <a:latin typeface="+mn-lt"/>
              </a:rPr>
              <a:t>- </a:t>
            </a:r>
            <a:r>
              <a:rPr lang="pt-BR" b="1" dirty="0">
                <a:solidFill>
                  <a:schemeClr val="tx1"/>
                </a:solidFill>
                <a:latin typeface="+mn-lt"/>
              </a:rPr>
              <a:t>LIVRO IV: </a:t>
            </a:r>
            <a:r>
              <a:rPr lang="pt-BR" dirty="0">
                <a:solidFill>
                  <a:schemeClr val="tx1"/>
                </a:solidFill>
                <a:latin typeface="+mn-lt"/>
              </a:rPr>
              <a:t>Título LXVI - Escrituras deveriam consignar o ano </a:t>
            </a:r>
            <a:r>
              <a:rPr lang="pt-BR" b="1" dirty="0">
                <a:solidFill>
                  <a:schemeClr val="tx1"/>
                </a:solidFill>
                <a:latin typeface="+mn-lt"/>
              </a:rPr>
              <a:t>da Era do Nascimento de Nosso Senhor Jesus </a:t>
            </a:r>
            <a:r>
              <a:rPr lang="pt-BR" b="1" dirty="0">
                <a:latin typeface="+mn-lt"/>
              </a:rPr>
              <a:t>Cristo e não mais da Era de Cesar </a:t>
            </a:r>
            <a:r>
              <a:rPr lang="pt-BR" dirty="0">
                <a:latin typeface="+mn-lt"/>
              </a:rPr>
              <a:t>(determinação de D. João I em 22/08/1422) a partir de então, sob pena de privação dos ofícios.</a:t>
            </a:r>
            <a:endParaRPr lang="pt-BR" dirty="0"/>
          </a:p>
        </p:txBody>
      </p:sp>
      <p:sp>
        <p:nvSpPr>
          <p:cNvPr id="9" name="Título 8">
            <a:extLst>
              <a:ext uri="{FF2B5EF4-FFF2-40B4-BE49-F238E27FC236}">
                <a16:creationId xmlns:a16="http://schemas.microsoft.com/office/drawing/2014/main" id="{EAB41383-E344-D135-5619-891970326ED4}"/>
              </a:ext>
            </a:extLst>
          </p:cNvPr>
          <p:cNvSpPr>
            <a:spLocks noGrp="1"/>
          </p:cNvSpPr>
          <p:nvPr>
            <p:ph type="title"/>
          </p:nvPr>
        </p:nvSpPr>
        <p:spPr/>
        <p:txBody>
          <a:bodyPr/>
          <a:lstStyle/>
          <a:p>
            <a:pPr algn="ctr"/>
            <a:r>
              <a:rPr lang="pt-BR" sz="3600" b="1" dirty="0">
                <a:solidFill>
                  <a:schemeClr val="tx1"/>
                </a:solidFill>
                <a:latin typeface="+mn-lt"/>
              </a:rPr>
              <a:t>ORDENAÇÕES AFONSINAS, DE 1445</a:t>
            </a:r>
            <a:endParaRPr lang="pt-BR" dirty="0"/>
          </a:p>
        </p:txBody>
      </p:sp>
      <p:pic>
        <p:nvPicPr>
          <p:cNvPr id="13" name="Imagem 12">
            <a:extLst>
              <a:ext uri="{FF2B5EF4-FFF2-40B4-BE49-F238E27FC236}">
                <a16:creationId xmlns:a16="http://schemas.microsoft.com/office/drawing/2014/main" id="{039C9260-D6E6-EC11-40B5-002499A07C4B}"/>
              </a:ext>
            </a:extLst>
          </p:cNvPr>
          <p:cNvPicPr>
            <a:picLocks noChangeAspect="1"/>
          </p:cNvPicPr>
          <p:nvPr/>
        </p:nvPicPr>
        <p:blipFill>
          <a:blip r:embed="rId2"/>
          <a:stretch>
            <a:fillRect/>
          </a:stretch>
        </p:blipFill>
        <p:spPr>
          <a:xfrm>
            <a:off x="8488746" y="1479064"/>
            <a:ext cx="2935846" cy="4279659"/>
          </a:xfrm>
          <a:prstGeom prst="rect">
            <a:avLst/>
          </a:prstGeom>
        </p:spPr>
      </p:pic>
    </p:spTree>
    <p:extLst>
      <p:ext uri="{BB962C8B-B14F-4D97-AF65-F5344CB8AC3E}">
        <p14:creationId xmlns:p14="http://schemas.microsoft.com/office/powerpoint/2010/main" val="32900876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WF Master PPT Template">
  <a:themeElements>
    <a:clrScheme name="WWF">
      <a:dk1>
        <a:srgbClr val="000000"/>
      </a:dk1>
      <a:lt1>
        <a:srgbClr val="FFFFFF"/>
      </a:lt1>
      <a:dk2>
        <a:srgbClr val="44546A"/>
      </a:dk2>
      <a:lt2>
        <a:srgbClr val="E7E6E6"/>
      </a:lt2>
      <a:accent1>
        <a:srgbClr val="F5D200"/>
      </a:accent1>
      <a:accent2>
        <a:srgbClr val="F07D00"/>
      </a:accent2>
      <a:accent3>
        <a:srgbClr val="009191"/>
      </a:accent3>
      <a:accent4>
        <a:srgbClr val="9A0064"/>
      </a:accent4>
      <a:accent5>
        <a:srgbClr val="7B8327"/>
      </a:accent5>
      <a:accent6>
        <a:srgbClr val="552F2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t="-12292" b="-12292"/>
          </a:stretch>
        </a:blip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1552_WWF_PowerPoint_Template_with_content_MAIN_1a" id="{8707FF60-F70E-DA48-96A0-FE15434E7C78}" vid="{E061128B-8313-6141-86B3-146569844BD8}"/>
    </a:ext>
  </a:extLst>
</a:theme>
</file>

<file path=ppt/theme/theme2.xml><?xml version="1.0" encoding="utf-8"?>
<a:theme xmlns:a="http://schemas.openxmlformats.org/drawingml/2006/main" name="2_WWF Master PPT Boilerplate Template">
  <a:themeElements>
    <a:clrScheme name="WWF">
      <a:dk1>
        <a:srgbClr val="000000"/>
      </a:dk1>
      <a:lt1>
        <a:srgbClr val="FFFFFF"/>
      </a:lt1>
      <a:dk2>
        <a:srgbClr val="44546A"/>
      </a:dk2>
      <a:lt2>
        <a:srgbClr val="E7E6E6"/>
      </a:lt2>
      <a:accent1>
        <a:srgbClr val="F5D200"/>
      </a:accent1>
      <a:accent2>
        <a:srgbClr val="F07D00"/>
      </a:accent2>
      <a:accent3>
        <a:srgbClr val="009191"/>
      </a:accent3>
      <a:accent4>
        <a:srgbClr val="9A0064"/>
      </a:accent4>
      <a:accent5>
        <a:srgbClr val="7B8327"/>
      </a:accent5>
      <a:accent6>
        <a:srgbClr val="552F2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t="-12292" b="-12292"/>
          </a:stretch>
        </a:blip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1552_WWF_PowerPoint_Template_with_content_MAIN_1a" id="{8707FF60-F70E-DA48-96A0-FE15434E7C78}" vid="{0777648A-B018-4143-A53F-5099223C8EE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0F7062BBEF420745AB7B2939B45F046B" ma:contentTypeVersion="15" ma:contentTypeDescription="Crie um novo documento." ma:contentTypeScope="" ma:versionID="e9be1a9ed5e25c0fa8e7daddb4392e47">
  <xsd:schema xmlns:xsd="http://www.w3.org/2001/XMLSchema" xmlns:xs="http://www.w3.org/2001/XMLSchema" xmlns:p="http://schemas.microsoft.com/office/2006/metadata/properties" xmlns:ns1="http://schemas.microsoft.com/sharepoint/v3" xmlns:ns2="df27d8a0-ef4c-4344-b593-7330dbd41ff5" xmlns:ns3="b060deed-903b-4653-9339-010626c8fe93" targetNamespace="http://schemas.microsoft.com/office/2006/metadata/properties" ma:root="true" ma:fieldsID="3f89545ade902dfff94c3a7060219ba0" ns1:_="" ns2:_="" ns3:_="">
    <xsd:import namespace="http://schemas.microsoft.com/sharepoint/v3"/>
    <xsd:import namespace="df27d8a0-ef4c-4344-b593-7330dbd41ff5"/>
    <xsd:import namespace="b060deed-903b-4653-9339-010626c8fe9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Propriedades da Política de Conformidade Unificada" ma:hidden="true" ma:internalName="_ip_UnifiedCompliancePolicyProperties">
      <xsd:simpleType>
        <xsd:restriction base="dms:Note"/>
      </xsd:simpleType>
    </xsd:element>
    <xsd:element name="_ip_UnifiedCompliancePolicyUIAction" ma:index="20" nillable="true" ma:displayName="Ação de Interface do Usuário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27d8a0-ef4c-4344-b593-7330dbd41f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60deed-903b-4653-9339-010626c8fe93" elementFormDefault="qualified">
    <xsd:import namespace="http://schemas.microsoft.com/office/2006/documentManagement/types"/>
    <xsd:import namespace="http://schemas.microsoft.com/office/infopath/2007/PartnerControls"/>
    <xsd:element name="SharedWithUsers" ma:index="15"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8F8C8D9-CF04-43B0-8ED5-9BB832FDAC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f27d8a0-ef4c-4344-b593-7330dbd41ff5"/>
    <ds:schemaRef ds:uri="b060deed-903b-4653-9339-010626c8fe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942CC69-4A10-4549-BEDD-DD094BC0EC67}">
  <ds:schemaRefs>
    <ds:schemaRef ds:uri="b060deed-903b-4653-9339-010626c8fe93"/>
    <ds:schemaRef ds:uri="df27d8a0-ef4c-4344-b593-7330dbd41f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765E3A3-D3C2-4FAA-A08A-C7476D7E6F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WWF_MAIN_PowerPoint_Template_ARIAL_Font</Template>
  <TotalTime>9995</TotalTime>
  <Words>9217</Words>
  <Application>Microsoft Office PowerPoint</Application>
  <PresentationFormat>Widescreen</PresentationFormat>
  <Paragraphs>543</Paragraphs>
  <Slides>78</Slides>
  <Notes>9</Notes>
  <HiddenSlides>0</HiddenSlides>
  <MMClips>1</MMClips>
  <ScaleCrop>false</ScaleCrop>
  <HeadingPairs>
    <vt:vector size="6" baseType="variant">
      <vt:variant>
        <vt:lpstr>Fontes usadas</vt:lpstr>
      </vt:variant>
      <vt:variant>
        <vt:i4>6</vt:i4>
      </vt:variant>
      <vt:variant>
        <vt:lpstr>Tema</vt:lpstr>
      </vt:variant>
      <vt:variant>
        <vt:i4>2</vt:i4>
      </vt:variant>
      <vt:variant>
        <vt:lpstr>Títulos de slides</vt:lpstr>
      </vt:variant>
      <vt:variant>
        <vt:i4>78</vt:i4>
      </vt:variant>
    </vt:vector>
  </HeadingPairs>
  <TitlesOfParts>
    <vt:vector size="86" baseType="lpstr">
      <vt:lpstr>Gungsuh</vt:lpstr>
      <vt:lpstr>Arial</vt:lpstr>
      <vt:lpstr>Calibri</vt:lpstr>
      <vt:lpstr>Georgia</vt:lpstr>
      <vt:lpstr>Times New Roman</vt:lpstr>
      <vt:lpstr>Wingdings 3</vt:lpstr>
      <vt:lpstr>WWF Master PPT Template</vt:lpstr>
      <vt:lpstr>2_WWF Master PPT Boilerplate Template</vt:lpstr>
      <vt:lpstr>Governança Fundiária Responsável- 07/11/20 </vt:lpstr>
      <vt:lpstr>Apresentação do PowerPoint</vt:lpstr>
      <vt:lpstr>Proposições</vt:lpstr>
      <vt:lpstr>Sistemas Registrais - Doutrina</vt:lpstr>
      <vt:lpstr>SINTETIZANDO</vt:lpstr>
      <vt:lpstr>PROCEDIMENTOS REGISTRAIS NO BRASIL</vt:lpstr>
      <vt:lpstr>HISTÓRICO DO SERVIÇO NOTARIAL E REGISTRAL IMOBILIÁRIO</vt:lpstr>
      <vt:lpstr>Apresentação do PowerPoint</vt:lpstr>
      <vt:lpstr>ORDENAÇÕES AFONSINAS, DE 1445</vt:lpstr>
      <vt:lpstr>ORDENAÇÕES MANUELINAS, DE 1521</vt:lpstr>
      <vt:lpstr>ORDENAÇÕES FILIPINAS DE 1603</vt:lpstr>
      <vt:lpstr>O SERVIÇO NOTARIAL/REGISTRAL NO BRASIL IMPÉRIO</vt:lpstr>
      <vt:lpstr>Lei Orçamentária nº 317/1843 e Decreto nº 482/1846</vt:lpstr>
      <vt:lpstr>Lei nº 601/1850 e Decreto nº 1.318/1854 (Regulamento):</vt:lpstr>
      <vt:lpstr>Apresentação do PowerPoint</vt:lpstr>
      <vt:lpstr>Apresentação do PowerPoint</vt:lpstr>
      <vt:lpstr>Decreto nº 3.453/1865 – Regulamento da Lei nº 1.237/1864</vt:lpstr>
      <vt:lpstr>ESBOÇO - CÓDIGO CIVIL DE TEIXEIRA DE FREITAS - 1865</vt:lpstr>
      <vt:lpstr>        - Decreto nº 370/1890 – Regulamento do Decreto nº 169-A/1890   * Seguiu a mesma linha da legislação anterior:  * Livro da Transcrição das Transmissões de Imóveis (Livro 4)  passou a ser o de nº 3; * Abolição do livro nº 06 - Transcrição do Penhor de Escravos:   *“Art. 11. §  único. Os livros do registro sob o n. 6, nos quais era transcrito o penhor de escravos, serão incinerados”  </vt:lpstr>
      <vt:lpstr>* Instituiu o Registro Torrens; * Exposição de Motivos de Rui Barbosa (Ministro da fazenda) * Ausência de obrigatoriedade  do registro nesse sistema; exceto para os adquirentes de terras públicas; * Publicidade real, e não pessoal, mediante  abertura de um  livro (Livro Matriz) com registro de cada propriedade, em vez de cada proprietário; * Abertura de matrícula para cada imóvel, dotada de fé pública e prova absoluta da propriedade; * Obrigatoriedade de registro no Registro Geral de Imóveis; * Processo misto, demorado e dispendioso; * Prova absoluta e não relativa de domínio; * Pouco usado, porém ainda em vigência (Lei de Registros Públicos- arts. 277 e seguintes).</vt:lpstr>
      <vt:lpstr>  * Constituição do Fundo de Garantia:  entregue ao Tesouro Nacional para  pagamento ao adquirente de imóvel inscrito nesse sistema cujo domínio fosse perdido.  *CC/1916, Art. 1.807. Ficam revogadas as Ordenações, Alvarás, Leis, Decretos, Resoluções, Usos e Costumes concernentes às matérias de direito civil reguladas neste Código  Lei Orçamentária nº 4.446/1917, art. 1º, 90:  Fundo de garantia do registro Torrens: importância das porcentagens e multas a que se referem os arts. 60 e 61 do decreto n. 451 B, de 31 de maio de 1890, que está e continua em vigor  * Procedimento de Inscrição no Registro Torrens também previsto no Código de Processo Civil de 1939; com remissão de sua vigência no Código de 1973, até regulamentação em nova lei (Lei nº 6.015/1973).</vt:lpstr>
      <vt:lpstr>Evidências de fraude em procedimento de Registro Torrens – Ação Civil Pública nº 2006.39.02.000512-0</vt:lpstr>
      <vt:lpstr>3. DISPOSITIVO Ante o exposto, JULGO PARCIALMENTE PROCEDENTE os pedidos formulados na inicial para: a) declarar a nulidade das sentenças dos processos Torrens e das matrículas ora impugnadas, operando efeitos ex tunc, desconstituindo-se todas as situações anteriores geradas a partir de sua edição, restaurando-se a situação anterior, assegurando o direito à União a registrar a área obstruída por essa fraude fundiária; b) declarar a dominialidade pública federal da área constante na Matrícula Torres Matrícula n° 001 - Registro Torrens - Livro Matriz (Imóvel Quatro Irmãos), assim como das matrículas dos imóveis decorrentes do desdobramento desse imóvel, objeto da presente ação; c) determinar o cancelamento da Matrícula Torrens Matrícula n° 001 – Registro Torrens - Livro Matriz [...] Oficie-se Cartório do 1º Ofício do Registro de Imóveis de Itaituba, para que cumpra o que foi determinado nesta sentença referente ao cancelamento da Matrícula Torres Matrícula n° 001 - Registro Torrens - Livro Matriz [...] Intimem-se. Cumpra-se. Itaituba-PA, (assinado eletronicamente em 17/12/2021) Domingos Daniel Moutinho da Conceição Filho Juiz Federal.</vt:lpstr>
      <vt:lpstr>Lei nº 3.071, de 01/01/1916 – Código Civil Brasileiro:  Art. 530. Adquire-se a propriedade imóvel: I - Pela transcrição do título de transferência no registro do imóvel.  [...]  * Alienante continua a ser dono enquanto não transcrito o Título (art. 533); * presunção de dominialidade a quem transcreveu o título (art. 859);  Art. 134. É, outro sim, da substância do ato a escritura publica [...] II. Nos contratos constitutivos ou translativos de direitos reais sobre imóveis de valor superior a um conto de réis, excetuado o penhor agrícola.</vt:lpstr>
      <vt:lpstr> LEGISLAÇÃO SUBSEQUENTE AO CC/1916  - Decreto nº 12.343, de 03/01/1917:  - Enquanto não instalado o Registro Público de Imóveis por lei especial, os serviços ficariam a cargo do Registro Geral, nos moldes do Decreto nº 169-A/1890 e Decreto nº 370/1890.  - Lei nº 4.827, de 07/02/1924 - Decreto nº 18.542, de 24 de dezembro de 1928 - Decreto nº 4.857, de 09 de novembro de 1939 - Decreto-Lei nº 1.000, de 21 de Outubro de 1969     </vt:lpstr>
      <vt:lpstr>- Lei nº 6.015, de 31 de dezembro de 1973:    * Serviços dos Registros Públicos voltados para a autenticidade, segurança e eficácia dos atos jurídicos (art. 1º); * “Registro”, em substituição aos vocábulos “inscrição e transcrição”; * Possibilidade de substituição dos livros por fichas; * Matrícula individualizada para cada imóvel,  * Manteve a terminologia “Cartório de Registro de Imóveis” * Exigência de registro do imóvel em nome do alienante e menção ao registro anterior * Validade do registro enquanto não cancelado, ainda que se prove a usa desvalia;  * Matrícula realizada por época do primeiro registro de transferência; * Unificação de matrículas; * Possibilidade de bloqueio de matrícula; * Menção à matrícula ou ao registro anterior, seu número e cartório nas escrituras e demais atos relativos a imóveis, bem como nas cartas de sentença e formais de partilha. * Livro nº 2 - Registro Geral</vt:lpstr>
      <vt:lpstr>- Constituição de 5 de outubro de 1988:  Art. 236 - Serviços notariais e de registro seriam exercidos em caráter privado, por meio de concurso e por delegação do Poder Público.  - Lei nº 8.935, de 18/11/1994 (Regulamento do Art. 236):  Art. 1º Serviços notariais e de registro são os de organização técnica e administrativa destinados a garantir a publicidade, autenticidade, segurança e eficácia dos atos jurídicos.  Art. 3º Notário, ou tabelião, e oficial de registro, ou registrador, são profissionais do direito, dotados de fé pública, a quem é delegado o exercício da atividade notarial e de registro.   </vt:lpstr>
      <vt:lpstr>- Lei nº 10.267/2001 e Decreto nº 4.449/2002:   * Exigência de georreferenciamento em casos de desmembramento, parcelamento, remembramento e em qualquer situação de transferência de imóvel rural;  - Decreto nº 4.449, de 30 de outubro de 2002:  * Exigência do Geo somente após transcorridos os seguintes prazos (a partir de 20/11/2003):   I - 90 dias, para os imóveis com área de 5.000 ha, ou superior. II - 1 ano, para os imóveis com área de 1.000 ha a menos de  5.000 ha. III - 5 anos, para os imóveis com área de 500 ha a menos de 1.000 ha; (D5) IV - 10 anos, para os imóveis com área de 250 ha a menos de 500 ha; (D11) V - 15 anos, para os imóveis com área de 100 ha a menos de 250 ha; (D18);  VI - 20 anos, para os imóveis com área de 25 ha a menos de 100 ha; e (D18) VII - 22 anos, para os imóveis com área inferior a 25 ha; (D18)   - SIGEF -  Sistema de Gestão Fundiária</vt:lpstr>
      <vt:lpstr>Apresentação do PowerPoint</vt:lpstr>
      <vt:lpstr>Apresentação do PowerPoint</vt:lpstr>
      <vt:lpstr>Colega Registrador de Imóveis  Eduardo Augusto </vt:lpstr>
      <vt:lpstr>FERRAMENTAS  TECNOLÓGICAS DO SISTEMA DE REGISTRO DE IMÓVEIS   Registro eletrônico no Brasil- MP-2.200/01- LEI 11.977/09 </vt:lpstr>
      <vt:lpstr>PROPOSTA DE  MODIFICAÇÃO DE Lei 11.977/09</vt:lpstr>
      <vt:lpstr>SISTEMA DE REGISTRO ELETRÔNICO DE IMÓVEIS NO BRASIL </vt:lpstr>
      <vt:lpstr>           </vt:lpstr>
      <vt:lpstr> DO QUE SE TRATA O ONR, QUANDO E POR QUE FOI IDEALIZADO? </vt:lpstr>
      <vt:lpstr>Apresentação do PowerPoint</vt:lpstr>
      <vt:lpstr>DAS CEI’s E O SAEC</vt:lpstr>
      <vt:lpstr>Apresentação do PowerPoint</vt:lpstr>
      <vt:lpstr>Apresentação do PowerPoint</vt:lpstr>
      <vt:lpstr>AÇÕES PROATIVAS EM ANDAMENTO NO BRASIL – APOIO AO ONR</vt:lpstr>
      <vt:lpstr> Ações – IRIB - Registrador</vt:lpstr>
      <vt:lpstr>IRIB/ANOREG-BR - INTEGRAÇÃO</vt:lpstr>
      <vt:lpstr>PROVIMENTOS EDITADOS PELA CORREGEDORIA NACIONAL DE JUSTIÇA</vt:lpstr>
      <vt:lpstr>TECNOLOGIA INCLUSIVA </vt:lpstr>
      <vt:lpstr> CONSEQUÊNCIAS </vt:lpstr>
      <vt:lpstr>GARANTIA DO ACESSO À TECNOLOGIA</vt:lpstr>
      <vt:lpstr>RESULTADOS</vt:lpstr>
      <vt:lpstr>REFLEXÕES DA LITERATURA ESPECIALIZADA MUNDIAL</vt:lpstr>
      <vt:lpstr> CARTA DE LIMA  - PRIMEIRA OFICINA  TÉCNICO E REGISTRAL (24 E 25 DE ABRIL/2022) </vt:lpstr>
      <vt:lpstr>Apresentação do PowerPoint</vt:lpstr>
      <vt:lpstr>A nova era do Registro de Imóveis</vt:lpstr>
      <vt:lpstr>Apresentação do PowerPoint</vt:lpstr>
      <vt:lpstr>CADASTRO E REGISTRO DE IMÓVEIS   O CADASTRO MULTIFINALITÁRIO- JÜRGEN PHILIPS PROFESSOR DE CIENCIAS GEODÉSICAS NA  UNIVERSIDADE FEDERAL DE SANTA CATARINA - FLORIANÓPOLIS </vt:lpstr>
      <vt:lpstr>VISÃO DOS ESPECIALISTAS em cadastro e ordenamento territorial </vt:lpstr>
      <vt:lpstr>CADASTRO &gt; REGISTRO &gt; TRANSFORMAÇÃO &gt; SRI</vt:lpstr>
      <vt:lpstr>CADASTRO – REGISTRO – TRANSFORMAÇÃO-SRI</vt:lpstr>
      <vt:lpstr>  SISTER/CIB</vt:lpstr>
      <vt:lpstr>   SINTER/CIB - o que mudou ?  </vt:lpstr>
      <vt:lpstr> SINTER/CIB</vt:lpstr>
      <vt:lpstr>SINTER/CIB</vt:lpstr>
      <vt:lpstr>INTERCONEXÃO A SERVIÇO DO SRI </vt:lpstr>
      <vt:lpstr>Apresentação do PowerPoint</vt:lpstr>
      <vt:lpstr>CADASTRO TERRITORIAL E REGISTRO JURÍDICO NA ARGENTINA</vt:lpstr>
      <vt:lpstr>Apresentação do PowerPoint</vt:lpstr>
      <vt:lpstr>Apresentação do PowerPoint</vt:lpstr>
      <vt:lpstr>RUMOS DA POLITICA NACIONAL DE REGULARIZAÇÃO Fundiária</vt:lpstr>
      <vt:lpstr>GTRPNRF – MINISTÉRIO DAS CIDADES Portaria 326, de 18/07/2016, prorrogada pela Portaria 569 de 05/12/16</vt:lpstr>
      <vt:lpstr>n</vt:lpstr>
      <vt:lpstr>DE LOS DERECHOS HUMANOS Y GARANTÍAS, Y DE LOS DEBERES </vt:lpstr>
      <vt:lpstr>El regimen latifundista y lo interése social </vt:lpstr>
      <vt:lpstr>Apresentação do PowerPoint</vt:lpstr>
      <vt:lpstr>MEMBROS DO LIODS/CNJ- LABORATÓRIO DE INOVAÇÃO, INTELIGÊNCIA E ODS (LIODS/CNJ)</vt:lpstr>
      <vt:lpstr>  REFERENCIAS BIBLIOGRÁFICAS: </vt:lpstr>
      <vt:lpstr>HIPERLINKS VISITADOS</vt:lpstr>
      <vt:lpstr>José de Arimatéia Barbosa </vt:lpstr>
      <vt:lpstr>MUITO OBRIGADO.</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Gabriela Yamaguchi</dc:creator>
  <cp:lastModifiedBy>Jose de Arimateia Barbosa</cp:lastModifiedBy>
  <cp:revision>24</cp:revision>
  <cp:lastPrinted>2019-11-12T17:37:29Z</cp:lastPrinted>
  <dcterms:created xsi:type="dcterms:W3CDTF">2020-03-02T18:46:49Z</dcterms:created>
  <dcterms:modified xsi:type="dcterms:W3CDTF">2022-11-05T13:23:23Z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0x0101000F7062BBEF420745AB7B2939B45F046B</vt:lpwstr>
  </property>
</Properties>
</file>