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0"/>
  </p:notesMasterIdLst>
  <p:sldIdLst>
    <p:sldId id="256" r:id="rId4"/>
    <p:sldId id="257" r:id="rId5"/>
    <p:sldId id="320" r:id="rId6"/>
    <p:sldId id="262" r:id="rId7"/>
    <p:sldId id="263" r:id="rId8"/>
    <p:sldId id="326" r:id="rId9"/>
    <p:sldId id="325" r:id="rId10"/>
    <p:sldId id="324" r:id="rId11"/>
    <p:sldId id="323" r:id="rId12"/>
    <p:sldId id="322" r:id="rId13"/>
    <p:sldId id="330" r:id="rId14"/>
    <p:sldId id="328" r:id="rId15"/>
    <p:sldId id="327" r:id="rId16"/>
    <p:sldId id="258" r:id="rId17"/>
    <p:sldId id="331" r:id="rId18"/>
    <p:sldId id="332" r:id="rId19"/>
    <p:sldId id="264" r:id="rId20"/>
    <p:sldId id="335" r:id="rId21"/>
    <p:sldId id="334" r:id="rId22"/>
    <p:sldId id="333" r:id="rId23"/>
    <p:sldId id="337" r:id="rId24"/>
    <p:sldId id="338" r:id="rId25"/>
    <p:sldId id="344" r:id="rId26"/>
    <p:sldId id="343" r:id="rId27"/>
    <p:sldId id="342" r:id="rId28"/>
    <p:sldId id="341" r:id="rId29"/>
    <p:sldId id="340" r:id="rId30"/>
    <p:sldId id="339" r:id="rId31"/>
    <p:sldId id="347" r:id="rId32"/>
    <p:sldId id="346" r:id="rId33"/>
    <p:sldId id="350" r:id="rId34"/>
    <p:sldId id="345" r:id="rId35"/>
    <p:sldId id="349" r:id="rId36"/>
    <p:sldId id="348" r:id="rId37"/>
    <p:sldId id="356" r:id="rId38"/>
    <p:sldId id="355" r:id="rId39"/>
    <p:sldId id="354" r:id="rId40"/>
    <p:sldId id="353" r:id="rId41"/>
    <p:sldId id="352" r:id="rId42"/>
    <p:sldId id="359" r:id="rId43"/>
    <p:sldId id="358" r:id="rId44"/>
    <p:sldId id="357" r:id="rId45"/>
    <p:sldId id="362" r:id="rId46"/>
    <p:sldId id="361" r:id="rId47"/>
    <p:sldId id="365" r:id="rId48"/>
    <p:sldId id="364" r:id="rId49"/>
    <p:sldId id="363" r:id="rId50"/>
    <p:sldId id="369" r:id="rId51"/>
    <p:sldId id="368" r:id="rId52"/>
    <p:sldId id="367" r:id="rId53"/>
    <p:sldId id="370" r:id="rId54"/>
    <p:sldId id="371" r:id="rId55"/>
    <p:sldId id="372" r:id="rId56"/>
    <p:sldId id="373" r:id="rId57"/>
    <p:sldId id="374" r:id="rId58"/>
    <p:sldId id="261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6327"/>
  </p:normalViewPr>
  <p:slideViewPr>
    <p:cSldViewPr snapToGrid="0">
      <p:cViewPr varScale="1">
        <p:scale>
          <a:sx n="86" d="100"/>
          <a:sy n="86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700D-808F-48E8-8BCB-CCCC624D4B72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37D7-D5BF-4BC3-933D-55313C9321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49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B417FF-3038-BEE5-1257-69B46C49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B2D9B2F-4D6B-FDD7-1D23-0CF41E40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A147461-1B25-428A-9C05-E5359918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5E5D7E-498E-9D2C-9C10-0B0EAB98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D8192DE-0DB0-2828-2E63-FEAE09C9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0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3BA2BA-92B6-78EE-500A-54360399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97FE5B9-B18E-D597-C14E-82A4A14F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7A3588-029E-BA38-5742-82D6F238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77FCCB8-4A40-D6F5-2B9A-9F43EDA7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0DEB113-D9F1-4F70-D89F-17F9775C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8C65DE8-F230-D0AD-0DD3-7FA3272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BD70169-8052-6B62-638C-0AA2E95F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D595F3C-C9E3-69CA-5C36-AB82188D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BF29451-6917-1E5B-0147-BBC1F9B0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6F36318-F6EE-343C-D901-6CD5FE9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4E3C39-C73D-B6D1-ACBB-F0DD93A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944300-E902-90A1-49E7-68E93759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25D22D3-A993-58D6-D382-C5A222A0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572E7C2-2208-D49B-8CF6-D4BA8F93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0DED84-0BB4-BD94-0A61-36DA666D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F338CF-FFD9-60BC-5548-334AF51F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37D9B4C-BDFE-E47B-4C7C-18BB6325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F7282DC-D007-7F68-BF1F-24B1CF3C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978F15-5588-C260-5D10-53DEBF0A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F7C145C-67EE-A10B-775D-356E2B65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97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ABC7DD-E095-59DF-50E6-1D3DF534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ABA195-EDF7-24B1-1B76-FAF2D2FAB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4ECFE62-D895-FBCB-C678-CE6D7A9E6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D613068-FF7F-136F-D4DB-B7D2E52F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C50407D-C6D1-936A-456F-703A26F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6EA843C-6745-D99C-84B8-39E96416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19EEDC-F75D-EFE5-7C29-DB525C28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2278AF4-1E54-7E94-7293-87C9CFD1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6E86787-A44E-503E-DA58-911412B72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FF4936-2BC5-B1ED-3CE8-25939B163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E709655-671B-32A5-EC33-DF64F704F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23DE07B-C546-4F9B-566B-4B1CE6BB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280F14C-FBCA-D609-D6AA-4C6146E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DA4AA23-87EA-E7A8-AC95-C3111A88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1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95D52-4383-2E07-4C7A-EAE6FAEF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68FDB2C-C411-F2D5-AAF4-A25ACFFE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6BDC119-50CD-FF24-B54B-2EF1B3B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89B860D-61AD-21E3-93B2-5580CC7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46AC55A-8C19-C778-DB0E-2D193F20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0F9642E-91B1-3762-8425-2A160EC0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430D9F3-D874-7446-0FA8-38B7AE2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1175DE-942B-19E4-853E-3731AF7E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FC857A0-A851-5DE1-9495-74B23D3D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43F8A44-F4B1-BEC4-B765-41618B18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CC9E3A6-3124-FE81-77EA-A59C142C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DBD0D0C-71BF-56A5-F8BA-3CAF849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CCF3457-7058-ADFD-052C-16177EAA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7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96E7D6-71D8-DD10-5F28-27C4108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4558573-E4D7-8461-8FBD-5A149BFA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0C53C76-5F53-32B6-ED69-E3181F96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89FAFDD-8E78-D8BD-E7FA-3B8CE631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7AB85BC-D902-4B48-C978-2C7AE01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0C3801A-E144-A288-2F89-E05B7EF7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2C2A6943-A87C-A805-A6DB-44F56669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CB730FC-6B33-A889-AAF2-91881CED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7250C56-C09F-885A-370D-CE09500A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38F5-E3EF-B148-AD07-DA2744028625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71F060-2B5C-1B1E-35F4-4F415088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D1C3984-5901-9B76-C6FE-E2E02A9DB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CAF6B32-742B-FF04-628B-DBC5C85C14D0}"/>
              </a:ext>
            </a:extLst>
          </p:cNvPr>
          <p:cNvSpPr txBox="1"/>
          <p:nvPr/>
        </p:nvSpPr>
        <p:spPr>
          <a:xfrm>
            <a:off x="600608" y="1415143"/>
            <a:ext cx="6460435" cy="2851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pt-B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XXXV Encuentro </a:t>
            </a:r>
            <a:endParaRPr lang="pt-BR" sz="3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pt-BR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del </a:t>
            </a:r>
            <a:r>
              <a:rPr lang="pt-BR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Comité Latinoamericano de Consulta Registral</a:t>
            </a:r>
            <a:r>
              <a:rPr lang="pt-BR" sz="3200" dirty="0">
                <a:ln w="0"/>
              </a:rPr>
              <a:t/>
            </a:r>
            <a:br>
              <a:rPr lang="pt-BR" sz="3200" dirty="0">
                <a:ln w="0"/>
              </a:rPr>
            </a:br>
            <a:endParaRPr lang="pt-BR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accent2"/>
                </a:solidFill>
                <a:latin typeface="Georgia" panose="02040502050405020303" pitchFamily="18" charset="0"/>
              </a:rPr>
              <a:t>Origem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4761" y="1928590"/>
            <a:ext cx="97796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Ley N° 13.465/2017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estableció 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ONR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como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la institución oficial encargada de diseñar e implementar 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SREI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en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el país,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estandarizar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su funcionamiento y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centralizar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el acceso a todos los registros. unidades de los estados y del Distrito Federal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Lei nº 13.465/2017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fixou 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ONR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(Operador Nacional do Sistema de Registro Eletrônico de Imóveis) como 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instituição oficial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encarregada de projetar e implementar 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SREI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(Sistema de Registro Eletrônico de Imóveis)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no país,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padronizando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sua operação e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centralizando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o acesso a todas as unidades registrais dos estados e do Distrito Federal.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3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accent2"/>
                </a:solidFill>
                <a:latin typeface="Georgia" panose="02040502050405020303" pitchFamily="18" charset="0"/>
              </a:rPr>
              <a:t>Marco Legal: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80946" y="1873405"/>
            <a:ext cx="101922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2"/>
                </a:solidFill>
                <a:latin typeface="Georgia" panose="02040502050405020303" pitchFamily="18" charset="0"/>
              </a:rPr>
              <a:t>Ley nº 13.465/2017</a:t>
            </a: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;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Disposición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N° 89/2019 de la Inspección Nacional de Justicia y</a:t>
            </a:r>
            <a:endParaRPr lang="pt-BR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Disposición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N° 109/2020 de la Inspección Nacional de </a:t>
            </a: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Justicia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Ley nº 14.382/2022;</a:t>
            </a:r>
            <a:endParaRPr lang="es-ES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s-ES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Lei nº 13.465/2017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;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Provimento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nº 89/2019 da Corregedoria Nacional de Justiça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e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Provimento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nº 109/2020 da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Corregedoria Nacional de Justiça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endParaRPr lang="pt-BR" sz="1600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Lei nº </a:t>
            </a:r>
            <a:r>
              <a:rPr lang="es-ES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nº 14.382/2022;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4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122" y="2000743"/>
            <a:ext cx="940047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Actos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Electrónicos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en el 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Registro de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Propiedad</a:t>
            </a:r>
          </a:p>
          <a:p>
            <a:pPr algn="ctr"/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Atos Eletrônicos</a:t>
            </a:r>
          </a:p>
          <a:p>
            <a:pPr algn="ctr"/>
            <a:r>
              <a:rPr lang="pt-BR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no </a:t>
            </a:r>
          </a:p>
          <a:p>
            <a:pPr algn="ctr"/>
            <a:r>
              <a:rPr lang="pt-BR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Registro de Imóveis</a:t>
            </a:r>
          </a:p>
          <a:p>
            <a:pPr algn="ctr"/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3679" y="2034318"/>
            <a:ext cx="105602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SAEC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corresponde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a una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plataforma electrónica centralizada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, de nivel nacional, que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recibe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las solicitudes de servicio presentadas por los usuarios y las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distribuye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a los servicios competentes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SAEC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corresponde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 uma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plataforma eletrônica centralizada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, a nível nacional, que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recepciona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as solicitações de serviço apresentadas pelos usuários e as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distribui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às serventias </a:t>
            </a: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competentes</a:t>
            </a:r>
            <a:r>
              <a:rPr lang="pt-BR" sz="1600" dirty="0" smtClean="0">
                <a:latin typeface="Georgia" panose="02040502050405020303" pitchFamily="18" charset="0"/>
              </a:rPr>
              <a:t>.</a:t>
            </a:r>
            <a:endParaRPr lang="pt-BR" sz="16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6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59924" y="1729647"/>
            <a:ext cx="7110161" cy="410210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616605" y="929428"/>
            <a:ext cx="64677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https://registradores.onr.org.br/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4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Servicios - Serviços</a:t>
            </a:r>
            <a:endParaRPr lang="pt-BR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4135204" y="256479"/>
            <a:ext cx="8056795" cy="602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1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1015" y="1782403"/>
            <a:ext cx="1058250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De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acuerdo con la </a:t>
            </a:r>
            <a:r>
              <a:rPr lang="es-ES" b="1" dirty="0">
                <a:solidFill>
                  <a:srgbClr val="C00000"/>
                </a:solidFill>
                <a:latin typeface="Georgia" panose="02040502050405020303" pitchFamily="18" charset="0"/>
              </a:rPr>
              <a:t>Disposición 89/2019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, queda </a:t>
            </a:r>
            <a:r>
              <a:rPr lang="es-ES" b="1" dirty="0">
                <a:solidFill>
                  <a:srgbClr val="C00000"/>
                </a:solidFill>
                <a:latin typeface="Georgia" panose="02040502050405020303" pitchFamily="18" charset="0"/>
              </a:rPr>
              <a:t>prohibida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la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recepción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o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envío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de documentos electrónicos fuera de la plataforma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SREI:</a:t>
            </a:r>
            <a:endParaRPr lang="es-ES" i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es-ES" i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De acordo com 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Provimento 89/2019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é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vedada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 a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recepção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 ou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expedição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 de documentos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eletrônicos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 fora da plataforma SREI (Sistema de Registro Eletrônico de Imóveis):</a:t>
            </a:r>
          </a:p>
          <a:p>
            <a:pPr algn="ctr">
              <a:lnSpc>
                <a:spcPct val="150000"/>
              </a:lnSpc>
            </a:pPr>
            <a:endParaRPr lang="pt-BR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6049" y="1513091"/>
            <a:ext cx="106828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La Plataforma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ONR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ofrece tanto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servicios gratuitos </a:t>
            </a:r>
            <a:r>
              <a:rPr lang="es-ES" i="1" dirty="0">
                <a:solidFill>
                  <a:schemeClr val="tx2"/>
                </a:solidFill>
                <a:latin typeface="Georgia" panose="02040502050405020303" pitchFamily="18" charset="0"/>
              </a:rPr>
              <a:t>(dirigidos a Administraciones Públicas)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como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servicios privados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, tal y como se detalla a continuación: </a:t>
            </a: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Servicios gratuitos 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Como el objetivo de la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ONR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es brindar un canal único para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solicitar electrónicamente servicios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a cualquier oficina de registro de la propiedad del país, en el mismo sistema también se encuentran disponibles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servicios gratuitos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para las Administraciones Públicas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 Plataforma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ONR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disponibiliza tanto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serviços gratuitos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(destinados ao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Poder Público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) como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serviços privados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, conforme a seguir exposto:</a:t>
            </a:r>
          </a:p>
          <a:p>
            <a:pPr algn="ctr"/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Serviços Gratuitos</a:t>
            </a:r>
          </a:p>
          <a:p>
            <a:pPr algn="ctr"/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Como 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ONR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tem por finalidade proporcionar um canal único de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solicitação eletrônica de serviços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 qualquer cartório de registro de imóveis do país, no mesmo sistema ainda estão disponibilizados os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serviços gratuitos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destinados ao Poder Público.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7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5" y="990605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4" y="186249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066208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Serviços disponibilizados no SAEC/ONR </a:t>
            </a:r>
            <a:endParaRPr lang="pt-BR" sz="1600" b="1" dirty="0">
              <a:solidFill>
                <a:schemeClr val="accent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41005" y="1289746"/>
            <a:ext cx="906741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Certificado digital </a:t>
            </a: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Registro en línea (vista previa)</a:t>
            </a: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Búsqueda de activos: </a:t>
            </a: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719138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2"/>
                </a:solidFill>
                <a:latin typeface="Georgia" panose="02040502050405020303" pitchFamily="18" charset="0"/>
              </a:rPr>
              <a:t>a) </a:t>
            </a: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Investigación Previa </a:t>
            </a:r>
          </a:p>
          <a:p>
            <a:pPr marL="719138" indent="0" algn="ctr">
              <a:lnSpc>
                <a:spcPct val="150000"/>
              </a:lnSpc>
              <a:buNone/>
            </a:pPr>
            <a:r>
              <a:rPr lang="pt-BR" b="1" dirty="0">
                <a:solidFill>
                  <a:schemeClr val="tx2"/>
                </a:solidFill>
                <a:latin typeface="Georgia" panose="02040502050405020303" pitchFamily="18" charset="0"/>
              </a:rPr>
              <a:t>b) </a:t>
            </a: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Investigación calificada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 e-Protocolo (Reenvío Electrónico de Títulos)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Repositório Confiable de Documento Electrónico (RCDE)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Seguimiento de registro en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líne</a:t>
            </a:r>
            <a:r>
              <a:rPr lang="es-ES" dirty="0" smtClean="0">
                <a:solidFill>
                  <a:schemeClr val="tx2"/>
                </a:solidFill>
              </a:rPr>
              <a:t>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Certidão Digital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Matrícula Online (visualização)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de Bens:</a:t>
            </a:r>
          </a:p>
          <a:p>
            <a:pPr marL="719138" indent="0" algn="ctr">
              <a:buNone/>
            </a:pP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a)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Prévia </a:t>
            </a:r>
          </a:p>
          <a:p>
            <a:pPr marL="719138" indent="0" algn="ctr">
              <a:buNone/>
            </a:pP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b)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Qualificada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e-Protocolo (Encaminhamento Eletrônico de Títulos)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Repositório Confiável de Documento Eletrônico (RCDE)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Acompanhamento Registral Online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5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62399" y="1043862"/>
            <a:ext cx="7567961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Monitor de registro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 Servicio Electrónico de Citaciones y Consolidaciones </a:t>
            </a:r>
            <a:r>
              <a:rPr lang="pt-BR" i="1" dirty="0">
                <a:solidFill>
                  <a:schemeClr val="tx2"/>
                </a:solidFill>
                <a:latin typeface="Georgia" panose="02040502050405020303" pitchFamily="18" charset="0"/>
              </a:rPr>
              <a:t>(SEIC)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Regularización de tierras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 Usucapión Extrajudicial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 Solicitudes de Certificados entre Notarías </a:t>
            </a:r>
            <a:r>
              <a:rPr lang="pt-BR" i="1" dirty="0">
                <a:solidFill>
                  <a:schemeClr val="tx2"/>
                </a:solidFill>
                <a:latin typeface="Georgia" panose="02040502050405020303" pitchFamily="18" charset="0"/>
              </a:rPr>
              <a:t>(PEC)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Despacho Electrónico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Embargo Electrónica de Inmuebles </a:t>
            </a:r>
            <a:r>
              <a:rPr lang="pt-BR" i="1" dirty="0">
                <a:solidFill>
                  <a:schemeClr val="tx2"/>
                </a:solidFill>
                <a:latin typeface="Georgia" panose="02040502050405020303" pitchFamily="18" charset="0"/>
              </a:rPr>
              <a:t>(Embargo em línea) </a:t>
            </a:r>
            <a:r>
              <a:rPr lang="pt-BR" dirty="0">
                <a:solidFill>
                  <a:schemeClr val="tx2"/>
                </a:solidFill>
                <a:latin typeface="Georgia" panose="02040502050405020303" pitchFamily="18" charset="0"/>
              </a:rPr>
              <a:t>Indisponibilidad de Bienes </a:t>
            </a:r>
            <a:r>
              <a:rPr lang="pt-BR" i="1" dirty="0">
                <a:solidFill>
                  <a:schemeClr val="tx2"/>
                </a:solidFill>
                <a:latin typeface="Georgia" panose="02040502050405020303" pitchFamily="18" charset="0"/>
              </a:rPr>
              <a:t>(CNIB)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Adjudicación Extrajudicial Obligatoria (aún pendiente de implementación vía actualización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sz="16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Monitor Registral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Serviço Eletrônico de Intimações e Consolidações (SEIC)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Regularização Fundiária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Usucapião Extrajudicial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 Pedidos de Certidões entre Cartórios (PEC)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Ofício Eletrônico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Penhora Eletrônica de Imóveis (Penhora Online) Indisponibilidade de Bens (CNIB)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Adjudicação Compulsória Extrajudicial (ainda pendente de implementação via atualização)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9863" y="1575759"/>
            <a:ext cx="109227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 smtClean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>
              <a:tabLst>
                <a:tab pos="6456363" algn="l"/>
              </a:tabLst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Plataformas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Digitales</a:t>
            </a:r>
            <a:b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Actos Electrónicos en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el Registro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de la Propiedad </a:t>
            </a:r>
            <a:endParaRPr lang="pt-B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>
              <a:tabLst>
                <a:tab pos="6456363" algn="l"/>
              </a:tabLst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– </a:t>
            </a:r>
            <a:r>
              <a:rPr lang="pt-BR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ONR </a:t>
            </a:r>
            <a:r>
              <a:rPr lang="pt-BR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(Operador </a:t>
            </a:r>
            <a:r>
              <a:rPr lang="pt-BR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Nacional de Registro de Imóveis</a:t>
            </a:r>
            <a:r>
              <a:rPr lang="pt-BR" sz="1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)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y SERP</a:t>
            </a:r>
            <a:r>
              <a:rPr lang="pt-BR" sz="1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(Sistema </a:t>
            </a:r>
            <a:r>
              <a:rPr lang="pt-BR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Eletrônico dos Registros Públicos) </a:t>
            </a:r>
          </a:p>
          <a:p>
            <a:pPr algn="ctr"/>
            <a:endParaRPr lang="pt-BR" sz="2400" b="1" dirty="0" smtClean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Plataformas </a:t>
            </a:r>
            <a:r>
              <a:rPr lang="pt-BR" sz="24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Digitais</a:t>
            </a:r>
            <a:br>
              <a:rPr lang="pt-BR" sz="24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pt-BR" sz="24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Atos Eletrônicos no </a:t>
            </a:r>
          </a:p>
          <a:p>
            <a:pPr algn="ctr"/>
            <a:r>
              <a:rPr lang="pt-BR" sz="24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Registro de Imóveis – ONR e </a:t>
            </a:r>
            <a:r>
              <a:rPr lang="pt-BR" sz="24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SERP</a:t>
            </a:r>
          </a:p>
          <a:p>
            <a:pPr algn="ctr"/>
            <a:endParaRPr lang="pt-BR" sz="36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</a:pPr>
            <a:endParaRPr lang="pt-BR" altLang="pt-BR" sz="2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2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23965" y="925990"/>
            <a:ext cx="7094883" cy="53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8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Es a través del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SAEC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que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ONR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reúne las</a:t>
            </a:r>
            <a:r>
              <a:rPr lang="es-E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s-ES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“3.627”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oficinas del Registro de la Propiedad de Brasil en un solo lugar. 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acceso se realizará a través de la siguiente dirección de correo electrónico: https://registradores.onr.org.br/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Los servicios privados que se ofrecen online son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É através do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SAEC 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que o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ONR 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reúne</a:t>
            </a:r>
          </a:p>
          <a:p>
            <a:pPr algn="ctr">
              <a:lnSpc>
                <a:spcPct val="120000"/>
              </a:lnSpc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todos os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“3.627” 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cartórios de Registro de Imóveis do Brasil em um só lugar. </a:t>
            </a:r>
          </a:p>
          <a:p>
            <a:pPr algn="ctr">
              <a:lnSpc>
                <a:spcPct val="120000"/>
              </a:lnSpc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O acesso será através do seguinte endereço eletrônico: </a:t>
            </a:r>
          </a:p>
          <a:p>
            <a:pPr algn="ctr">
              <a:lnSpc>
                <a:spcPct val="120000"/>
              </a:lnSpc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https://registradores.onr.org.br/</a:t>
            </a:r>
          </a:p>
          <a:p>
            <a:pPr algn="ctr">
              <a:lnSpc>
                <a:spcPct val="120000"/>
              </a:lnSpc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Os serviços privados oferecidos online são: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7488" y="1006475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Serviços Privados</a:t>
            </a:r>
          </a:p>
        </p:txBody>
      </p:sp>
    </p:spTree>
    <p:extLst>
      <p:ext uri="{BB962C8B-B14F-4D97-AF65-F5344CB8AC3E}">
        <p14:creationId xmlns:p14="http://schemas.microsoft.com/office/powerpoint/2010/main" val="40189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Visualização de Matrícula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624178"/>
            <a:ext cx="10515600" cy="44335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La Vista de Registro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Vista de Registro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es la visualización de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imagen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del registro de la propiedad, como la que se encuentra en la oficina de registro.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Es la forma más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fácil, rápida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y rentable de buscar datos de registro. Está disponible en el momento de la solicitud y se puede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imprimir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o guardar como </a:t>
            </a:r>
            <a:r>
              <a:rPr lang="es-ES" sz="2000" b="1" i="1" dirty="0">
                <a:solidFill>
                  <a:schemeClr val="tx2"/>
                </a:solidFill>
                <a:latin typeface="Georgia" panose="02040502050405020303" pitchFamily="18" charset="0"/>
              </a:rPr>
              <a:t>PDF</a:t>
            </a:r>
            <a:r>
              <a:rPr lang="es-ES" sz="20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Visualização de Matrícula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é a visualização da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imagem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da matrícula do imóvel, como a existente no cartório.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É a forma mais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fácil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rápida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 que garante o melhor custo benefício para pesquisa de dados da matrícula. Ela fica disponível no momento da solicitação e pode ser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impressa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ou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salva em PDF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9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Certidão Digital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Certificado digital </a:t>
            </a:r>
          </a:p>
          <a:p>
            <a:pPr marL="0" indent="0" algn="ctr">
              <a:buNone/>
            </a:pP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certificado digital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es el documento emitido por el Oficial del Registro de la Propiedad o su apoderado, con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fe pública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, en formato electrónico. </a:t>
            </a:r>
          </a:p>
          <a:p>
            <a:pPr marL="0" indent="0" algn="ctr">
              <a:buNone/>
            </a:pPr>
            <a:r>
              <a:rPr lang="es-ES" sz="1900" dirty="0" smtClean="0">
                <a:solidFill>
                  <a:schemeClr val="tx2"/>
                </a:solidFill>
                <a:latin typeface="Georgia" panose="02040502050405020303" pitchFamily="18" charset="0"/>
              </a:rPr>
              <a:t>Se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trata de archivos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firmados digitalmente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con un certificado digital - ICP/BR. Al igual que los certificados físicos, tienen una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validez de 30 días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para la realización de actos notariales</a:t>
            </a:r>
            <a:r>
              <a:rPr lang="es-ES" sz="19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certidão digital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é o documento expedido pelo Oficial de Registro de Imóveis ou por seu preposto, com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fé pública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, no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meio eletrônico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São arquivos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assinados digitalmente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com certificado digital - ICP/BR. Assim como as certidões físicas, possuem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validade por 30 dias para a prática de atos notariais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2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Prévia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82805" y="1568422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Búsqueda Anterior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La Búsqueda Previa es un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informe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 de las inscripciones asociadas a un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CPF/CNPJ específico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El informe será una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relación de inscripciones vinculadas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al documento buscado en las oficinas de registro seleccionadas.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Se accede a la información en el Indicador Personal de Servicios a través de </a:t>
            </a:r>
            <a:r>
              <a:rPr lang="es-ES" sz="1800" i="1" dirty="0">
                <a:solidFill>
                  <a:schemeClr val="tx2"/>
                </a:solidFill>
                <a:latin typeface="Georgia" panose="02040502050405020303" pitchFamily="18" charset="0"/>
              </a:rPr>
              <a:t>Servicios Web y API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de SAEC.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La Búsqueda Previa sólo está disponible en las oficinas de registro de los Estados 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de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Espírito Santo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Mato Grosso do Sul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Paraná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Santa Catarina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São Paulo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Rio Grande do Sul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Rondônia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Rio de Janeiro</a:t>
            </a:r>
            <a:r>
              <a:rPr lang="pt-BR" sz="1800" dirty="0">
                <a:solidFill>
                  <a:schemeClr val="tx2"/>
                </a:solidFill>
                <a:latin typeface="Georgia" panose="02040502050405020303" pitchFamily="18" charset="0"/>
              </a:rPr>
              <a:t> e </a:t>
            </a:r>
            <a:r>
              <a:rPr lang="pt-BR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Distrito Federal</a:t>
            </a:r>
            <a:endParaRPr lang="pt-BR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6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Prévia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 Pesquisa Prévia é um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relatório informativo 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das matrículas associadas a um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determinado CPF/CNPJ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O relatório será uma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listagem das matrículas vinculadas 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ao documento pesquisado nos cartórios selecionados.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As informações são acessadas no Indicador Pessoal das Serventias por Web Services e </a:t>
            </a:r>
            <a:r>
              <a:rPr lang="pt-BR" sz="1800" i="1" dirty="0" err="1">
                <a:solidFill>
                  <a:schemeClr val="accent2"/>
                </a:solidFill>
                <a:latin typeface="Georgia" panose="02040502050405020303" pitchFamily="18" charset="0"/>
              </a:rPr>
              <a:t>APIs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do SAEC.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 Pesquisa Prévia está disponível somente nos cartórios dos Estados de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Espírito Santo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Mato Grosso do Sul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Paraná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Santa Catarina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São Paulo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Rio Grande do Sul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Rondônia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 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Rio de Janeiro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Distrito Federal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2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Qualificada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667116"/>
            <a:ext cx="10515600" cy="450984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Búsqueda calificada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El servicio de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Búsqueda Calificada</a:t>
            </a:r>
            <a:r>
              <a:rPr lang="es-ES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1800" i="1" dirty="0">
                <a:solidFill>
                  <a:schemeClr val="tx2"/>
                </a:solidFill>
                <a:latin typeface="Georgia" panose="02040502050405020303" pitchFamily="18" charset="0"/>
              </a:rPr>
              <a:t>(Búsqueda de Activos)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es la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búsqueda de bienes inmuebles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y otros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derechos reales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registrados bajo un determinado número CPF/CNPJ sobre una </a:t>
            </a:r>
            <a:r>
              <a:rPr lang="es-ES" sz="1800" b="1" i="1" dirty="0">
                <a:solidFill>
                  <a:schemeClr val="tx2"/>
                </a:solidFill>
                <a:latin typeface="Georgia" panose="02040502050405020303" pitchFamily="18" charset="0"/>
              </a:rPr>
              <a:t>base compartida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por las Oficinas del Registro de la Propiedad del Estado.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La búsqueda sólo cubre registros realizados a partir del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1/1/1976.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 Los registros anteriores a esta fecha se denominan "transcripciones" y no se buscarán</a:t>
            </a:r>
            <a:r>
              <a:rPr lang="es-E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O serviço de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Pesquisa Qualificada 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(Pesquisa de Bens) é a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busca de bens imóveis 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e outros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direitos reais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 registrados em determinado número de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CPF/CNPJ 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em uma base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compartilhada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 pelos Cartórios de Registro de Imóveis.</a:t>
            </a:r>
            <a:b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A pesquisa abrange apenas os registros feitos a partir de </a:t>
            </a:r>
            <a:r>
              <a:rPr lang="pt-BR" sz="17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1º/1/1976</a:t>
            </a: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700" i="1" dirty="0">
                <a:solidFill>
                  <a:schemeClr val="accent2"/>
                </a:solidFill>
                <a:latin typeface="Georgia" panose="02040502050405020303" pitchFamily="18" charset="0"/>
              </a:rPr>
              <a:t>Os registros anteriores a essa data são chamados de "transcrições" e não serão objeto de busca.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54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Compra de Créditos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Compra de Créditos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Comprar créditos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hace que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solicitar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servicios sea más fácil y rápido. Una vez liberados los créditos, la solicitud se remite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inmediatamente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a las oficinas de registro respectivas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compra de créditos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facilita e agiliza 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solicitação dos serviços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Uma vez liberados os créditos, a solicitação é encaminhada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imediatamente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aos respectivos cartórios.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07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e-Protocolo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Protocolo electrónico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(</a:t>
            </a:r>
            <a:r>
              <a:rPr lang="es-E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e-Protocolo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) permite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publicación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y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tránsito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transferencias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y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actas notariales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y otros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títulos, públicos o privados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confeccionados en forma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documento electrónico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para su envío a las oficinas registrales para su </a:t>
            </a:r>
            <a:r>
              <a:rPr lang="es-E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preanotación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Actualmente, en los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títulos electrónicos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la calificación registral se divide en dos etapas: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La calificación digital-formal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del título, y la etapa posterior,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calificación jurídica tradicional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. Es importante destacar que la calificación jurídica tradicional del título siempre ha sido y será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responsabilidad del Registrador</a:t>
            </a:r>
            <a:r>
              <a:rPr lang="es-ES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e-Protocolo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 possibilita a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postagem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 e o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tráfego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 de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traslados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 e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certidões notariais 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e de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outros títulos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,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públicos 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ou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particulares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, elaborados sob a forma de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documento eletrônico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, para remessa às serventias registrais para </a:t>
            </a:r>
            <a:r>
              <a:rPr lang="pt-BR" sz="1600" dirty="0" err="1" smtClean="0">
                <a:solidFill>
                  <a:schemeClr val="accent2"/>
                </a:solidFill>
                <a:latin typeface="Georgia" panose="02040502050405020303" pitchFamily="18" charset="0"/>
              </a:rPr>
              <a:t>prenotação.Atualmente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, nos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títulos eletrônicos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, a qualificação registral é dividida em duas etapas: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qualificação digital-formal 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do título, e a etapa posterior, da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qualificação jurídica tradicional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Importante frisar que a qualificação jurídica tradicional do título sempre foi e sempre será </a:t>
            </a: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atribuição do Registrador</a:t>
            </a:r>
            <a:r>
              <a:rPr lang="pt-BR" sz="1600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Repositório Confiável de Documento Eletrônico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15897" y="1743404"/>
            <a:ext cx="10515600" cy="44335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Repositorio de documentos electrónicos confiable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Depósito Electrónico Confiable de Documentos (RCDE)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consiste en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almacenar documentos electrónicos para sustentar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los actos registrales. Se trata de archivos </a:t>
            </a:r>
            <a:r>
              <a:rPr lang="es-ES" sz="2000" b="1" i="1" dirty="0">
                <a:solidFill>
                  <a:schemeClr val="tx2"/>
                </a:solidFill>
                <a:latin typeface="Georgia" panose="02040502050405020303" pitchFamily="18" charset="0"/>
              </a:rPr>
              <a:t>nato digitales</a:t>
            </a:r>
            <a:r>
              <a:rPr lang="es-E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o </a:t>
            </a:r>
            <a:r>
              <a:rPr lang="es-ES" sz="2000" b="1" i="1" dirty="0">
                <a:solidFill>
                  <a:schemeClr val="tx2"/>
                </a:solidFill>
                <a:latin typeface="Georgia" panose="02040502050405020303" pitchFamily="18" charset="0"/>
              </a:rPr>
              <a:t>desmaterializados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 poderes, certificados, contratos, cancelaciones de hipotecas, escrituras públicas que estarán disponibles para consulta por parte de los Oficiales del Registro de la Propiedad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Repositório Confiável de Documento Eletrônico (RCDE)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consiste no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armazenamento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documentos eletrônicos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para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suporte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aos atos registrais.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São arquivos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nato digitais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ou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desmaterializados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de procurações, certidões, contratos, cancelamentos de hipoteca, escrituras públicas que ficarão disponíveis para consulta pelos Oficiais de Registro de Imóveis.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8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9435" y="1655177"/>
            <a:ext cx="109673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Toda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reforma institucional tiene una historia, con 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Registro Electrónico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no fue diferente. Después de la entrada en vigor de la Ley nº 11.977/2009, comenzaron varios intentos de transformar 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tradicional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sistema de registro nacional en algo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nuevo, moderno, dinámico, ágil y eficiente.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Un nuevo Registro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spcBef>
                <a:spcPct val="0"/>
              </a:spcBef>
            </a:pPr>
            <a:endParaRPr lang="es-ES" sz="20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Toda reforma institucional tem uma história, com 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Registro Eletrônico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não foi diferente.</a:t>
            </a:r>
          </a:p>
          <a:p>
            <a:pPr algn="ctr"/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 partir da entrada em vigor da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Lei nº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11.977/2009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iniciaram-se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várias tentativas de transformar 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tradicional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sistema registral pátrio em algo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novo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moderno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dinâmico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ágil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e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eficiente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 Um novo Registro.</a:t>
            </a:r>
          </a:p>
          <a:p>
            <a:pPr algn="ctr">
              <a:spcBef>
                <a:spcPct val="0"/>
              </a:spcBef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pt-BR" altLang="pt-BR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56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Acompanhamento Registral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100" b="1" dirty="0">
                <a:solidFill>
                  <a:schemeClr val="tx2"/>
                </a:solidFill>
                <a:latin typeface="Georgia" panose="02040502050405020303" pitchFamily="18" charset="0"/>
              </a:rPr>
              <a:t>Seguimiento de Registro</a:t>
            </a:r>
          </a:p>
          <a:p>
            <a:pPr algn="ctr">
              <a:lnSpc>
                <a:spcPct val="150000"/>
              </a:lnSpc>
            </a:pP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Permite al usuario </a:t>
            </a:r>
            <a:r>
              <a:rPr lang="es-ES" sz="2100" b="1" dirty="0">
                <a:solidFill>
                  <a:schemeClr val="tx2"/>
                </a:solidFill>
                <a:latin typeface="Georgia" panose="02040502050405020303" pitchFamily="18" charset="0"/>
              </a:rPr>
              <a:t>seguir el trámite </a:t>
            </a: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de inscripción del título presentado en las Oficinas del Registro de la Propiedad de forma </a:t>
            </a:r>
            <a:r>
              <a:rPr lang="es-ES" sz="2100" b="1" dirty="0">
                <a:solidFill>
                  <a:schemeClr val="tx2"/>
                </a:solidFill>
                <a:latin typeface="Georgia" panose="02040502050405020303" pitchFamily="18" charset="0"/>
              </a:rPr>
              <a:t>gratuita</a:t>
            </a: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El envío de los pasos es </a:t>
            </a:r>
            <a:r>
              <a:rPr lang="es-ES" sz="2100" b="1" dirty="0">
                <a:solidFill>
                  <a:schemeClr val="tx2"/>
                </a:solidFill>
                <a:latin typeface="Georgia" panose="02040502050405020303" pitchFamily="18" charset="0"/>
              </a:rPr>
              <a:t>opcional</a:t>
            </a: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 para los servicios. </a:t>
            </a:r>
          </a:p>
          <a:p>
            <a:pPr algn="ctr">
              <a:lnSpc>
                <a:spcPct val="150000"/>
              </a:lnSpc>
            </a:pP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Una vez enviado, es posible seguir todo, desde la </a:t>
            </a:r>
            <a:r>
              <a:rPr lang="es-ES" sz="2100" b="1" dirty="0">
                <a:solidFill>
                  <a:schemeClr val="tx2"/>
                </a:solidFill>
                <a:latin typeface="Georgia" panose="02040502050405020303" pitchFamily="18" charset="0"/>
              </a:rPr>
              <a:t>prenotación</a:t>
            </a: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, hasta los </a:t>
            </a:r>
            <a:r>
              <a:rPr lang="es-ES" sz="2100" b="1" dirty="0">
                <a:solidFill>
                  <a:schemeClr val="tx2"/>
                </a:solidFill>
                <a:latin typeface="Georgia" panose="02040502050405020303" pitchFamily="18" charset="0"/>
              </a:rPr>
              <a:t>requisitos</a:t>
            </a:r>
            <a:r>
              <a:rPr lang="es-ES" sz="2100" dirty="0">
                <a:solidFill>
                  <a:schemeClr val="tx2"/>
                </a:solidFill>
                <a:latin typeface="Georgia" panose="02040502050405020303" pitchFamily="18" charset="0"/>
              </a:rPr>
              <a:t> formulados, hasta la entrega final del título al </a:t>
            </a:r>
            <a:r>
              <a:rPr lang="es-ES" sz="210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remitente</a:t>
            </a:r>
          </a:p>
          <a:p>
            <a:pPr algn="ctr">
              <a:lnSpc>
                <a:spcPct val="120000"/>
              </a:lnSpc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Permite que o usuário faça 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acompanhamento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de forma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gratuita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do procedimento registral do título apresentado nos Cartórios de Registros de Imóveis.</a:t>
            </a:r>
          </a:p>
          <a:p>
            <a:pPr algn="ctr">
              <a:lnSpc>
                <a:spcPct val="120000"/>
              </a:lnSpc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 envio das etapas é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facultativo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para as serventias. </a:t>
            </a:r>
          </a:p>
          <a:p>
            <a:pPr algn="ctr">
              <a:lnSpc>
                <a:spcPct val="120000"/>
              </a:lnSpc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Uma vez enviadas, é possível acompanhar desde 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prenotação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a eventuais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exigências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formuladas, até a entrega final do título ao apresentante.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0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Acompanhamento Registral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¿ </a:t>
            </a:r>
            <a:r>
              <a:rPr lang="pt-B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Como solicitar el seguimiento de registro?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Para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dar seguimiento simplemente indique 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número de protocolo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estado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distrito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notaría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o, si la notaría indica contraseña/código de verificación, ingréselos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Como solicitar o acompanhamento registral?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18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Para 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fazer o acompanhamento, basta indicar 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número do protocolo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 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estado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 a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comarca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 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cartório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ou, em caso de o Cartório indicar a senha/código de Verificação, inseri-los.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7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Usucapião Extrajudicial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Usucapión Extrajudicial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Se encuentra disponible el servicio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Usucapión Extrajudicial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para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acompañar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el proceso de posesión adversa de inmuebles. La consulta sólo es posible con un número de protocolo y contraseña, proporcionados por Notaría.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También será posible consultar los procesos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adjudicación extrajudicial obligatoria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tan pronto como se actualice el programa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Usucapião Extrajudicial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9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 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da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Usucapião Extrajudicial 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está disponível para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acompanhar 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o processo de usucapião de bens imóveis.</a:t>
            </a:r>
            <a:b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A consulta só é possível com número de protocolo e senha, fornecidos pelo Cartório.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Também será possível a consulta dos processos de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adjudicação compulsória extrajudicial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, assim que o programa for atualizado.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Monitor Registral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Monitor Registral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es un servicio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información electrónica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brindado por las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Oficinas de Registro de la Propiedad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para mantener permanentemente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actualizados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a los interesados, titulares registrales, propietarios y acreedores sobre cambios en la inscripción indicada tales como inscripciones, endosos y otras situaciones relacionadas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Monitor Registral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é um serviço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informação eletrônica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prestado pelos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Cartórios de Registros de Imóveis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para manter os interessados, titulares inscritos, proprietários e credores, permanentemente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atualizados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sobre mudanças na matrícula indicada tais como registros, averbações e outras situações relacionadas.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54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534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Citaciones/Consolidación - SEIC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Servicio Electrónico de Citaciones y Consolidación de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Bienes Fiduciarios – SEIC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6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servicio SEIC </a:t>
            </a:r>
            <a:r>
              <a:rPr lang="es-ES" sz="2600" dirty="0">
                <a:solidFill>
                  <a:schemeClr val="tx2"/>
                </a:solidFill>
                <a:latin typeface="Georgia" panose="02040502050405020303" pitchFamily="18" charset="0"/>
              </a:rPr>
              <a:t>permite el </a:t>
            </a: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envío de expedientes electrónicos </a:t>
            </a:r>
            <a:r>
              <a:rPr lang="es-ES" sz="2600" dirty="0">
                <a:solidFill>
                  <a:schemeClr val="tx2"/>
                </a:solidFill>
                <a:latin typeface="Georgia" panose="02040502050405020303" pitchFamily="18" charset="0"/>
              </a:rPr>
              <a:t>a las Oficinas del Registro de la Propiedad relacionados con </a:t>
            </a: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citaciones y consolidación </a:t>
            </a:r>
            <a:r>
              <a:rPr lang="es-ES" sz="2600" dirty="0">
                <a:solidFill>
                  <a:schemeClr val="tx2"/>
                </a:solidFill>
                <a:latin typeface="Georgia" panose="02040502050405020303" pitchFamily="18" charset="0"/>
              </a:rPr>
              <a:t>para efectos del </a:t>
            </a:r>
            <a:r>
              <a:rPr lang="es-ES" sz="2600" b="1" dirty="0">
                <a:solidFill>
                  <a:schemeClr val="tx2"/>
                </a:solidFill>
                <a:latin typeface="Georgia" panose="02040502050405020303" pitchFamily="18" charset="0"/>
              </a:rPr>
              <a:t>procedimiento de ejecución extrajudicial</a:t>
            </a:r>
            <a:r>
              <a:rPr lang="es-ES" sz="2600" dirty="0">
                <a:solidFill>
                  <a:schemeClr val="tx2"/>
                </a:solidFill>
                <a:latin typeface="Georgia" panose="02040502050405020303" pitchFamily="18" charset="0"/>
              </a:rPr>
              <a:t>, en contratos de enajenación fiduciaria de bienes inmuebles. Servicio disponible sólo para afiliados</a:t>
            </a:r>
            <a:r>
              <a:rPr lang="es-ES" sz="2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Intimações/Consolidação - SEIC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 Eletrônico de Intimações e Consolidação da Propriedade Fiduciária – SEIC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 SEIC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permite 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remessa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arquivos eletrônicos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aos Cartórios de Registros de Imóveis referentes à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intimação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consolidação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para fins do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procedimento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execução extrajudicial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em contratos de alienação fiduciária de bem imóvel.</a:t>
            </a:r>
            <a:b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Serviço disponibilizado apenas para conveniados.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609959" y="897331"/>
            <a:ext cx="47467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Intimações/Consolidação - SEIC</a:t>
            </a:r>
          </a:p>
          <a:p>
            <a:pPr algn="ctr">
              <a:lnSpc>
                <a:spcPct val="150000"/>
              </a:lnSpc>
            </a:pPr>
            <a:r>
              <a:rPr lang="pt-BR" sz="10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Serviço Eletrônico de Intimações e Consolidação da Propriedade Fiduciária – SEIC</a:t>
            </a:r>
            <a:endParaRPr lang="pt-BR" sz="10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44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Validação de Documentos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Validación de documentos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validación del certificado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emitido por el Registro de la Propiedad se podrá consultar en la página web de la ONR 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por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un plazo de 120 días. </a:t>
            </a: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Validação de Documentos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validação da certidão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emitida pelo Registro de Imóveis poderá ser visualizada no site da ONR (Operador Nacional do Sistema de Registro Eletrônico de Imóveis) pelo período de 120 dias.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  <a:latin typeface="Georgia" panose="02040502050405020303" pitchFamily="18" charset="0"/>
              </a:rPr>
              <a:t>Regularização Fundiária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Regularización de tierras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En el sitio web de la ONR es posible consultar sobre Regularización de Tierras, requiriendo el distrito/municipio, resultando el número de regularizaciones 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realizadas.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Regularização Fundiária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No site da ONR é possível efetuar a consulta sobre Regularização Fundiária, sendo necessário que se tenha a comarca/município, resultando na quantidade de regularizações concretizadas.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02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666561"/>
            <a:ext cx="10515600" cy="443355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Cambio de LRP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Disposiciones para que los registros se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registren, publiquen y conserven electrónicamente.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Modificaciones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de plazos, así como del método de cómputo, que se realizará en </a:t>
            </a:r>
            <a:r>
              <a:rPr lang="es-ES" sz="2000" b="1" i="1" dirty="0">
                <a:solidFill>
                  <a:schemeClr val="tx2"/>
                </a:solidFill>
                <a:latin typeface="Georgia" panose="02040502050405020303" pitchFamily="18" charset="0"/>
              </a:rPr>
              <a:t>días y horas hábiles</a:t>
            </a:r>
            <a:r>
              <a:rPr lang="es-E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Excepción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: “salvo en los casos previstos por la ley y en los contados en meses y años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Alteração da LRP</a:t>
            </a:r>
            <a:endParaRPr lang="pt-BR" sz="2000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Previsão de os registros serem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escriturados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publicizados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conservados em meio eletrônico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Alteração dos prazos, bem como da forma de contagem, que será feita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dias e horas úteis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Exceção: “exceto nos casos previstos em lei e naqueles contados em meses e anos”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24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56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825976" cy="4433559"/>
          </a:xfrm>
        </p:spPr>
        <p:txBody>
          <a:bodyPr numCol="2"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2"/>
                </a:solidFill>
                <a:latin typeface="Georgia" panose="02040502050405020303" pitchFamily="18" charset="0"/>
              </a:rPr>
              <a:t>§ 10. </a:t>
            </a:r>
            <a:r>
              <a:rPr lang="es-ES" sz="1600" dirty="0">
                <a:solidFill>
                  <a:schemeClr val="tx2"/>
                </a:solidFill>
                <a:latin typeface="Georgia" panose="02040502050405020303" pitchFamily="18" charset="0"/>
              </a:rPr>
              <a:t>Los certificados de registro de propiedad se expedirán dentro de los siguientes plazos máximos, contados a partir del pago de las tasas: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2"/>
                </a:solidFill>
                <a:latin typeface="Georgia" panose="02040502050405020303" pitchFamily="18" charset="0"/>
              </a:rPr>
              <a:t>I - </a:t>
            </a:r>
            <a:r>
              <a:rPr lang="es-ES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cuatro horas</a:t>
            </a:r>
            <a:r>
              <a:rPr lang="es-ES" sz="1600" dirty="0">
                <a:solidFill>
                  <a:schemeClr val="tx2"/>
                </a:solidFill>
                <a:latin typeface="Georgia" panose="02040502050405020303" pitchFamily="18" charset="0"/>
              </a:rPr>
              <a:t>, para el certificado de contenido completo del libro de registro o auxiliar, en formato electrónico, solicitado en horario de oficina, siempre que el número respectivo sea proporcionado por el usuario;</a:t>
            </a:r>
            <a:endParaRPr lang="pt-BR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2"/>
                </a:solidFill>
                <a:latin typeface="Georgia" panose="02040502050405020303" pitchFamily="18" charset="0"/>
              </a:rPr>
              <a:t>II - </a:t>
            </a:r>
            <a:r>
              <a:rPr lang="es-ES" sz="1600" dirty="0">
                <a:solidFill>
                  <a:schemeClr val="tx2"/>
                </a:solidFill>
                <a:latin typeface="Georgia" panose="02040502050405020303" pitchFamily="18" charset="0"/>
              </a:rPr>
              <a:t>un día, para el certificado de actualización del estado jurídico del inmueble; 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600" dirty="0">
                <a:solidFill>
                  <a:schemeClr val="tx2"/>
                </a:solidFill>
                <a:latin typeface="Georgia" panose="02040502050405020303" pitchFamily="18" charset="0"/>
              </a:rPr>
              <a:t>III -</a:t>
            </a:r>
            <a:r>
              <a:rPr lang="pt-BR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1600" dirty="0">
                <a:solidFill>
                  <a:schemeClr val="tx2"/>
                </a:solidFill>
                <a:latin typeface="Georgia" panose="02040502050405020303" pitchFamily="18" charset="0"/>
              </a:rPr>
              <a:t>cinco días, para el certificado de transcripción y para los demás casos.</a:t>
            </a:r>
            <a:endParaRPr lang="pt-BR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pt-BR" sz="1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§ 10. As certidões do registro de imóveis.... serão emitidas nos seguintes prazos máximos, contados a partir do pagamento dos emolumentos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I - </a:t>
            </a:r>
            <a:r>
              <a:rPr lang="pt-BR" sz="15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quatro horas</a:t>
            </a: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, para a certidão de inteiro teor da matrícula ou do livro auxiliar, em meio eletrônico, requerida no horário de expediente, desde que fornecido pelo usuário o respectivo número;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II - </a:t>
            </a:r>
            <a:r>
              <a:rPr lang="pt-BR" sz="15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um dia</a:t>
            </a: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, para a certidão da situação jurídica atualizada do imóvel; 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III -</a:t>
            </a:r>
            <a:r>
              <a:rPr lang="pt-BR" sz="15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 cinco dias</a:t>
            </a:r>
            <a:r>
              <a:rPr lang="pt-BR" sz="1500" i="1" dirty="0">
                <a:solidFill>
                  <a:schemeClr val="accent2"/>
                </a:solidFill>
                <a:latin typeface="Georgia" panose="02040502050405020303" pitchFamily="18" charset="0"/>
              </a:rPr>
              <a:t>, para a certidão de transcrições e para os demais casos. </a:t>
            </a:r>
          </a:p>
          <a:p>
            <a:pPr algn="ctr">
              <a:lnSpc>
                <a:spcPct val="150000"/>
              </a:lnSpc>
            </a:pPr>
            <a:endParaRPr lang="pt-BR" sz="1300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93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60503" y="1693785"/>
            <a:ext cx="10515600" cy="44335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Cambio (protocolo) de plazos de calificación y matrícula: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Una vez inscrito el título,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el registro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se realizará en el plazo de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diez días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, contados a partir de la fecha del protocolo.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En el plazo de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cinco días hábiles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 se registrarán las escrituras de compraventa sin cláusulas especiales, los requisitos de inscripción de obra y cancelación de garantía, así como los documentos representados.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La duración del Protocolo es de </a:t>
            </a:r>
            <a:r>
              <a:rPr lang="es-ES" sz="1800" b="1" dirty="0">
                <a:solidFill>
                  <a:schemeClr val="tx2"/>
                </a:solidFill>
                <a:latin typeface="Georgia" panose="02040502050405020303" pitchFamily="18" charset="0"/>
              </a:rPr>
              <a:t>veinte días </a:t>
            </a:r>
            <a:r>
              <a:rPr lang="es-ES" sz="1800" dirty="0">
                <a:solidFill>
                  <a:schemeClr val="tx2"/>
                </a:solidFill>
                <a:latin typeface="Georgia" panose="02040502050405020303" pitchFamily="18" charset="0"/>
              </a:rPr>
              <a:t>hábiles</a:t>
            </a:r>
            <a:r>
              <a:rPr lang="es-E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Alteração (protocolo) dos prazos de qualificação e registro: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Protocolizado o título, se procederá ao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registro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no prazo de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dez dias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, contado da data do protocolo.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No prazo de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cinco dias úteis 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serão registradas as escrituras de compra e venda sem cláusulas especiais, os requerimentos de averbação de construção e de cancelamento de garantias, bem como os documentos reapresentados.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O prazo do Protocolo é de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vinte dias 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úteis.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7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2235" y="1614367"/>
            <a:ext cx="115972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citada Ley tuvo como objetivo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implementar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y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operar adecuadamente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Serp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y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fijó un plazo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5 años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contados a partir de su publicación, para el funcionamiento del Registro Electrónico. Este plazo expiró 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8/7/2014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sin que se implementara el sistema antes mencionado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34290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 </a:t>
            </a:r>
            <a:r>
              <a:rPr lang="pt-BR" sz="20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mencionada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Lei tinha por objetivo 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implantação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e 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funcionamento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adequado do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Serp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Sistema Eletrônico dos Registros Públicos)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e fixou o prazo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5 anos,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contados a partir de sua publicação, para o funcionamento do Registro Eletrônico.</a:t>
            </a:r>
          </a:p>
          <a:p>
            <a:pPr algn="ctr"/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Esse prazo expirou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8/7/2014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sem que o referido sistema fosse implementado.</a:t>
            </a:r>
          </a:p>
          <a:p>
            <a:pPr marL="34290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5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000" b="1" dirty="0" smtClean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SERP 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(Sistema Electrónico de Registros Públicos)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SERP </a:t>
            </a:r>
            <a:endParaRPr lang="pt-BR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(Sistema Eletrônico dos Registros Públicos)</a:t>
            </a:r>
          </a:p>
          <a:p>
            <a:pPr marL="0" indent="0" algn="ctr">
              <a:buNone/>
            </a:pPr>
            <a:endParaRPr lang="pt-BR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08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es-E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implementación de la SERP tuvo lugar 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31/01/2023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y la regulación (</a:t>
            </a:r>
            <a:r>
              <a:rPr lang="es-E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por partes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) 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1/2/2023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a través de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Disposición CNJ 139/2023</a:t>
            </a:r>
            <a:r>
              <a:rPr lang="es-ES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9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implementação do SERP ocorreu no dia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31/1/2023 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e a regulamentação (em partes) no dia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1º/2/2023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, através do </a:t>
            </a:r>
            <a:r>
              <a:rPr lang="pt-BR" sz="19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Provimento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139/2023 do CNJ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80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t-BR" sz="22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SERP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se ocupa de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interconexión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de los servicios de registros públicos y de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interoperabilidad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de las bases de datos entre los servicios de registros públicos y el SERP (</a:t>
            </a:r>
            <a:r>
              <a:rPr lang="es-E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Ley N° 14.382/2022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).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SERP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trata da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interconexão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das serventias dos registros públicos e da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interoperabilidade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das bases de dados entre as serventias dos registros públicos e o SERP (Lei n.º 14.382/2022).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3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5" y="89331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Interoperabibilidade</a:t>
            </a:r>
            <a:endParaRPr lang="pt-BR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interoperabilidad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es la capacidad de un sistema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comunicarse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 forma transparente con otro sistema. Para que un sistema se considere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interoperable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es muy importante que funcione con estándares abiertos, independientemente de qué tecnología (</a:t>
            </a:r>
            <a:r>
              <a:rPr lang="es-E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lenguaje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) utilice y dónde esté instalado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Interoperabilidade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é a capacidade de um sistema de se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comunicar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de forma transparente com outro sistema.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Para um sistema ser considerado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interoperável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é muito importante que ele trabalhe com padrões abertos, independentemente de qual tecnologia (linguagem) utilize e de onde está instalado.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4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Por lo tanto, para permitir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la interoperabilidad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los Centros Estatales tuvieron un período de transición para integrarse completamente con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ONR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fecha del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1/08/2023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marcó un hito para los Registradores de la Propiedad de todo Brasil, ya que marcó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integración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 todos los Registros de la Propiedad en una misma plataforma, la ONR.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Dessa forma, para possibilitar a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interoperabilidade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as Centrais Estaduais tiveram um prazo de transição para se integrarem totalmente ao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ONR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 data de</a:t>
            </a:r>
            <a:r>
              <a:rPr lang="pt-BR" sz="1900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pt-BR" sz="19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1º/8/2023</a:t>
            </a:r>
            <a:r>
              <a:rPr lang="pt-BR" sz="1900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foi um marco para os Registradores de Imóveis de todo o Brasil, pois caracterizou a </a:t>
            </a:r>
            <a:r>
              <a:rPr lang="pt-BR" sz="19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integração</a:t>
            </a:r>
            <a:r>
              <a:rPr lang="pt-BR" sz="19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de todos os Registros de Imóveis na mesma plataforma, a ONR.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7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Entre los puntos principales destacan los siguientes: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tx2"/>
                </a:solidFill>
                <a:latin typeface="Georgia" panose="02040502050405020303" pitchFamily="18" charset="0"/>
              </a:rPr>
              <a:t>la creación del Serp como mecanismo de acceso público electrónico centralizado a los servicios de registros públicos; </a:t>
            </a:r>
            <a:endParaRPr lang="pt-BR" sz="22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  <a:latin typeface="Georgia" panose="02040502050405020303" pitchFamily="18" charset="0"/>
              </a:rPr>
              <a:t>a </a:t>
            </a:r>
            <a:r>
              <a:rPr lang="pt-BR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interconexão</a:t>
            </a:r>
            <a:r>
              <a:rPr lang="pt-BR" sz="2200" dirty="0">
                <a:solidFill>
                  <a:schemeClr val="tx2"/>
                </a:solidFill>
                <a:latin typeface="Georgia" panose="02040502050405020303" pitchFamily="18" charset="0"/>
              </a:rPr>
              <a:t> das serventias dos registros públicos;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pt-BR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interoperabilidade</a:t>
            </a:r>
            <a:r>
              <a:rPr lang="pt-BR" sz="2200" dirty="0">
                <a:solidFill>
                  <a:schemeClr val="tx2"/>
                </a:solidFill>
                <a:latin typeface="Georgia" panose="02040502050405020303" pitchFamily="18" charset="0"/>
              </a:rPr>
              <a:t> de bases de datos entre servicios y entre estos y el Serp;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/>
                </a:solidFill>
                <a:latin typeface="Georgia" panose="02040502050405020303" pitchFamily="18" charset="0"/>
              </a:rPr>
              <a:t>atención </a:t>
            </a:r>
            <a:r>
              <a:rPr lang="pt-BR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remota</a:t>
            </a:r>
            <a:r>
              <a:rPr lang="pt-BR" sz="2200" dirty="0">
                <a:solidFill>
                  <a:schemeClr val="tx2"/>
                </a:solidFill>
                <a:latin typeface="Georgia" panose="02040502050405020303" pitchFamily="18" charset="0"/>
              </a:rPr>
              <a:t> a usuarios de todos los servicios a través de acceso a internet</a:t>
            </a:r>
            <a:r>
              <a:rPr lang="pt-BR" sz="2200" dirty="0" smtClean="0">
                <a:solidFill>
                  <a:schemeClr val="tx2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95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pt-BR" sz="18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8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Dentre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os principais pontos, destacam-se: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 criação do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Serp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como mecanismo de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acesso público eletrônico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centralizado aos serviços dos registros públicos;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interconexão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das serventias dos registros públicos;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interoperabilidade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das bases de dados entre as serventias e destas com o Serp;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o atendimento </a:t>
            </a:r>
            <a:r>
              <a:rPr lang="pt-BR" sz="1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remoto</a:t>
            </a:r>
            <a:r>
              <a:rPr lang="pt-BR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 dos usuários de todas as serventias por meio de acesso à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internet;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56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posibilidad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remitir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actos y transacciones jurídicas para su registro o endoso mediante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declaraciones electrónicas estandarizadas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; 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recepción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y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envío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de documentos y títulos en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formato electrónico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; 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 emisión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certificados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información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en formato electrónico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incluso mediante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firma electrónica avanzada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o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 cualificada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 possibilidade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encaminhamento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de atos e negócios jurídicos para registro ou averbação por meio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extratos eletrônicos padronizados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recepção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 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envio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de documentos e de títulos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formato eletrônico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 expedição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certidões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informações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formato eletrônico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inclusive mediante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assinatura eletrônica avançada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ou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qualificada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50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SERP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requiere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el uso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firmas electrónicas avanzadas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y la ampliación del acceso a los servicios digitales requerirá el uso de firmas electrónicas.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Modalidades que pueden utilizar los ciudadanos para acceder a registros públicos y enviar información.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Este tipo de firma electrónica, prevista en la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Ley 14.063/20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requiere el uso de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certificados digitales,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identidades y electrónica corporativa.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2000" dirty="0"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51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pt-BR" sz="2000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pt-BR" sz="2000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SERP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exige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 uso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assinaturas eletrônicas avançadas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 a expansão do acesso a serviços digitais exigirá o uso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assinaturas eletrônicas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Modalidades que podem ser utilizadas pelos cidadãos para acessar registros públicos e enviar informações.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Este tipo de assinatura eletrônica, previsto na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Lei 14.063/20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exige o uso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certificados digitais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identidades e eletrônicas corporativas. 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3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5259" y="1873405"/>
            <a:ext cx="1069401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Ante la falta de implementación del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Sistema de Propiedad Electrónica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en el plazo señalado, 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18/06/2015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se publicó la Disposición CNJ nº 47/2015. </a:t>
            </a:r>
            <a:endParaRPr lang="pt-BR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Esta Disposición estableció lineamientos generales para 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Sistema de Registro Electrónico de la Propiedad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y determinó que cada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Estado cree su propia Central</a:t>
            </a: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Com a não implantação do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Sistema Eletrônico de Imóveis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 tempo determinado,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18/6/2015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foi publicado o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Provimento nº 47/2015 do CNJ.</a:t>
            </a:r>
          </a:p>
          <a:p>
            <a:pPr algn="ctr"/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Este Provimento e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stabeleceu diretrizes gerais para 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Sistema de Registro Eletrônico de Imóveis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 determinou que cada Estado criassem a sua Central.</a:t>
            </a:r>
          </a:p>
          <a:p>
            <a:pPr algn="ctr">
              <a:lnSpc>
                <a:spcPct val="150000"/>
              </a:lnSpc>
            </a:pPr>
            <a:endParaRPr lang="pt-BR" sz="20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99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Principales alteraciones introducidas en la Ley nº 6.015/1973 con la Ley nº 14.382/2022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Expresa disposiciones para la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escrituración, publicidad y conservación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de registros en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medios electrónicos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, de conformidad con las normas del CNJ; </a:t>
            </a:r>
            <a:endParaRPr lang="pt-BR" sz="19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Uso de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firma avanzada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o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calificada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s-ES" sz="1900" b="1" i="1" dirty="0">
                <a:solidFill>
                  <a:schemeClr val="tx2"/>
                </a:solidFill>
                <a:latin typeface="Georgia" panose="02040502050405020303" pitchFamily="18" charset="0"/>
              </a:rPr>
              <a:t>firma digital ICP-Brasil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) para acceder o enviar información a registros públicos, excepto el Registro de la Propiedad, donde el uso de </a:t>
            </a:r>
            <a:r>
              <a:rPr lang="es-ES" sz="1900" b="1" dirty="0">
                <a:solidFill>
                  <a:schemeClr val="tx2"/>
                </a:solidFill>
                <a:latin typeface="Georgia" panose="02040502050405020303" pitchFamily="18" charset="0"/>
              </a:rPr>
              <a:t>firma avanzada </a:t>
            </a:r>
            <a:r>
              <a:rPr lang="es-ES" sz="1900" dirty="0">
                <a:solidFill>
                  <a:schemeClr val="tx2"/>
                </a:solidFill>
                <a:latin typeface="Georgia" panose="02040502050405020303" pitchFamily="18" charset="0"/>
              </a:rPr>
              <a:t>sólo podrá ocurrir en los casos que establezca el CNJ;</a:t>
            </a:r>
            <a:endParaRPr lang="pt-BR" sz="19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8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pt-BR" sz="20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Principais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alterações introduzidas na Lei nº 6.015/1973 com a Lei nº 14.382/2022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Expressa previsão da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escrituração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publicidade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conservação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dos registros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meio eletrônico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conforme regulamentação do CNJ;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Utilização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assinatura avançada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ou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qualificada (assinatura digital ICP-Brasil)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para acesso ou envio de informações aos registros públicos, exceto o Registro de Imóveis, cujo uso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assinatura avançada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só poderá ocorrer em hipóteses a serem estabelecidas pelo CNJ;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44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Posibilidad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de proporcionar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certificados electrónicos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con criterios de seguridad, y posibilidad de solicitar un certificado para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cualquier servicio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así como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exención de materialización;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Reducción del plazo para la expedición de certificados de registro de propiedad.</a:t>
            </a:r>
            <a:r>
              <a:rPr lang="pt-BR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Conservación de títulos físicos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exclusivamente en archivos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digitales, de acuerdo con las normas que llevará a cabo la CNJ;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05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000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000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Possibilidade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do fornecimento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certidões eletrônicas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com critérios de segurança, e possibilidade do requerimento de certidão de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qualquer serventia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bem como a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dispensa da materialização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Redução no prazo para expedição de certidões dos registros de imóveis. 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Conservação dos títulos físicos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exclusivamente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em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arquivo digital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conforme regulamentação a ser realizada pelo CNJ;</a:t>
            </a:r>
          </a:p>
          <a:p>
            <a:pPr algn="ctr">
              <a:lnSpc>
                <a:spcPct val="150000"/>
              </a:lnSpc>
            </a:pP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05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27771" y="1122416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chemeClr val="accent2"/>
                </a:solidFill>
                <a:latin typeface="Georgia" panose="02040502050405020303" pitchFamily="18" charset="0"/>
              </a:rPr>
              <a:t>Conclusión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Con el desarrollo de la tecnología las actividades de Notaría y Registro ya no son las mismas, sin lugar a dudas, el fenómeno de los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documentos electrónicos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 es una realidad que se intensificó durante la pandemia y llegó para quedarse, modernizar y simplificar los procedimientos relativos a actos y transacciones jurídicas.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Las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Plataformas Digitales 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son resultado del trabajo y dedicación de toda nuestra Promoción y que hoy pueden ofrecer a los usuarios un trabajo más </a:t>
            </a:r>
            <a:r>
              <a:rPr lang="es-E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rápido, ágil y moderno</a:t>
            </a:r>
            <a:r>
              <a:rPr lang="es-ES" sz="2000" dirty="0">
                <a:solidFill>
                  <a:schemeClr val="tx2"/>
                </a:solidFill>
                <a:latin typeface="Georgia" panose="02040502050405020303" pitchFamily="18" charset="0"/>
              </a:rPr>
              <a:t>, interconectando todos los Registros de la Propiedad en un mismo</a:t>
            </a:r>
            <a:endParaRPr lang="pt-BR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08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2510230-CEA9-BAC1-8752-AE7EBD0F82D3}"/>
              </a:ext>
            </a:extLst>
          </p:cNvPr>
          <p:cNvSpPr txBox="1">
            <a:spLocks/>
          </p:cNvSpPr>
          <p:nvPr/>
        </p:nvSpPr>
        <p:spPr>
          <a:xfrm>
            <a:off x="327992" y="1964005"/>
            <a:ext cx="3807214" cy="359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743404"/>
            <a:ext cx="10515600" cy="44335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pt-BR" sz="2000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Conclusão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sz="2000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Com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o desenvolvimento da tecnologia, as atividades Notariais e Registrais não são mais as mesmas, sem sombra de dúvidas, o fenômeno dos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documentos eletrônicos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é uma realidade que se intensificou na pandemia e veio para ficar, modernizando e simplificando os procedimentos relativos aos atos e negócios jurídicos.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As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Plataformas Digitais 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são fruto do trabalho e dedicação de toda nossa Classe e que hoje pode oferecer aos usuários um trabalho mais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rápido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ágil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 e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moderno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, interligando todos os Registros de Imóveis em um mesmo </a:t>
            </a:r>
            <a:r>
              <a:rPr lang="pt-BR" sz="20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ambiente virtual</a:t>
            </a:r>
            <a:r>
              <a:rPr lang="pt-BR" sz="2000" i="1" dirty="0">
                <a:solidFill>
                  <a:schemeClr val="accent2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843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EB1105C-CB59-3623-D8B8-680A3B5341E3}"/>
              </a:ext>
            </a:extLst>
          </p:cNvPr>
          <p:cNvSpPr/>
          <p:nvPr/>
        </p:nvSpPr>
        <p:spPr>
          <a:xfrm>
            <a:off x="-218661" y="2474844"/>
            <a:ext cx="5715525" cy="924339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3199EA49-ED7E-0BB3-A26C-2BA96EE1D43F}"/>
              </a:ext>
            </a:extLst>
          </p:cNvPr>
          <p:cNvSpPr txBox="1">
            <a:spLocks/>
          </p:cNvSpPr>
          <p:nvPr/>
        </p:nvSpPr>
        <p:spPr>
          <a:xfrm>
            <a:off x="663579" y="3591697"/>
            <a:ext cx="5049077" cy="84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300" b="1" dirty="0" smtClean="0">
                <a:solidFill>
                  <a:srgbClr val="335A6D"/>
                </a:solidFill>
                <a:latin typeface="Arial Black" panose="020B0A04020102020204" pitchFamily="34" charset="0"/>
              </a:rPr>
              <a:t>João Pedro Lamana Paiva</a:t>
            </a:r>
            <a:endParaRPr lang="pt-BR" sz="2300" b="1" dirty="0">
              <a:solidFill>
                <a:srgbClr val="335A6D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6CFA477-AF50-EAD6-3476-AFAEDDB7ADDE}"/>
              </a:ext>
            </a:extLst>
          </p:cNvPr>
          <p:cNvSpPr txBox="1">
            <a:spLocks/>
          </p:cNvSpPr>
          <p:nvPr/>
        </p:nvSpPr>
        <p:spPr>
          <a:xfrm>
            <a:off x="738809" y="4059044"/>
            <a:ext cx="5049076" cy="6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accent2"/>
                </a:solidFill>
              </a:rPr>
              <a:t>www.lamanapaiva.com.br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pt-BR" sz="1600" dirty="0">
              <a:solidFill>
                <a:srgbClr val="335A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89925634-92BF-CCB4-D0CD-EBDC2290EAFB}"/>
              </a:ext>
            </a:extLst>
          </p:cNvPr>
          <p:cNvSpPr txBox="1">
            <a:spLocks/>
          </p:cNvSpPr>
          <p:nvPr/>
        </p:nvSpPr>
        <p:spPr>
          <a:xfrm>
            <a:off x="659482" y="2650793"/>
            <a:ext cx="4876614" cy="68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chemeClr val="bg1"/>
                </a:solidFill>
                <a:latin typeface="Arial Black" panose="020B0A040201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0952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57561" y="1720840"/>
            <a:ext cx="110397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12/06/2017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entró en vigor la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Ley N° 13.465/2017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, que reconoció el Proyecto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SREI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y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creó el </a:t>
            </a: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ONR.</a:t>
            </a:r>
            <a:endParaRPr lang="es-ES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Luego de la publicación de la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citada Ley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, los Estados comenzaron a crear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Centros Estatales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de Registro de Propiedad y las Federaciones que no los crearan podían vincularse a uno existente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pt-BR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m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12/6/2017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entrou em vigor a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Lei nº 13.465/2017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, que reconheceu o Projeto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SREI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 (Sistema de Registro Eletrônico de Imóveis) e instituiu 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ONR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</a:rPr>
              <a:t> (Operador Nacional de Registro de Imóveis).</a:t>
            </a:r>
          </a:p>
          <a:p>
            <a:pPr algn="ctr"/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Após a publicação da 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referida Lei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os Estados iniciaram a criação das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Centrais Estaduais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 Registradores de Imóveis e as Federações que não criaram poderiam vincular à uma já existente.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4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8351" y="1873405"/>
            <a:ext cx="1081668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ONR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estipuló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, a través de su Estatuto, que exista una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entidad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de Registro de la Propiedad o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asociación de clase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específica para administrar los Centros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/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ONR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(Operador Nacional do Sistema de Registro Eletrônico de Imóveis)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estipulou, por meio de seu Estatuto, que existisse uma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entidade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ou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associação classista 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específica de Registro de Imóveis para </a:t>
            </a:r>
            <a:r>
              <a:rPr lang="pt-BR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administrar</a:t>
            </a:r>
            <a:r>
              <a:rPr lang="pt-BR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as Centrais.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4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9503" y="1655177"/>
            <a:ext cx="1125158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ES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La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Inspección Nacional de Justicia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y el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ONR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lanzaron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el 21/09/2021 el </a:t>
            </a:r>
            <a:r>
              <a:rPr lang="es-ES" dirty="0" smtClean="0">
                <a:solidFill>
                  <a:schemeClr val="tx2"/>
                </a:solidFill>
                <a:latin typeface="Georgia" panose="02040502050405020303" pitchFamily="18" charset="0"/>
              </a:rPr>
              <a:t>SAEC,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que es una herramienta que permite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atender remotamente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a través de Internet a los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3.627 Registros de la Propiedad 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del país, con el objetivo de </a:t>
            </a:r>
            <a:r>
              <a:rPr lang="es-ES" b="1" dirty="0">
                <a:solidFill>
                  <a:schemeClr val="tx2"/>
                </a:solidFill>
                <a:latin typeface="Georgia" panose="02040502050405020303" pitchFamily="18" charset="0"/>
              </a:rPr>
              <a:t>migrar</a:t>
            </a:r>
            <a:r>
              <a:rPr lang="es-ES" dirty="0">
                <a:solidFill>
                  <a:schemeClr val="tx2"/>
                </a:solidFill>
                <a:latin typeface="Georgia" panose="02040502050405020303" pitchFamily="18" charset="0"/>
              </a:rPr>
              <a:t> servicios que hasta entonces brindaban los Centros Estatales. De esta manera, a partir del 28/03/2022, todos los servicios que prestan los Centros fueron transferidos a la </a:t>
            </a:r>
            <a:r>
              <a:rPr lang="es-ES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ONR</a:t>
            </a:r>
            <a:r>
              <a:rPr lang="es-ES" sz="1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1600" i="1" dirty="0" smtClean="0">
              <a:solidFill>
                <a:schemeClr val="accent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Corregedoria Nacional de Justiça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 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ONR </a:t>
            </a: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lançaram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em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21/9/2021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o</a:t>
            </a:r>
          </a:p>
          <a:p>
            <a:pPr algn="ctr">
              <a:lnSpc>
                <a:spcPct val="150000"/>
              </a:lnSpc>
            </a:pP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pt-BR" sz="1600" b="1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SAEC</a:t>
            </a: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pt-BR" sz="14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 é</a:t>
            </a:r>
            <a:r>
              <a:rPr lang="pt-BR" sz="1600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uma ferramenta que possibilita 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atendimento </a:t>
            </a:r>
            <a:r>
              <a:rPr lang="pt-BR" sz="1600" b="1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remoto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por todos os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3.627 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Registros de Imóveis do País na Internet, visando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migrar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os serviços que até então eram efetuados pelas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Centrais Estaduais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Desta forma, a partir do dia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28/03/2022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todos os serviços prestados</a:t>
            </a:r>
            <a:r>
              <a:rPr lang="pt-BR" sz="1600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pelas Centrais foram transferidos para o </a:t>
            </a:r>
            <a:r>
              <a:rPr lang="pt-BR" sz="16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ONR.</a:t>
            </a:r>
          </a:p>
          <a:p>
            <a:pPr algn="ctr">
              <a:lnSpc>
                <a:spcPct val="150000"/>
              </a:lnSpc>
            </a:pPr>
            <a:endParaRPr lang="pt-BR" sz="16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4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581939" y="850821"/>
            <a:ext cx="6920625" cy="520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99508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68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0" y="850821"/>
            <a:ext cx="4135205" cy="1022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97513" y="1614367"/>
            <a:ext cx="76831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Operador del Sistema Nacional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en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Registro electrónico de propiedad (ONR)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pt-BR" sz="2800" b="1" dirty="0" smtClean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Operador </a:t>
            </a:r>
            <a:r>
              <a:rPr lang="pt-BR" sz="2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Nacional do </a:t>
            </a:r>
            <a:r>
              <a:rPr lang="pt-BR" sz="2800" b="1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Sistema</a:t>
            </a:r>
            <a:endParaRPr lang="pt-BR" sz="2800" b="1" i="1" dirty="0">
              <a:solidFill>
                <a:schemeClr val="accent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pt-BR" sz="2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Registro Eletrônico de Imóveis </a:t>
            </a:r>
          </a:p>
          <a:p>
            <a:pPr algn="ctr"/>
            <a:r>
              <a:rPr lang="pt-BR" sz="2800" b="1" i="1" dirty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(ONR</a:t>
            </a:r>
            <a:r>
              <a:rPr lang="pt-BR" sz="2800" b="1" i="1" dirty="0" smtClean="0">
                <a:solidFill>
                  <a:schemeClr val="accent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pt-BR" sz="2800" b="1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53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7" ma:contentTypeDescription="Crie um novo documento." ma:contentTypeScope="" ma:versionID="bccb3f4d9125aefe5198cf150fe96a2d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40a372d2d100ffad795d716c27db3867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B8274-1182-4851-8F25-D660CD16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39AD1-242C-44D0-ABAD-5EDFC1AB1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4357</Words>
  <Application>Microsoft Office PowerPoint</Application>
  <PresentationFormat>Widescreen</PresentationFormat>
  <Paragraphs>322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Bookman Old Style</vt:lpstr>
      <vt:lpstr>Calibri</vt:lpstr>
      <vt:lpstr>Calibri Light</vt:lpstr>
      <vt:lpstr>Georgia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 ZOCRATTO</dc:creator>
  <cp:lastModifiedBy>user</cp:lastModifiedBy>
  <cp:revision>109</cp:revision>
  <dcterms:created xsi:type="dcterms:W3CDTF">2023-08-24T17:53:21Z</dcterms:created>
  <dcterms:modified xsi:type="dcterms:W3CDTF">2023-10-06T16:47:10Z</dcterms:modified>
</cp:coreProperties>
</file>