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75" r:id="rId5"/>
    <p:sldId id="270" r:id="rId6"/>
    <p:sldId id="276" r:id="rId7"/>
    <p:sldId id="273" r:id="rId8"/>
    <p:sldId id="269" r:id="rId9"/>
    <p:sldId id="277" r:id="rId10"/>
    <p:sldId id="262" r:id="rId11"/>
    <p:sldId id="263" r:id="rId12"/>
    <p:sldId id="264" r:id="rId13"/>
    <p:sldId id="265" r:id="rId14"/>
    <p:sldId id="266" r:id="rId15"/>
    <p:sldId id="259" r:id="rId16"/>
    <p:sldId id="26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A6D"/>
    <a:srgbClr val="345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9"/>
    <p:restoredTop sz="96327"/>
  </p:normalViewPr>
  <p:slideViewPr>
    <p:cSldViewPr snapToGrid="0">
      <p:cViewPr>
        <p:scale>
          <a:sx n="82" d="100"/>
          <a:sy n="82" d="100"/>
        </p:scale>
        <p:origin x="197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417FF-3038-BEE5-1257-69B46C496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2D9B2F-4D6B-FDD7-1D23-0CF41E409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147461-1B25-428A-9C05-E5359918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5E5D7E-498E-9D2C-9C10-0B0EAB98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8192DE-0DB0-2828-2E63-FEAE09C9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10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BA2BA-92B6-78EE-500A-54360399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7FE5B9-B18E-D597-C14E-82A4A14F4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7A3588-029E-BA38-5742-82D6F238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7FCCB8-4A40-D6F5-2B9A-9F43EDA7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DEB113-D9F1-4F70-D89F-17F9775C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C65DE8-F230-D0AD-0DD3-7FA3272DF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D70169-8052-6B62-638C-0AA2E95F2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595F3C-C9E3-69CA-5C36-AB82188D8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F29451-6917-1E5B-0147-BBC1F9B0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F36318-F6EE-343C-D901-6CD5FE91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3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E3C39-C73D-B6D1-ACBB-F0DD93A6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944300-E902-90A1-49E7-68E93759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5D22D3-A993-58D6-D382-C5A222A0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72E7C2-2208-D49B-8CF6-D4BA8F93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0DED84-0BB4-BD94-0A61-36DA666D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1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338CF-FFD9-60BC-5548-334AF51F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7D9B4C-BDFE-E47B-4C7C-18BB6325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7282DC-D007-7F68-BF1F-24B1CF3C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978F15-5588-C260-5D10-53DEBF0A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7C145C-67EE-A10B-775D-356E2B65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97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BC7DD-E095-59DF-50E6-1D3DF534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ABA195-EDF7-24B1-1B76-FAF2D2FAB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ECFE62-D895-FBCB-C678-CE6D7A9E6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613068-FF7F-136F-D4DB-B7D2E52F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50407D-C6D1-936A-456F-703A26F5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EA843C-6745-D99C-84B8-39E96416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9EEDC-F75D-EFE5-7C29-DB525C28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278AF4-1E54-7E94-7293-87C9CFD1D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E86787-A44E-503E-DA58-911412B72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FF4936-2BC5-B1ED-3CE8-25939B163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E709655-671B-32A5-EC33-DF64F704F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3DE07B-C546-4F9B-566B-4B1CE6BB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05/10/2023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280F14C-FBCA-D609-D6AA-4C6146EA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DA4AA23-87EA-E7A8-AC95-C3111A88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91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95D52-4383-2E07-4C7A-EAE6FAEF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8FDB2C-C411-F2D5-AAF4-A25ACFFE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05/10/2023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BDC119-50CD-FF24-B54B-2EF1B3B8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89B860D-61AD-21E3-93B2-5580CC7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96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46AC55A-8C19-C778-DB0E-2D193F20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05/10/2023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F9642E-91B1-3762-8425-2A160EC0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30D9F3-D874-7446-0FA8-38B7AE25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61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175DE-942B-19E4-853E-3731AF7E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C857A0-A851-5DE1-9495-74B23D3DE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3F8A44-F4B1-BEC4-B765-41618B18D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C9E3A6-3124-FE81-77EA-A59C142C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BD0D0C-71BF-56A5-F8BA-3CAF849F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CF3457-7058-ADFD-052C-16177EAA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47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6E7D6-71D8-DD10-5F28-27C41081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4558573-E4D7-8461-8FBD-5A149BFA6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C53C76-5F53-32B6-ED69-E3181F962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9FAFDD-8E78-D8BD-E7FA-3B8CE631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AB85BC-D902-4B48-C978-2C7AE01C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C3801A-E144-A288-2F89-E05B7EF7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30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C2A6943-A87C-A805-A6DB-44F56669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B730FC-6B33-A889-AAF2-91881CED3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250C56-C09F-885A-370D-CE09500AB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38F5-E3EF-B148-AD07-DA2744028625}" type="datetimeFigureOut">
              <a:rPr lang="pt-BR" smtClean="0"/>
              <a:t>05/10/2023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71F060-2B5C-1B1E-35F4-4F4150889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1C3984-5901-9B76-C6FE-E2E02A9DB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43FEF-2AC6-D04F-8B60-D7C3183F9B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34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CAF6B32-742B-FF04-628B-DBC5C85C14D0}"/>
              </a:ext>
            </a:extLst>
          </p:cNvPr>
          <p:cNvSpPr txBox="1"/>
          <p:nvPr/>
        </p:nvSpPr>
        <p:spPr>
          <a:xfrm>
            <a:off x="573643" y="2042940"/>
            <a:ext cx="5994937" cy="22857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3600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Elevando o </a:t>
            </a:r>
          </a:p>
          <a:p>
            <a:r>
              <a:rPr lang="pt-BR" sz="3600" dirty="0">
                <a:solidFill>
                  <a:srgbClr val="34596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ÍNDICE DE QUALIDADE </a:t>
            </a:r>
          </a:p>
          <a:p>
            <a:r>
              <a:rPr lang="pt-BR" sz="3600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3600" dirty="0">
                <a:solidFill>
                  <a:srgbClr val="34596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GESTÃO </a:t>
            </a:r>
            <a:r>
              <a:rPr lang="pt-BR" sz="3600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pt-BR" sz="3600" dirty="0">
                <a:solidFill>
                  <a:srgbClr val="34596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3600" dirty="0">
                <a:solidFill>
                  <a:srgbClr val="34596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Serviços Extrajudiciais</a:t>
            </a:r>
          </a:p>
        </p:txBody>
      </p:sp>
    </p:spTree>
    <p:extLst>
      <p:ext uri="{BB962C8B-B14F-4D97-AF65-F5344CB8AC3E}">
        <p14:creationId xmlns:p14="http://schemas.microsoft.com/office/powerpoint/2010/main" val="375281856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2516697" y="3324089"/>
            <a:ext cx="7860485" cy="798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 assertiva, direta e respeitosa é essencial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B2D2E19-A0ED-90D1-1310-29E2DD08CC77}"/>
              </a:ext>
            </a:extLst>
          </p:cNvPr>
          <p:cNvGrpSpPr/>
          <p:nvPr/>
        </p:nvGrpSpPr>
        <p:grpSpPr>
          <a:xfrm>
            <a:off x="-859876" y="121634"/>
            <a:ext cx="4998156" cy="1487681"/>
            <a:chOff x="-859876" y="121634"/>
            <a:chExt cx="4998156" cy="1487681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4FC5CB4-FE9E-5A6E-80ED-E4D47DD1ABBD}"/>
                </a:ext>
              </a:extLst>
            </p:cNvPr>
            <p:cNvSpPr/>
            <p:nvPr/>
          </p:nvSpPr>
          <p:spPr>
            <a:xfrm>
              <a:off x="-859876" y="922985"/>
              <a:ext cx="4995081" cy="686330"/>
            </a:xfrm>
            <a:prstGeom prst="rect">
              <a:avLst/>
            </a:prstGeom>
            <a:solidFill>
              <a:srgbClr val="335A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BDD5F07-4F04-210C-62F4-0B15E8D4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568" y="121634"/>
              <a:ext cx="1956712" cy="804356"/>
            </a:xfrm>
            <a:prstGeom prst="rect">
              <a:avLst/>
            </a:prstGeom>
          </p:spPr>
        </p:pic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115731" y="880588"/>
            <a:ext cx="3348921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Comunicação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CB4132-C494-161B-E759-5DC3BD55A359}"/>
              </a:ext>
            </a:extLst>
          </p:cNvPr>
          <p:cNvSpPr txBox="1"/>
          <p:nvPr/>
        </p:nvSpPr>
        <p:spPr>
          <a:xfrm>
            <a:off x="154618" y="1609315"/>
            <a:ext cx="451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35A6D"/>
                </a:solidFill>
              </a:rPr>
              <a:t>Sinalize suas intenções claramente...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CC158501-7396-718F-1237-47938F8E6042}"/>
              </a:ext>
            </a:extLst>
          </p:cNvPr>
          <p:cNvGrpSpPr/>
          <p:nvPr/>
        </p:nvGrpSpPr>
        <p:grpSpPr>
          <a:xfrm>
            <a:off x="1830367" y="3380292"/>
            <a:ext cx="686330" cy="686330"/>
            <a:chOff x="2018690" y="3352424"/>
            <a:chExt cx="686330" cy="68633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8C29977A-2F27-8B14-9955-7EA42891D356}"/>
                </a:ext>
              </a:extLst>
            </p:cNvPr>
            <p:cNvSpPr/>
            <p:nvPr/>
          </p:nvSpPr>
          <p:spPr>
            <a:xfrm>
              <a:off x="2018690" y="3352424"/>
              <a:ext cx="686330" cy="686330"/>
            </a:xfrm>
            <a:prstGeom prst="ellipse">
              <a:avLst/>
            </a:prstGeom>
            <a:solidFill>
              <a:srgbClr val="335A6D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6C08F0F2-B086-A917-D8F7-D2ED4F06B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0804" y="3445778"/>
              <a:ext cx="489221" cy="489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088101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2835479" y="2174117"/>
            <a:ext cx="8590327" cy="1112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Cultura Organizacional: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PINC, alinhamento de valores, avaliação de desempenho;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B2D2E19-A0ED-90D1-1310-29E2DD08CC77}"/>
              </a:ext>
            </a:extLst>
          </p:cNvPr>
          <p:cNvGrpSpPr/>
          <p:nvPr/>
        </p:nvGrpSpPr>
        <p:grpSpPr>
          <a:xfrm>
            <a:off x="-859876" y="121634"/>
            <a:ext cx="4998156" cy="1487681"/>
            <a:chOff x="-859876" y="121634"/>
            <a:chExt cx="4998156" cy="1487681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4FC5CB4-FE9E-5A6E-80ED-E4D47DD1ABBD}"/>
                </a:ext>
              </a:extLst>
            </p:cNvPr>
            <p:cNvSpPr/>
            <p:nvPr/>
          </p:nvSpPr>
          <p:spPr>
            <a:xfrm>
              <a:off x="-859876" y="922985"/>
              <a:ext cx="4995081" cy="686330"/>
            </a:xfrm>
            <a:prstGeom prst="rect">
              <a:avLst/>
            </a:prstGeom>
            <a:solidFill>
              <a:srgbClr val="335A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BDD5F07-4F04-210C-62F4-0B15E8D4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568" y="121634"/>
              <a:ext cx="1956712" cy="804356"/>
            </a:xfrm>
            <a:prstGeom prst="rect">
              <a:avLst/>
            </a:prstGeom>
          </p:spPr>
        </p:pic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577134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Equipe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2DE08D8-D863-0E68-BCDC-0B91ED0EC906}"/>
              </a:ext>
            </a:extLst>
          </p:cNvPr>
          <p:cNvSpPr txBox="1">
            <a:spLocks/>
          </p:cNvSpPr>
          <p:nvPr/>
        </p:nvSpPr>
        <p:spPr>
          <a:xfrm>
            <a:off x="2835479" y="3318161"/>
            <a:ext cx="7860485" cy="738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Desenvolvimento Individual: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treinamentos, avaliação de desempenho;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C4DC6F4B-86D5-ECE5-9947-3A76B15B58DF}"/>
              </a:ext>
            </a:extLst>
          </p:cNvPr>
          <p:cNvSpPr txBox="1">
            <a:spLocks/>
          </p:cNvSpPr>
          <p:nvPr/>
        </p:nvSpPr>
        <p:spPr>
          <a:xfrm>
            <a:off x="2835479" y="4518132"/>
            <a:ext cx="8086986" cy="909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Benefícios e Qualidade de Vida: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estrutura, plano de saúde, comemorações, premiações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901BF8-6953-B5E6-F6D5-A2BD755B8CB2}"/>
              </a:ext>
            </a:extLst>
          </p:cNvPr>
          <p:cNvSpPr txBox="1"/>
          <p:nvPr/>
        </p:nvSpPr>
        <p:spPr>
          <a:xfrm>
            <a:off x="154618" y="1609315"/>
            <a:ext cx="606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35A6D"/>
                </a:solidFill>
              </a:rPr>
              <a:t>Garanta as melhores condições de trabalho para a equipe... 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B082BB59-AD8F-B45A-B525-8FFB4E6404E2}"/>
              </a:ext>
            </a:extLst>
          </p:cNvPr>
          <p:cNvGrpSpPr/>
          <p:nvPr/>
        </p:nvGrpSpPr>
        <p:grpSpPr>
          <a:xfrm>
            <a:off x="2018690" y="2240929"/>
            <a:ext cx="686330" cy="686330"/>
            <a:chOff x="2018690" y="2240929"/>
            <a:chExt cx="686330" cy="686330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C7375EDC-4B7D-83AF-7877-E9218E6733B4}"/>
                </a:ext>
              </a:extLst>
            </p:cNvPr>
            <p:cNvSpPr/>
            <p:nvPr/>
          </p:nvSpPr>
          <p:spPr>
            <a:xfrm>
              <a:off x="2018690" y="2240929"/>
              <a:ext cx="686330" cy="686330"/>
            </a:xfrm>
            <a:prstGeom prst="ellipse">
              <a:avLst/>
            </a:prstGeom>
            <a:solidFill>
              <a:srgbClr val="335A6D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6F7E4C5F-7ED6-7659-50FF-263DC9FCA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2449" y="2364710"/>
              <a:ext cx="402672" cy="402672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A1269C05-52C6-39CD-842F-80222452CCAD}"/>
              </a:ext>
            </a:extLst>
          </p:cNvPr>
          <p:cNvGrpSpPr/>
          <p:nvPr/>
        </p:nvGrpSpPr>
        <p:grpSpPr>
          <a:xfrm>
            <a:off x="2018689" y="3370407"/>
            <a:ext cx="686330" cy="686330"/>
            <a:chOff x="2018689" y="3370407"/>
            <a:chExt cx="686330" cy="686330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3C4B0C1E-43D0-4877-0052-8CED29329616}"/>
                </a:ext>
              </a:extLst>
            </p:cNvPr>
            <p:cNvSpPr/>
            <p:nvPr/>
          </p:nvSpPr>
          <p:spPr>
            <a:xfrm>
              <a:off x="2018689" y="3370407"/>
              <a:ext cx="686330" cy="686330"/>
            </a:xfrm>
            <a:prstGeom prst="ellipse">
              <a:avLst/>
            </a:prstGeom>
            <a:solidFill>
              <a:srgbClr val="335A6D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49B39202-3CBB-89E4-A087-F2604956D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8012" y="3499090"/>
              <a:ext cx="416678" cy="416678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EEF8824-5BAC-2A6A-24E6-936A50C45B45}"/>
              </a:ext>
            </a:extLst>
          </p:cNvPr>
          <p:cNvGrpSpPr/>
          <p:nvPr/>
        </p:nvGrpSpPr>
        <p:grpSpPr>
          <a:xfrm>
            <a:off x="2018689" y="4603782"/>
            <a:ext cx="686330" cy="686330"/>
            <a:chOff x="2018689" y="4603782"/>
            <a:chExt cx="686330" cy="68633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C989B3A-F047-5BAB-4CCB-AD9FD125ED8C}"/>
                </a:ext>
              </a:extLst>
            </p:cNvPr>
            <p:cNvSpPr/>
            <p:nvPr/>
          </p:nvSpPr>
          <p:spPr>
            <a:xfrm>
              <a:off x="2018689" y="4603782"/>
              <a:ext cx="686330" cy="686330"/>
            </a:xfrm>
            <a:prstGeom prst="ellipse">
              <a:avLst/>
            </a:prstGeom>
            <a:solidFill>
              <a:srgbClr val="335A6D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F7F23708-4ABC-B4ED-FE64-8A1D58AB0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64790" y="4747158"/>
              <a:ext cx="408987" cy="408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369747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1694008" y="2054471"/>
            <a:ext cx="4462943" cy="460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Longevidade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atividade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B2D2E19-A0ED-90D1-1310-29E2DD08CC77}"/>
              </a:ext>
            </a:extLst>
          </p:cNvPr>
          <p:cNvGrpSpPr/>
          <p:nvPr/>
        </p:nvGrpSpPr>
        <p:grpSpPr>
          <a:xfrm>
            <a:off x="-859876" y="121634"/>
            <a:ext cx="4998156" cy="1487681"/>
            <a:chOff x="-859876" y="121634"/>
            <a:chExt cx="4998156" cy="1487681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4FC5CB4-FE9E-5A6E-80ED-E4D47DD1ABBD}"/>
                </a:ext>
              </a:extLst>
            </p:cNvPr>
            <p:cNvSpPr/>
            <p:nvPr/>
          </p:nvSpPr>
          <p:spPr>
            <a:xfrm>
              <a:off x="-859876" y="922985"/>
              <a:ext cx="4995081" cy="686330"/>
            </a:xfrm>
            <a:prstGeom prst="rect">
              <a:avLst/>
            </a:prstGeom>
            <a:solidFill>
              <a:srgbClr val="335A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BDD5F07-4F04-210C-62F4-0B15E8D4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568" y="121634"/>
              <a:ext cx="1956712" cy="804356"/>
            </a:xfrm>
            <a:prstGeom prst="rect">
              <a:avLst/>
            </a:prstGeom>
          </p:spPr>
        </p:pic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577134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Benefícios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8A95AB95-7538-3755-D33F-7273015A16EE}"/>
              </a:ext>
            </a:extLst>
          </p:cNvPr>
          <p:cNvSpPr txBox="1">
            <a:spLocks/>
          </p:cNvSpPr>
          <p:nvPr/>
        </p:nvSpPr>
        <p:spPr>
          <a:xfrm>
            <a:off x="1694008" y="3082347"/>
            <a:ext cx="4950073" cy="460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Fortalecimento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imagem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E19ECC77-2644-992B-52A4-B82E07A2060D}"/>
              </a:ext>
            </a:extLst>
          </p:cNvPr>
          <p:cNvSpPr txBox="1">
            <a:spLocks/>
          </p:cNvSpPr>
          <p:nvPr/>
        </p:nvSpPr>
        <p:spPr>
          <a:xfrm>
            <a:off x="1694008" y="3987556"/>
            <a:ext cx="4462943" cy="460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Aumento de serviço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3F68D5F6-C5F0-46D1-91FB-6A1FE5DE050D}"/>
              </a:ext>
            </a:extLst>
          </p:cNvPr>
          <p:cNvSpPr txBox="1">
            <a:spLocks/>
          </p:cNvSpPr>
          <p:nvPr/>
        </p:nvSpPr>
        <p:spPr>
          <a:xfrm>
            <a:off x="1694008" y="5015432"/>
            <a:ext cx="4462943" cy="460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Tranquilidade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52691BAF-F7F4-F1A4-06C8-50FE877C1894}"/>
              </a:ext>
            </a:extLst>
          </p:cNvPr>
          <p:cNvSpPr txBox="1">
            <a:spLocks/>
          </p:cNvSpPr>
          <p:nvPr/>
        </p:nvSpPr>
        <p:spPr>
          <a:xfrm>
            <a:off x="7137066" y="2054471"/>
            <a:ext cx="4462943" cy="460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Tempo</a:t>
            </a:r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A29AFC3E-4733-01EF-4B19-D8D9BA6A1C00}"/>
              </a:ext>
            </a:extLst>
          </p:cNvPr>
          <p:cNvSpPr txBox="1">
            <a:spLocks/>
          </p:cNvSpPr>
          <p:nvPr/>
        </p:nvSpPr>
        <p:spPr>
          <a:xfrm>
            <a:off x="7137066" y="3082347"/>
            <a:ext cx="4462943" cy="460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 de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vida</a:t>
            </a: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0C6BCF29-2DA2-2093-FDF4-3458CE7AC661}"/>
              </a:ext>
            </a:extLst>
          </p:cNvPr>
          <p:cNvSpPr txBox="1">
            <a:spLocks/>
          </p:cNvSpPr>
          <p:nvPr/>
        </p:nvSpPr>
        <p:spPr>
          <a:xfrm>
            <a:off x="7137064" y="3983448"/>
            <a:ext cx="5177975" cy="460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Conquista de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novos serviços Desjudicialização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Confiança</a:t>
            </a: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082B6CE1-BD91-AC7A-FCBC-AC0D75EEBC7A}"/>
              </a:ext>
            </a:extLst>
          </p:cNvPr>
          <p:cNvGrpSpPr/>
          <p:nvPr/>
        </p:nvGrpSpPr>
        <p:grpSpPr>
          <a:xfrm>
            <a:off x="952720" y="1932445"/>
            <a:ext cx="686330" cy="686330"/>
            <a:chOff x="952720" y="1932445"/>
            <a:chExt cx="686330" cy="686330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C7375EDC-4B7D-83AF-7877-E9218E6733B4}"/>
                </a:ext>
              </a:extLst>
            </p:cNvPr>
            <p:cNvSpPr/>
            <p:nvPr/>
          </p:nvSpPr>
          <p:spPr>
            <a:xfrm>
              <a:off x="952720" y="1932445"/>
              <a:ext cx="686330" cy="686330"/>
            </a:xfrm>
            <a:prstGeom prst="ellipse">
              <a:avLst/>
            </a:prstGeom>
            <a:solidFill>
              <a:srgbClr val="335A6D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872C41B7-319B-0F51-C56A-DFA99828D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8885" y="2027267"/>
              <a:ext cx="459805" cy="459805"/>
            </a:xfrm>
            <a:prstGeom prst="rect">
              <a:avLst/>
            </a:prstGeom>
          </p:spPr>
        </p:pic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00BE93CD-204E-CAAE-2009-B11D2D3ADDB6}"/>
              </a:ext>
            </a:extLst>
          </p:cNvPr>
          <p:cNvGrpSpPr/>
          <p:nvPr/>
        </p:nvGrpSpPr>
        <p:grpSpPr>
          <a:xfrm>
            <a:off x="952720" y="2960321"/>
            <a:ext cx="686330" cy="686330"/>
            <a:chOff x="952720" y="2960321"/>
            <a:chExt cx="686330" cy="686330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3CE107F3-303B-72C4-9F1F-5EF699F4812A}"/>
                </a:ext>
              </a:extLst>
            </p:cNvPr>
            <p:cNvSpPr/>
            <p:nvPr/>
          </p:nvSpPr>
          <p:spPr>
            <a:xfrm>
              <a:off x="952720" y="2960321"/>
              <a:ext cx="686330" cy="686330"/>
            </a:xfrm>
            <a:prstGeom prst="ellipse">
              <a:avLst/>
            </a:prstGeom>
            <a:solidFill>
              <a:srgbClr val="335A6D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E6C4E59B-7D20-1A3A-FD91-81D03E077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5663" y="3115060"/>
              <a:ext cx="419617" cy="419617"/>
            </a:xfrm>
            <a:prstGeom prst="rect">
              <a:avLst/>
            </a:prstGeom>
          </p:spPr>
        </p:pic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ABCC7F1B-6E62-FB23-773F-BC59F2CC239F}"/>
              </a:ext>
            </a:extLst>
          </p:cNvPr>
          <p:cNvGrpSpPr/>
          <p:nvPr/>
        </p:nvGrpSpPr>
        <p:grpSpPr>
          <a:xfrm>
            <a:off x="952720" y="3865530"/>
            <a:ext cx="686330" cy="686330"/>
            <a:chOff x="952720" y="3865530"/>
            <a:chExt cx="686330" cy="686330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BDFE9A2-8B57-01E4-FCC4-A30B1F957AD1}"/>
                </a:ext>
              </a:extLst>
            </p:cNvPr>
            <p:cNvSpPr/>
            <p:nvPr/>
          </p:nvSpPr>
          <p:spPr>
            <a:xfrm>
              <a:off x="952720" y="3865530"/>
              <a:ext cx="686330" cy="686330"/>
            </a:xfrm>
            <a:prstGeom prst="ellipse">
              <a:avLst/>
            </a:prstGeom>
            <a:solidFill>
              <a:srgbClr val="335A6D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D1269565-8F95-0B05-7167-119D09F9A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2441" y="4008615"/>
              <a:ext cx="378477" cy="378477"/>
            </a:xfrm>
            <a:prstGeom prst="rect">
              <a:avLst/>
            </a:prstGeom>
          </p:spPr>
        </p:pic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6B272BCD-C5FB-12FF-83DE-3CFB2DAC376F}"/>
              </a:ext>
            </a:extLst>
          </p:cNvPr>
          <p:cNvGrpSpPr/>
          <p:nvPr/>
        </p:nvGrpSpPr>
        <p:grpSpPr>
          <a:xfrm>
            <a:off x="952720" y="4893406"/>
            <a:ext cx="686330" cy="686330"/>
            <a:chOff x="952720" y="4893406"/>
            <a:chExt cx="686330" cy="686330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5486CFF7-DEA8-759F-5B85-EF6F140897DC}"/>
                </a:ext>
              </a:extLst>
            </p:cNvPr>
            <p:cNvSpPr/>
            <p:nvPr/>
          </p:nvSpPr>
          <p:spPr>
            <a:xfrm>
              <a:off x="952720" y="4893406"/>
              <a:ext cx="686330" cy="686330"/>
            </a:xfrm>
            <a:prstGeom prst="ellipse">
              <a:avLst/>
            </a:prstGeom>
            <a:solidFill>
              <a:srgbClr val="335A6D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13CF982C-8EFA-1BF0-0AE5-E80C1F417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0223" y="5040396"/>
              <a:ext cx="394911" cy="394911"/>
            </a:xfrm>
            <a:prstGeom prst="rect">
              <a:avLst/>
            </a:prstGeom>
          </p:spPr>
        </p:pic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96EAF341-C33C-8C22-A386-8793CAF4CDAD}"/>
              </a:ext>
            </a:extLst>
          </p:cNvPr>
          <p:cNvGrpSpPr/>
          <p:nvPr/>
        </p:nvGrpSpPr>
        <p:grpSpPr>
          <a:xfrm>
            <a:off x="6395778" y="1932445"/>
            <a:ext cx="686330" cy="686330"/>
            <a:chOff x="6395778" y="1932445"/>
            <a:chExt cx="686330" cy="686330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9FC127C7-BCFF-6046-E8AB-35BDF35F3B43}"/>
                </a:ext>
              </a:extLst>
            </p:cNvPr>
            <p:cNvSpPr/>
            <p:nvPr/>
          </p:nvSpPr>
          <p:spPr>
            <a:xfrm>
              <a:off x="6395778" y="1932445"/>
              <a:ext cx="686330" cy="686330"/>
            </a:xfrm>
            <a:prstGeom prst="ellipse">
              <a:avLst/>
            </a:prstGeom>
            <a:solidFill>
              <a:srgbClr val="335A6D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D337C03F-3C25-46BB-1397-59D53512E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20017" y="2054471"/>
              <a:ext cx="449189" cy="449189"/>
            </a:xfrm>
            <a:prstGeom prst="rect">
              <a:avLst/>
            </a:prstGeom>
          </p:spPr>
        </p:pic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B344E06E-A96A-4CF4-B4B9-31674A9DCB8B}"/>
              </a:ext>
            </a:extLst>
          </p:cNvPr>
          <p:cNvGrpSpPr/>
          <p:nvPr/>
        </p:nvGrpSpPr>
        <p:grpSpPr>
          <a:xfrm>
            <a:off x="6395778" y="2960321"/>
            <a:ext cx="686330" cy="686330"/>
            <a:chOff x="6395778" y="2960321"/>
            <a:chExt cx="686330" cy="686330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BFC01F7-EF6E-1849-CA54-6ED5BC4A3828}"/>
                </a:ext>
              </a:extLst>
            </p:cNvPr>
            <p:cNvSpPr/>
            <p:nvPr/>
          </p:nvSpPr>
          <p:spPr>
            <a:xfrm>
              <a:off x="6395778" y="2960321"/>
              <a:ext cx="686330" cy="686330"/>
            </a:xfrm>
            <a:prstGeom prst="ellipse">
              <a:avLst/>
            </a:prstGeom>
            <a:solidFill>
              <a:srgbClr val="335A6D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70F44BF4-0555-4363-EE11-B346A42EA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03239" y="3049957"/>
              <a:ext cx="472246" cy="472246"/>
            </a:xfrm>
            <a:prstGeom prst="rect">
              <a:avLst/>
            </a:prstGeom>
          </p:spPr>
        </p:pic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5E2B54D7-2EDF-4303-DE23-8024A059198C}"/>
              </a:ext>
            </a:extLst>
          </p:cNvPr>
          <p:cNvGrpSpPr/>
          <p:nvPr/>
        </p:nvGrpSpPr>
        <p:grpSpPr>
          <a:xfrm>
            <a:off x="6395776" y="3861422"/>
            <a:ext cx="686330" cy="686330"/>
            <a:chOff x="6395776" y="3861422"/>
            <a:chExt cx="686330" cy="686330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46696005-3A4C-818B-9AFC-21E8DF0EB552}"/>
                </a:ext>
              </a:extLst>
            </p:cNvPr>
            <p:cNvSpPr/>
            <p:nvPr/>
          </p:nvSpPr>
          <p:spPr>
            <a:xfrm>
              <a:off x="6395776" y="3861422"/>
              <a:ext cx="686330" cy="686330"/>
            </a:xfrm>
            <a:prstGeom prst="ellipse">
              <a:avLst/>
            </a:prstGeom>
            <a:solidFill>
              <a:srgbClr val="335A6D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E861EBD2-184A-EECB-A47E-CAC64B03A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47973" y="3999415"/>
              <a:ext cx="412844" cy="412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225284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upo de pessoas em pé na calçada&#10;&#10;Descrição gerada automaticamente">
            <a:extLst>
              <a:ext uri="{FF2B5EF4-FFF2-40B4-BE49-F238E27FC236}">
                <a16:creationId xmlns:a16="http://schemas.microsoft.com/office/drawing/2014/main" id="{DF6201D1-20FA-AF94-1920-E74B03BBD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811079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83059D7-42C0-D553-7043-C23DF9841A08}"/>
              </a:ext>
            </a:extLst>
          </p:cNvPr>
          <p:cNvSpPr/>
          <p:nvPr/>
        </p:nvSpPr>
        <p:spPr>
          <a:xfrm>
            <a:off x="-1118295" y="306168"/>
            <a:ext cx="4995081" cy="1565495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5238" y="620533"/>
            <a:ext cx="3429073" cy="936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bg1"/>
                </a:solidFill>
                <a:latin typeface="Arial Black" panose="020B0A04020102020204" pitchFamily="34" charset="0"/>
              </a:rPr>
              <a:t>COMO COMEÇAR?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D4AA27B-5673-D9C7-555A-65C72DA52713}"/>
              </a:ext>
            </a:extLst>
          </p:cNvPr>
          <p:cNvSpPr/>
          <p:nvPr/>
        </p:nvSpPr>
        <p:spPr>
          <a:xfrm>
            <a:off x="8167688" y="620534"/>
            <a:ext cx="4995081" cy="745456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85FEB81-CD21-555C-B7A8-DF94B9F32887}"/>
              </a:ext>
            </a:extLst>
          </p:cNvPr>
          <p:cNvSpPr txBox="1">
            <a:spLocks/>
          </p:cNvSpPr>
          <p:nvPr/>
        </p:nvSpPr>
        <p:spPr>
          <a:xfrm>
            <a:off x="7829550" y="711823"/>
            <a:ext cx="3954881" cy="554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Tomada de decisão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22DE827-BA52-9E2D-68AA-8BDF2008B412}"/>
              </a:ext>
            </a:extLst>
          </p:cNvPr>
          <p:cNvSpPr/>
          <p:nvPr/>
        </p:nvSpPr>
        <p:spPr>
          <a:xfrm>
            <a:off x="7715250" y="1642982"/>
            <a:ext cx="5447519" cy="1057356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FFABA62-B4D7-4BDB-6242-362794D3AE54}"/>
              </a:ext>
            </a:extLst>
          </p:cNvPr>
          <p:cNvSpPr txBox="1">
            <a:spLocks/>
          </p:cNvSpPr>
          <p:nvPr/>
        </p:nvSpPr>
        <p:spPr>
          <a:xfrm>
            <a:off x="7829550" y="1871663"/>
            <a:ext cx="3954881" cy="554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Consultoria, assessoria ou sozinho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73165E1-FE55-608F-53DE-48802EF7ABA2}"/>
              </a:ext>
            </a:extLst>
          </p:cNvPr>
          <p:cNvSpPr/>
          <p:nvPr/>
        </p:nvSpPr>
        <p:spPr>
          <a:xfrm>
            <a:off x="6300788" y="6146177"/>
            <a:ext cx="6523843" cy="745456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96EB625-520C-0D41-E004-5ACE9D56B22B}"/>
              </a:ext>
            </a:extLst>
          </p:cNvPr>
          <p:cNvSpPr txBox="1">
            <a:spLocks/>
          </p:cNvSpPr>
          <p:nvPr/>
        </p:nvSpPr>
        <p:spPr>
          <a:xfrm>
            <a:off x="6451212" y="6237466"/>
            <a:ext cx="4995081" cy="554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em premiações</a:t>
            </a:r>
          </a:p>
        </p:txBody>
      </p:sp>
    </p:spTree>
    <p:extLst>
      <p:ext uri="{BB962C8B-B14F-4D97-AF65-F5344CB8AC3E}">
        <p14:creationId xmlns:p14="http://schemas.microsoft.com/office/powerpoint/2010/main" val="153349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5" grpId="0" animBg="1"/>
      <p:bldP spid="6" grpId="0"/>
      <p:bldP spid="8" grpId="0" animBg="1"/>
      <p:bldP spid="10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EB1105C-CB59-3623-D8B8-680A3B5341E3}"/>
              </a:ext>
            </a:extLst>
          </p:cNvPr>
          <p:cNvSpPr/>
          <p:nvPr/>
        </p:nvSpPr>
        <p:spPr>
          <a:xfrm>
            <a:off x="-218661" y="2474844"/>
            <a:ext cx="5715525" cy="924339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199EA49-ED7E-0BB3-A26C-2BA96EE1D43F}"/>
              </a:ext>
            </a:extLst>
          </p:cNvPr>
          <p:cNvSpPr txBox="1">
            <a:spLocks/>
          </p:cNvSpPr>
          <p:nvPr/>
        </p:nvSpPr>
        <p:spPr>
          <a:xfrm>
            <a:off x="738809" y="3477707"/>
            <a:ext cx="5715525" cy="619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300" b="1" dirty="0">
                <a:solidFill>
                  <a:srgbClr val="335A6D"/>
                </a:solidFill>
                <a:latin typeface="Arial Black" panose="020B0A04020102020204" pitchFamily="34" charset="0"/>
              </a:rPr>
              <a:t>Fernando Pereira do Nascimento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CFA477-AF50-EAD6-3476-AFAEDDB7ADDE}"/>
              </a:ext>
            </a:extLst>
          </p:cNvPr>
          <p:cNvSpPr txBox="1">
            <a:spLocks/>
          </p:cNvSpPr>
          <p:nvPr/>
        </p:nvSpPr>
        <p:spPr>
          <a:xfrm>
            <a:off x="968313" y="4175770"/>
            <a:ext cx="4590069" cy="619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solidFill>
                  <a:srgbClr val="335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(31) 98802-3710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600" dirty="0" err="1">
                <a:solidFill>
                  <a:srgbClr val="335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Fernando.per@terra.com.br</a:t>
            </a:r>
            <a:endParaRPr lang="pt-BR" sz="1600" dirty="0">
              <a:solidFill>
                <a:srgbClr val="335A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9925634-92BF-CCB4-D0CD-EBDC2290EAFB}"/>
              </a:ext>
            </a:extLst>
          </p:cNvPr>
          <p:cNvSpPr txBox="1">
            <a:spLocks/>
          </p:cNvSpPr>
          <p:nvPr/>
        </p:nvSpPr>
        <p:spPr>
          <a:xfrm>
            <a:off x="659482" y="2650793"/>
            <a:ext cx="4876614" cy="68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>
                <a:solidFill>
                  <a:schemeClr val="bg1"/>
                </a:solidFill>
                <a:latin typeface="Arial Black" panose="020B0A0402010202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10952271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B2D2E19-A0ED-90D1-1310-29E2DD08CC77}"/>
              </a:ext>
            </a:extLst>
          </p:cNvPr>
          <p:cNvGrpSpPr/>
          <p:nvPr/>
        </p:nvGrpSpPr>
        <p:grpSpPr>
          <a:xfrm>
            <a:off x="-859876" y="121634"/>
            <a:ext cx="4998156" cy="1629707"/>
            <a:chOff x="-859876" y="121634"/>
            <a:chExt cx="4998156" cy="1629707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4FC5CB4-FE9E-5A6E-80ED-E4D47DD1ABBD}"/>
                </a:ext>
              </a:extLst>
            </p:cNvPr>
            <p:cNvSpPr/>
            <p:nvPr/>
          </p:nvSpPr>
          <p:spPr>
            <a:xfrm>
              <a:off x="-859876" y="922985"/>
              <a:ext cx="4995081" cy="828356"/>
            </a:xfrm>
            <a:prstGeom prst="rect">
              <a:avLst/>
            </a:prstGeom>
            <a:solidFill>
              <a:srgbClr val="335A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BDD5F07-4F04-210C-62F4-0B15E8D4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568" y="121634"/>
              <a:ext cx="1956712" cy="804356"/>
            </a:xfrm>
            <a:prstGeom prst="rect">
              <a:avLst/>
            </a:prstGeom>
          </p:spPr>
        </p:pic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43138" y="956737"/>
            <a:ext cx="38768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Por que melhorar a gestão?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006449FF-D86D-3AAC-5EC9-5608938DB048}"/>
              </a:ext>
            </a:extLst>
          </p:cNvPr>
          <p:cNvSpPr txBox="1">
            <a:spLocks/>
          </p:cNvSpPr>
          <p:nvPr/>
        </p:nvSpPr>
        <p:spPr>
          <a:xfrm>
            <a:off x="2165757" y="2533721"/>
            <a:ext cx="7860485" cy="853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esperamos como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tomadores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serviços?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6FD3812-2BBC-412D-00F5-C5B097439D82}"/>
              </a:ext>
            </a:extLst>
          </p:cNvPr>
          <p:cNvSpPr txBox="1">
            <a:spLocks/>
          </p:cNvSpPr>
          <p:nvPr/>
        </p:nvSpPr>
        <p:spPr>
          <a:xfrm>
            <a:off x="2205898" y="4416944"/>
            <a:ext cx="7860485" cy="853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nossa postura como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prestadores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serviço?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9F375074-5D5A-B3D4-3239-F11D93E8D0C5}"/>
              </a:ext>
            </a:extLst>
          </p:cNvPr>
          <p:cNvSpPr txBox="1">
            <a:spLocks/>
          </p:cNvSpPr>
          <p:nvPr/>
        </p:nvSpPr>
        <p:spPr>
          <a:xfrm>
            <a:off x="4701449" y="3683717"/>
            <a:ext cx="3737702" cy="853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</a:t>
            </a:r>
            <a:endParaRPr lang="pt-BR" i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056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B2D2E19-A0ED-90D1-1310-29E2DD08CC77}"/>
              </a:ext>
            </a:extLst>
          </p:cNvPr>
          <p:cNvGrpSpPr/>
          <p:nvPr/>
        </p:nvGrpSpPr>
        <p:grpSpPr>
          <a:xfrm>
            <a:off x="-859876" y="121634"/>
            <a:ext cx="4998156" cy="1487681"/>
            <a:chOff x="-859876" y="121634"/>
            <a:chExt cx="4998156" cy="1487681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4FC5CB4-FE9E-5A6E-80ED-E4D47DD1ABBD}"/>
                </a:ext>
              </a:extLst>
            </p:cNvPr>
            <p:cNvSpPr/>
            <p:nvPr/>
          </p:nvSpPr>
          <p:spPr>
            <a:xfrm>
              <a:off x="-859876" y="922985"/>
              <a:ext cx="4995081" cy="686330"/>
            </a:xfrm>
            <a:prstGeom prst="rect">
              <a:avLst/>
            </a:prstGeom>
            <a:solidFill>
              <a:srgbClr val="335A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BDD5F07-4F04-210C-62F4-0B15E8D4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568" y="121634"/>
              <a:ext cx="1956712" cy="804356"/>
            </a:xfrm>
            <a:prstGeom prst="rect">
              <a:avLst/>
            </a:prstGeom>
          </p:spPr>
        </p:pic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0" y="882806"/>
            <a:ext cx="4137486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chemeClr val="bg1"/>
                </a:solidFill>
                <a:latin typeface="Arial Black" panose="020B0A04020102020204" pitchFamily="34" charset="0"/>
              </a:rPr>
              <a:t>Cases</a:t>
            </a:r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 de sucesso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970F40-A96E-D36E-CAC6-76DA10422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34" y="1755607"/>
            <a:ext cx="5387516" cy="2743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807CC5-9453-F059-4D4C-871E18255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303" y="754268"/>
            <a:ext cx="6083003" cy="53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3899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B2D2E19-A0ED-90D1-1310-29E2DD08CC77}"/>
              </a:ext>
            </a:extLst>
          </p:cNvPr>
          <p:cNvGrpSpPr/>
          <p:nvPr/>
        </p:nvGrpSpPr>
        <p:grpSpPr>
          <a:xfrm>
            <a:off x="-859876" y="121634"/>
            <a:ext cx="4998156" cy="1487681"/>
            <a:chOff x="-859876" y="121634"/>
            <a:chExt cx="4998156" cy="1487681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4FC5CB4-FE9E-5A6E-80ED-E4D47DD1ABBD}"/>
                </a:ext>
              </a:extLst>
            </p:cNvPr>
            <p:cNvSpPr/>
            <p:nvPr/>
          </p:nvSpPr>
          <p:spPr>
            <a:xfrm>
              <a:off x="-859876" y="922985"/>
              <a:ext cx="4995081" cy="686330"/>
            </a:xfrm>
            <a:prstGeom prst="rect">
              <a:avLst/>
            </a:prstGeom>
            <a:solidFill>
              <a:srgbClr val="335A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BDD5F07-4F04-210C-62F4-0B15E8D4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568" y="121634"/>
              <a:ext cx="1956712" cy="804356"/>
            </a:xfrm>
            <a:prstGeom prst="rect">
              <a:avLst/>
            </a:prstGeom>
          </p:spPr>
        </p:pic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0" y="882806"/>
            <a:ext cx="4137486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chemeClr val="bg1"/>
                </a:solidFill>
                <a:latin typeface="Arial Black" panose="020B0A04020102020204" pitchFamily="34" charset="0"/>
              </a:rPr>
              <a:t>Cases</a:t>
            </a:r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 de sucesso</a:t>
            </a:r>
          </a:p>
        </p:txBody>
      </p:sp>
      <p:pic>
        <p:nvPicPr>
          <p:cNvPr id="1028" name="Picture 4" descr="CORI-MG">
            <a:extLst>
              <a:ext uri="{FF2B5EF4-FFF2-40B4-BE49-F238E27FC236}">
                <a16:creationId xmlns:a16="http://schemas.microsoft.com/office/drawing/2014/main" id="{6FD76613-916A-707F-9FA4-DC28808DA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88" y="2021426"/>
            <a:ext cx="3568700" cy="277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C368F8-BA8A-FD79-4C41-B6A202428F6C}"/>
              </a:ext>
            </a:extLst>
          </p:cNvPr>
          <p:cNvSpPr txBox="1">
            <a:spLocks/>
          </p:cNvSpPr>
          <p:nvPr/>
        </p:nvSpPr>
        <p:spPr>
          <a:xfrm>
            <a:off x="5722188" y="2021425"/>
            <a:ext cx="6469812" cy="2772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 Lapidando Diamantes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colegas participaram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e Capacitação Extrajudicial: 346 pessoas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721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B2D2E19-A0ED-90D1-1310-29E2DD08CC77}"/>
              </a:ext>
            </a:extLst>
          </p:cNvPr>
          <p:cNvGrpSpPr/>
          <p:nvPr/>
        </p:nvGrpSpPr>
        <p:grpSpPr>
          <a:xfrm>
            <a:off x="-859876" y="121634"/>
            <a:ext cx="4998156" cy="1487681"/>
            <a:chOff x="-859876" y="121634"/>
            <a:chExt cx="4998156" cy="1487681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4FC5CB4-FE9E-5A6E-80ED-E4D47DD1ABBD}"/>
                </a:ext>
              </a:extLst>
            </p:cNvPr>
            <p:cNvSpPr/>
            <p:nvPr/>
          </p:nvSpPr>
          <p:spPr>
            <a:xfrm>
              <a:off x="-859876" y="922985"/>
              <a:ext cx="4995081" cy="686330"/>
            </a:xfrm>
            <a:prstGeom prst="rect">
              <a:avLst/>
            </a:prstGeom>
            <a:solidFill>
              <a:srgbClr val="335A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BDD5F07-4F04-210C-62F4-0B15E8D4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568" y="121634"/>
              <a:ext cx="1956712" cy="804356"/>
            </a:xfrm>
            <a:prstGeom prst="rect">
              <a:avLst/>
            </a:prstGeom>
          </p:spPr>
        </p:pic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0" y="882806"/>
            <a:ext cx="4137486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chemeClr val="bg1"/>
                </a:solidFill>
                <a:latin typeface="Arial Black" panose="020B0A04020102020204" pitchFamily="34" charset="0"/>
              </a:rPr>
              <a:t>Cases</a:t>
            </a:r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B9D6812-B788-FA59-AF83-E1B0FFB96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58" y="2655989"/>
            <a:ext cx="3939380" cy="1546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9CFE8C-7772-D90F-C3FB-7D9788CDE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081" y="1052423"/>
            <a:ext cx="6909404" cy="4756914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90888525-8A8C-A0EA-D383-48DBCF405273}"/>
              </a:ext>
            </a:extLst>
          </p:cNvPr>
          <p:cNvSpPr txBox="1">
            <a:spLocks/>
          </p:cNvSpPr>
          <p:nvPr/>
        </p:nvSpPr>
        <p:spPr>
          <a:xfrm>
            <a:off x="5930966" y="435280"/>
            <a:ext cx="5283753" cy="447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34596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Definição de objetivos</a:t>
            </a:r>
          </a:p>
        </p:txBody>
      </p:sp>
    </p:spTree>
    <p:extLst>
      <p:ext uri="{BB962C8B-B14F-4D97-AF65-F5344CB8AC3E}">
        <p14:creationId xmlns:p14="http://schemas.microsoft.com/office/powerpoint/2010/main" val="36776471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B2D2E19-A0ED-90D1-1310-29E2DD08CC77}"/>
              </a:ext>
            </a:extLst>
          </p:cNvPr>
          <p:cNvGrpSpPr/>
          <p:nvPr/>
        </p:nvGrpSpPr>
        <p:grpSpPr>
          <a:xfrm>
            <a:off x="-859877" y="121634"/>
            <a:ext cx="7632635" cy="1487681"/>
            <a:chOff x="-859876" y="121634"/>
            <a:chExt cx="4998156" cy="1487681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4FC5CB4-FE9E-5A6E-80ED-E4D47DD1ABBD}"/>
                </a:ext>
              </a:extLst>
            </p:cNvPr>
            <p:cNvSpPr/>
            <p:nvPr/>
          </p:nvSpPr>
          <p:spPr>
            <a:xfrm>
              <a:off x="-859876" y="922985"/>
              <a:ext cx="4995081" cy="686330"/>
            </a:xfrm>
            <a:prstGeom prst="rect">
              <a:avLst/>
            </a:prstGeom>
            <a:solidFill>
              <a:srgbClr val="335A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BDD5F07-4F04-210C-62F4-0B15E8D4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568" y="121634"/>
              <a:ext cx="1956712" cy="804356"/>
            </a:xfrm>
            <a:prstGeom prst="rect">
              <a:avLst/>
            </a:prstGeom>
          </p:spPr>
        </p:pic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4" y="862759"/>
            <a:ext cx="6343934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Premiações e Certificações</a:t>
            </a:r>
          </a:p>
        </p:txBody>
      </p:sp>
      <p:pic>
        <p:nvPicPr>
          <p:cNvPr id="8" name="Imagem 8">
            <a:extLst>
              <a:ext uri="{FF2B5EF4-FFF2-40B4-BE49-F238E27FC236}">
                <a16:creationId xmlns:a16="http://schemas.microsoft.com/office/drawing/2014/main" id="{1C0111CE-6036-88DB-E3FA-92AD4815C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722" y="1613680"/>
            <a:ext cx="6940137" cy="438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60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2835479" y="2562368"/>
            <a:ext cx="7860485" cy="348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Saiba o que fará antes de fazer –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Planejamento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B2D2E19-A0ED-90D1-1310-29E2DD08CC77}"/>
              </a:ext>
            </a:extLst>
          </p:cNvPr>
          <p:cNvGrpSpPr/>
          <p:nvPr/>
        </p:nvGrpSpPr>
        <p:grpSpPr>
          <a:xfrm>
            <a:off x="-859876" y="121634"/>
            <a:ext cx="4998156" cy="1487681"/>
            <a:chOff x="-859876" y="121634"/>
            <a:chExt cx="4998156" cy="1487681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4FC5CB4-FE9E-5A6E-80ED-E4D47DD1ABBD}"/>
                </a:ext>
              </a:extLst>
            </p:cNvPr>
            <p:cNvSpPr/>
            <p:nvPr/>
          </p:nvSpPr>
          <p:spPr>
            <a:xfrm>
              <a:off x="-859876" y="922985"/>
              <a:ext cx="4995081" cy="686330"/>
            </a:xfrm>
            <a:prstGeom prst="rect">
              <a:avLst/>
            </a:prstGeom>
            <a:solidFill>
              <a:srgbClr val="335A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BDD5F07-4F04-210C-62F4-0B15E8D4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568" y="121634"/>
              <a:ext cx="1956712" cy="804356"/>
            </a:xfrm>
            <a:prstGeom prst="rect">
              <a:avLst/>
            </a:prstGeom>
          </p:spPr>
        </p:pic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Liderança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2DE08D8-D863-0E68-BCDC-0B91ED0EC906}"/>
              </a:ext>
            </a:extLst>
          </p:cNvPr>
          <p:cNvSpPr txBox="1">
            <a:spLocks/>
          </p:cNvSpPr>
          <p:nvPr/>
        </p:nvSpPr>
        <p:spPr>
          <a:xfrm>
            <a:off x="2835479" y="3460774"/>
            <a:ext cx="7860485" cy="348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Sinalize suas intenções claramente –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Comunicação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C4DC6F4B-86D5-ECE5-9947-3A76B15B58DF}"/>
              </a:ext>
            </a:extLst>
          </p:cNvPr>
          <p:cNvSpPr txBox="1">
            <a:spLocks/>
          </p:cNvSpPr>
          <p:nvPr/>
        </p:nvSpPr>
        <p:spPr>
          <a:xfrm>
            <a:off x="2835480" y="4199350"/>
            <a:ext cx="8212624" cy="910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Garanta as melhores condições e saiba buscar seu melhor potencial –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Equipe no centro das atenções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AD4E66D-C40B-AF58-DF89-4BBA68162947}"/>
              </a:ext>
            </a:extLst>
          </p:cNvPr>
          <p:cNvGrpSpPr/>
          <p:nvPr/>
        </p:nvGrpSpPr>
        <p:grpSpPr>
          <a:xfrm>
            <a:off x="2018690" y="2383542"/>
            <a:ext cx="686330" cy="686330"/>
            <a:chOff x="2018690" y="2383542"/>
            <a:chExt cx="686330" cy="686330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C7375EDC-4B7D-83AF-7877-E9218E6733B4}"/>
                </a:ext>
              </a:extLst>
            </p:cNvPr>
            <p:cNvSpPr/>
            <p:nvPr/>
          </p:nvSpPr>
          <p:spPr>
            <a:xfrm>
              <a:off x="2018690" y="2383542"/>
              <a:ext cx="686330" cy="686330"/>
            </a:xfrm>
            <a:prstGeom prst="ellipse">
              <a:avLst/>
            </a:prstGeom>
            <a:solidFill>
              <a:srgbClr val="335A6D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8EFDC34E-E2CD-8449-4C5E-0990CB8C4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5971" y="2526474"/>
              <a:ext cx="418590" cy="418590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C56DAC6-645A-9BCF-229B-C5AC8B3EADDC}"/>
              </a:ext>
            </a:extLst>
          </p:cNvPr>
          <p:cNvGrpSpPr/>
          <p:nvPr/>
        </p:nvGrpSpPr>
        <p:grpSpPr>
          <a:xfrm>
            <a:off x="2018690" y="3352424"/>
            <a:ext cx="686330" cy="686330"/>
            <a:chOff x="2018690" y="3352424"/>
            <a:chExt cx="686330" cy="686330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3C4B0C1E-43D0-4877-0052-8CED29329616}"/>
                </a:ext>
              </a:extLst>
            </p:cNvPr>
            <p:cNvSpPr/>
            <p:nvPr/>
          </p:nvSpPr>
          <p:spPr>
            <a:xfrm>
              <a:off x="2018690" y="3352424"/>
              <a:ext cx="686330" cy="686330"/>
            </a:xfrm>
            <a:prstGeom prst="ellipse">
              <a:avLst/>
            </a:prstGeom>
            <a:solidFill>
              <a:srgbClr val="335A6D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851EC7F5-9683-ECC8-DF19-7257FF90C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0804" y="3445778"/>
              <a:ext cx="489221" cy="489221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DBED5B2-2D99-7031-7AAA-1368D240624D}"/>
              </a:ext>
            </a:extLst>
          </p:cNvPr>
          <p:cNvGrpSpPr/>
          <p:nvPr/>
        </p:nvGrpSpPr>
        <p:grpSpPr>
          <a:xfrm>
            <a:off x="2018690" y="4285000"/>
            <a:ext cx="686330" cy="686330"/>
            <a:chOff x="2018690" y="4285000"/>
            <a:chExt cx="686330" cy="68633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C989B3A-F047-5BAB-4CCB-AD9FD125ED8C}"/>
                </a:ext>
              </a:extLst>
            </p:cNvPr>
            <p:cNvSpPr/>
            <p:nvPr/>
          </p:nvSpPr>
          <p:spPr>
            <a:xfrm>
              <a:off x="2018690" y="4285000"/>
              <a:ext cx="686330" cy="686330"/>
            </a:xfrm>
            <a:prstGeom prst="ellipse">
              <a:avLst/>
            </a:prstGeom>
            <a:solidFill>
              <a:srgbClr val="335A6D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F4149282-F994-34CA-2F4B-DF6F37AE1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55971" y="4424086"/>
              <a:ext cx="391195" cy="391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2446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2869035" y="2973429"/>
            <a:ext cx="7860485" cy="348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de cenários: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Matriz FOFA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B2D2E19-A0ED-90D1-1310-29E2DD08CC77}"/>
              </a:ext>
            </a:extLst>
          </p:cNvPr>
          <p:cNvGrpSpPr/>
          <p:nvPr/>
        </p:nvGrpSpPr>
        <p:grpSpPr>
          <a:xfrm>
            <a:off x="-859876" y="121634"/>
            <a:ext cx="4998156" cy="1487681"/>
            <a:chOff x="-859876" y="121634"/>
            <a:chExt cx="4998156" cy="1487681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4FC5CB4-FE9E-5A6E-80ED-E4D47DD1ABBD}"/>
                </a:ext>
              </a:extLst>
            </p:cNvPr>
            <p:cNvSpPr/>
            <p:nvPr/>
          </p:nvSpPr>
          <p:spPr>
            <a:xfrm>
              <a:off x="-859876" y="922985"/>
              <a:ext cx="4995081" cy="686330"/>
            </a:xfrm>
            <a:prstGeom prst="rect">
              <a:avLst/>
            </a:prstGeom>
            <a:solidFill>
              <a:srgbClr val="335A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BDD5F07-4F04-210C-62F4-0B15E8D4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568" y="121634"/>
              <a:ext cx="1956712" cy="804356"/>
            </a:xfrm>
            <a:prstGeom prst="rect">
              <a:avLst/>
            </a:prstGeom>
          </p:spPr>
        </p:pic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115731" y="880588"/>
            <a:ext cx="3348921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Planejamento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2DE08D8-D863-0E68-BCDC-0B91ED0EC906}"/>
              </a:ext>
            </a:extLst>
          </p:cNvPr>
          <p:cNvSpPr txBox="1">
            <a:spLocks/>
          </p:cNvSpPr>
          <p:nvPr/>
        </p:nvSpPr>
        <p:spPr>
          <a:xfrm>
            <a:off x="2869035" y="3871835"/>
            <a:ext cx="8372213" cy="348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de resultados: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Indicadores de Desempenho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CB4132-C494-161B-E759-5DC3BD55A359}"/>
              </a:ext>
            </a:extLst>
          </p:cNvPr>
          <p:cNvSpPr txBox="1"/>
          <p:nvPr/>
        </p:nvSpPr>
        <p:spPr>
          <a:xfrm>
            <a:off x="164722" y="1651394"/>
            <a:ext cx="560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35A6D"/>
                </a:solidFill>
              </a:rPr>
              <a:t>Saiba o que fará antes de fazer...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E1D53F0F-7FFB-AAA4-6CAF-332738F69B4D}"/>
              </a:ext>
            </a:extLst>
          </p:cNvPr>
          <p:cNvGrpSpPr/>
          <p:nvPr/>
        </p:nvGrpSpPr>
        <p:grpSpPr>
          <a:xfrm>
            <a:off x="2052246" y="3763485"/>
            <a:ext cx="686330" cy="686330"/>
            <a:chOff x="2052246" y="3763485"/>
            <a:chExt cx="686330" cy="686330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3C4B0C1E-43D0-4877-0052-8CED29329616}"/>
                </a:ext>
              </a:extLst>
            </p:cNvPr>
            <p:cNvSpPr/>
            <p:nvPr/>
          </p:nvSpPr>
          <p:spPr>
            <a:xfrm>
              <a:off x="2052246" y="3763485"/>
              <a:ext cx="686330" cy="686330"/>
            </a:xfrm>
            <a:prstGeom prst="ellipse">
              <a:avLst/>
            </a:prstGeom>
            <a:solidFill>
              <a:srgbClr val="335A6D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09A939FF-F33C-2320-BAE2-9F8156048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6735" y="3905391"/>
              <a:ext cx="385463" cy="385463"/>
            </a:xfrm>
            <a:prstGeom prst="rect">
              <a:avLst/>
            </a:prstGeom>
          </p:spPr>
        </p:pic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B2863B9-9428-F2D6-580D-1F5A3D492CB5}"/>
              </a:ext>
            </a:extLst>
          </p:cNvPr>
          <p:cNvGrpSpPr/>
          <p:nvPr/>
        </p:nvGrpSpPr>
        <p:grpSpPr>
          <a:xfrm>
            <a:off x="2052246" y="2794603"/>
            <a:ext cx="686330" cy="686330"/>
            <a:chOff x="2052246" y="2794603"/>
            <a:chExt cx="686330" cy="686330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C7375EDC-4B7D-83AF-7877-E9218E6733B4}"/>
                </a:ext>
              </a:extLst>
            </p:cNvPr>
            <p:cNvSpPr/>
            <p:nvPr/>
          </p:nvSpPr>
          <p:spPr>
            <a:xfrm>
              <a:off x="2052246" y="2794603"/>
              <a:ext cx="686330" cy="686330"/>
            </a:xfrm>
            <a:prstGeom prst="ellipse">
              <a:avLst/>
            </a:prstGeom>
            <a:solidFill>
              <a:srgbClr val="335A6D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888EDB18-A385-260D-D048-C3AFEE457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3179" y="2928458"/>
              <a:ext cx="444110" cy="444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095941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891D4A75-C85C-1E44-E9DE-8AD84D13CC2E}"/>
              </a:ext>
            </a:extLst>
          </p:cNvPr>
          <p:cNvSpPr/>
          <p:nvPr/>
        </p:nvSpPr>
        <p:spPr>
          <a:xfrm>
            <a:off x="5217380" y="1148754"/>
            <a:ext cx="6565274" cy="5058818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35A6D"/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1369807" y="3478098"/>
            <a:ext cx="7860485" cy="348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Objetivos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B2D2E19-A0ED-90D1-1310-29E2DD08CC77}"/>
              </a:ext>
            </a:extLst>
          </p:cNvPr>
          <p:cNvGrpSpPr/>
          <p:nvPr/>
        </p:nvGrpSpPr>
        <p:grpSpPr>
          <a:xfrm>
            <a:off x="-859876" y="121634"/>
            <a:ext cx="4998156" cy="1487681"/>
            <a:chOff x="-859876" y="121634"/>
            <a:chExt cx="4998156" cy="1487681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4FC5CB4-FE9E-5A6E-80ED-E4D47DD1ABBD}"/>
                </a:ext>
              </a:extLst>
            </p:cNvPr>
            <p:cNvSpPr/>
            <p:nvPr/>
          </p:nvSpPr>
          <p:spPr>
            <a:xfrm>
              <a:off x="-859876" y="922985"/>
              <a:ext cx="4995081" cy="686330"/>
            </a:xfrm>
            <a:prstGeom prst="rect">
              <a:avLst/>
            </a:prstGeom>
            <a:solidFill>
              <a:srgbClr val="335A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BDD5F07-4F04-210C-62F4-0B15E8D4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568" y="121634"/>
              <a:ext cx="1956712" cy="804356"/>
            </a:xfrm>
            <a:prstGeom prst="rect">
              <a:avLst/>
            </a:prstGeom>
          </p:spPr>
        </p:pic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115731" y="880588"/>
            <a:ext cx="3348921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Planejamento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2DE08D8-D863-0E68-BCDC-0B91ED0EC906}"/>
              </a:ext>
            </a:extLst>
          </p:cNvPr>
          <p:cNvSpPr txBox="1">
            <a:spLocks/>
          </p:cNvSpPr>
          <p:nvPr/>
        </p:nvSpPr>
        <p:spPr>
          <a:xfrm>
            <a:off x="5387649" y="1401248"/>
            <a:ext cx="6346013" cy="4553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spc="-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Satisfação</a:t>
            </a:r>
            <a:r>
              <a:rPr lang="pt-BR" sz="24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clientes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Produtividade</a:t>
            </a:r>
            <a:r>
              <a:rPr lang="pt-BR" sz="24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prazos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spc="-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Satisfação</a:t>
            </a:r>
            <a:r>
              <a:rPr lang="pt-BR" sz="24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equipe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spc="-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Regularização</a:t>
            </a:r>
            <a:r>
              <a:rPr lang="pt-BR" sz="24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Fundiária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spc="-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Eficiência</a:t>
            </a:r>
            <a:r>
              <a:rPr lang="pt-BR" sz="24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fornecedores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spc="-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Transformação</a:t>
            </a:r>
            <a:r>
              <a:rPr lang="pt-BR" sz="24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e </a:t>
            </a:r>
            <a:r>
              <a:rPr lang="pt-BR" sz="2400" spc="-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Inovação </a:t>
            </a:r>
            <a:r>
              <a:rPr lang="pt-BR" sz="24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tecnológica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spc="-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Equilíbrio</a:t>
            </a:r>
            <a:r>
              <a:rPr lang="pt-BR" sz="24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econômico e financeiro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4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CB4132-C494-161B-E759-5DC3BD55A359}"/>
              </a:ext>
            </a:extLst>
          </p:cNvPr>
          <p:cNvSpPr txBox="1"/>
          <p:nvPr/>
        </p:nvSpPr>
        <p:spPr>
          <a:xfrm>
            <a:off x="164723" y="1651394"/>
            <a:ext cx="370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35A6D"/>
                </a:solidFill>
              </a:rPr>
              <a:t>Saiba o que fará antes de fazer...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1B6E2E7-4706-5B01-A060-80D7130C9211}"/>
              </a:ext>
            </a:extLst>
          </p:cNvPr>
          <p:cNvGrpSpPr/>
          <p:nvPr/>
        </p:nvGrpSpPr>
        <p:grpSpPr>
          <a:xfrm>
            <a:off x="683477" y="3334996"/>
            <a:ext cx="686330" cy="686330"/>
            <a:chOff x="2018690" y="2383542"/>
            <a:chExt cx="686330" cy="686330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392AC8B6-08BF-25CC-1C1A-7066AD110B44}"/>
                </a:ext>
              </a:extLst>
            </p:cNvPr>
            <p:cNvSpPr/>
            <p:nvPr/>
          </p:nvSpPr>
          <p:spPr>
            <a:xfrm>
              <a:off x="2018690" y="2383542"/>
              <a:ext cx="686330" cy="686330"/>
            </a:xfrm>
            <a:prstGeom prst="ellipse">
              <a:avLst/>
            </a:prstGeom>
            <a:solidFill>
              <a:srgbClr val="335A6D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B5A50390-F4C1-4834-237A-3FF332172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5971" y="2526474"/>
              <a:ext cx="418590" cy="418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99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5448D5D481C74885CBF0231414BD72" ma:contentTypeVersion="17" ma:contentTypeDescription="Crie um novo documento." ma:contentTypeScope="" ma:versionID="bccb3f4d9125aefe5198cf150fe96a2d">
  <xsd:schema xmlns:xsd="http://www.w3.org/2001/XMLSchema" xmlns:xs="http://www.w3.org/2001/XMLSchema" xmlns:p="http://schemas.microsoft.com/office/2006/metadata/properties" xmlns:ns2="2805b1ce-218a-4c7e-a4f2-d1f9eec0167f" xmlns:ns3="a896c254-05de-4cc1-aa16-6565a40f7891" targetNamespace="http://schemas.microsoft.com/office/2006/metadata/properties" ma:root="true" ma:fieldsID="40a372d2d100ffad795d716c27db3867" ns2:_="" ns3:_="">
    <xsd:import namespace="2805b1ce-218a-4c7e-a4f2-d1f9eec0167f"/>
    <xsd:import namespace="a896c254-05de-4cc1-aa16-6565a40f7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5b1ce-218a-4c7e-a4f2-d1f9eec01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73564c95-64bc-4e64-82a7-b20e4337b2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6c254-05de-4cc1-aa16-6565a40f7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9f0758-4ab1-46de-b09d-ec979f27ec2f}" ma:internalName="TaxCatchAll" ma:showField="CatchAllData" ma:web="a896c254-05de-4cc1-aa16-6565a40f7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FB8274-1182-4851-8F25-D660CD162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05b1ce-218a-4c7e-a4f2-d1f9eec0167f"/>
    <ds:schemaRef ds:uri="a896c254-05de-4cc1-aa16-6565a40f7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239AD1-242C-44D0-ABAD-5EDFC1AB10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8096</TotalTime>
  <Words>264</Words>
  <Application>Microsoft Macintosh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REBECA  ZOCRATTO</dc:creator>
  <cp:lastModifiedBy>Fernando Pereira do Nascimento</cp:lastModifiedBy>
  <cp:revision>22</cp:revision>
  <dcterms:created xsi:type="dcterms:W3CDTF">2023-08-24T17:53:21Z</dcterms:created>
  <dcterms:modified xsi:type="dcterms:W3CDTF">2023-10-10T11:26:17Z</dcterms:modified>
</cp:coreProperties>
</file>