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09"/>
  </p:notesMasterIdLst>
  <p:sldIdLst>
    <p:sldId id="256" r:id="rId4"/>
    <p:sldId id="257" r:id="rId5"/>
    <p:sldId id="320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5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21" r:id="rId26"/>
    <p:sldId id="260" r:id="rId27"/>
    <p:sldId id="280" r:id="rId28"/>
    <p:sldId id="281" r:id="rId29"/>
    <p:sldId id="282" r:id="rId30"/>
    <p:sldId id="283" r:id="rId31"/>
    <p:sldId id="284" r:id="rId32"/>
    <p:sldId id="32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70" r:id="rId63"/>
    <p:sldId id="371" r:id="rId64"/>
    <p:sldId id="316" r:id="rId65"/>
    <p:sldId id="325" r:id="rId66"/>
    <p:sldId id="326" r:id="rId67"/>
    <p:sldId id="328" r:id="rId68"/>
    <p:sldId id="329" r:id="rId69"/>
    <p:sldId id="327" r:id="rId70"/>
    <p:sldId id="332" r:id="rId71"/>
    <p:sldId id="333" r:id="rId72"/>
    <p:sldId id="337" r:id="rId73"/>
    <p:sldId id="336" r:id="rId74"/>
    <p:sldId id="335" r:id="rId75"/>
    <p:sldId id="334" r:id="rId76"/>
    <p:sldId id="368" r:id="rId77"/>
    <p:sldId id="359" r:id="rId78"/>
    <p:sldId id="360" r:id="rId79"/>
    <p:sldId id="361" r:id="rId80"/>
    <p:sldId id="339" r:id="rId81"/>
    <p:sldId id="348" r:id="rId82"/>
    <p:sldId id="349" r:id="rId83"/>
    <p:sldId id="350" r:id="rId84"/>
    <p:sldId id="352" r:id="rId85"/>
    <p:sldId id="353" r:id="rId86"/>
    <p:sldId id="351" r:id="rId87"/>
    <p:sldId id="338" r:id="rId88"/>
    <p:sldId id="355" r:id="rId89"/>
    <p:sldId id="356" r:id="rId90"/>
    <p:sldId id="357" r:id="rId91"/>
    <p:sldId id="358" r:id="rId92"/>
    <p:sldId id="354" r:id="rId93"/>
    <p:sldId id="362" r:id="rId94"/>
    <p:sldId id="363" r:id="rId95"/>
    <p:sldId id="364" r:id="rId96"/>
    <p:sldId id="365" r:id="rId97"/>
    <p:sldId id="366" r:id="rId98"/>
    <p:sldId id="367" r:id="rId99"/>
    <p:sldId id="341" r:id="rId100"/>
    <p:sldId id="372" r:id="rId101"/>
    <p:sldId id="340" r:id="rId102"/>
    <p:sldId id="343" r:id="rId103"/>
    <p:sldId id="346" r:id="rId104"/>
    <p:sldId id="347" r:id="rId105"/>
    <p:sldId id="369" r:id="rId106"/>
    <p:sldId id="331" r:id="rId107"/>
    <p:sldId id="261" r:id="rId10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0" autoAdjust="0"/>
    <p:restoredTop sz="96327"/>
  </p:normalViewPr>
  <p:slideViewPr>
    <p:cSldViewPr snapToGrid="0">
      <p:cViewPr varScale="1">
        <p:scale>
          <a:sx n="83" d="100"/>
          <a:sy n="83" d="100"/>
        </p:scale>
        <p:origin x="12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tableStyles" Target="tableStyle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9700D-808F-48E8-8BCB-CCCC624D4B72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B37D7-D5BF-4BC3-933D-55313C9321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49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417FF-3038-BEE5-1257-69B46C496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2D9B2F-4D6B-FDD7-1D23-0CF41E409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147461-1B25-428A-9C05-E5359918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5E5D7E-498E-9D2C-9C10-0B0EAB98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8192DE-0DB0-2828-2E63-FEAE09C9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10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BA2BA-92B6-78EE-500A-54360399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7FE5B9-B18E-D597-C14E-82A4A14F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A3588-029E-BA38-5742-82D6F238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7FCCB8-4A40-D6F5-2B9A-9F43EDA7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DEB113-D9F1-4F70-D89F-17F9775C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46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C65DE8-F230-D0AD-0DD3-7FA3272DF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D70169-8052-6B62-638C-0AA2E95F2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595F3C-C9E3-69CA-5C36-AB82188D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F29451-6917-1E5B-0147-BBC1F9B0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F36318-F6EE-343C-D901-6CD5FE91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E3C39-C73D-B6D1-ACBB-F0DD93A6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944300-E902-90A1-49E7-68E93759B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5D22D3-A993-58D6-D382-C5A222A0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72E7C2-2208-D49B-8CF6-D4BA8F93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0DED84-0BB4-BD94-0A61-36DA666D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1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38CF-FFD9-60BC-5548-334AF51F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7D9B4C-BDFE-E47B-4C7C-18BB6325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7282DC-D007-7F68-BF1F-24B1CF3C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78F15-5588-C260-5D10-53DEBF0A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7C145C-67EE-A10B-775D-356E2B65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97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BC7DD-E095-59DF-50E6-1D3DF534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ABA195-EDF7-24B1-1B76-FAF2D2FAB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ECFE62-D895-FBCB-C678-CE6D7A9E6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613068-FF7F-136F-D4DB-B7D2E52F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50407D-C6D1-936A-456F-703A26F5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EA843C-6745-D99C-84B8-39E96416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9EEDC-F75D-EFE5-7C29-DB525C28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278AF4-1E54-7E94-7293-87C9CFD1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E86787-A44E-503E-DA58-911412B7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FF4936-2BC5-B1ED-3CE8-25939B16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709655-671B-32A5-EC33-DF64F704F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3DE07B-C546-4F9B-566B-4B1CE6BB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80F14C-FBCA-D609-D6AA-4C6146EA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A4AA23-87EA-E7A8-AC95-C3111A88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91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95D52-4383-2E07-4C7A-EAE6FAE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8FDB2C-C411-F2D5-AAF4-A25ACFFE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BDC119-50CD-FF24-B54B-2EF1B3B8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9B860D-61AD-21E3-93B2-5580CC7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96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6AC55A-8C19-C778-DB0E-2D193F20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F9642E-91B1-3762-8425-2A160EC0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30D9F3-D874-7446-0FA8-38B7AE25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61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175DE-942B-19E4-853E-3731AF7E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C857A0-A851-5DE1-9495-74B23D3D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3F8A44-F4B1-BEC4-B765-41618B18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C9E3A6-3124-FE81-77EA-A59C142C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BD0D0C-71BF-56A5-F8BA-3CAF849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CF3457-7058-ADFD-052C-16177EAA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47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6E7D6-71D8-DD10-5F28-27C41081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558573-E4D7-8461-8FBD-5A149BFA6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C53C76-5F53-32B6-ED69-E3181F962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9FAFDD-8E78-D8BD-E7FA-3B8CE631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AB85BC-D902-4B48-C978-2C7AE01C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C3801A-E144-A288-2F89-E05B7EF7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30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A6943-A87C-A805-A6DB-44F56669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B730FC-6B33-A889-AAF2-91881CED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250C56-C09F-885A-370D-CE09500AB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71F060-2B5C-1B1E-35F4-4F415088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1C3984-5901-9B76-C6FE-E2E02A9DB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34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gistrodeimoveis.org.br/mapa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gistradores.onr.org.br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gistrodeimoveis.org.br/onr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lanalto.gov.br/ccivil_03/_Ato2019-2022/2022/Lei/L14382.htm#art11" TargetMode="External"/><Relationship Id="rId4" Type="http://schemas.openxmlformats.org/officeDocument/2006/relationships/hyperlink" Target="https://www.planalto.gov.br/ccivil_03/leis/L6216.htm#art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CAF6B32-742B-FF04-628B-DBC5C85C14D0}"/>
              </a:ext>
            </a:extLst>
          </p:cNvPr>
          <p:cNvSpPr txBox="1"/>
          <p:nvPr/>
        </p:nvSpPr>
        <p:spPr>
          <a:xfrm>
            <a:off x="600608" y="2057400"/>
            <a:ext cx="6460435" cy="2208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O PASSADO E O PRESENTE DO SISTEMA DE RI: </a:t>
            </a:r>
            <a:b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O FUTURO É AGORA</a:t>
            </a:r>
          </a:p>
        </p:txBody>
      </p:sp>
    </p:spTree>
    <p:extLst>
      <p:ext uri="{BB962C8B-B14F-4D97-AF65-F5344CB8AC3E}">
        <p14:creationId xmlns:p14="http://schemas.microsoft.com/office/powerpoint/2010/main" val="375281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54" y="1148576"/>
            <a:ext cx="6701174" cy="5081111"/>
          </a:xfrm>
        </p:spPr>
      </p:pic>
      <p:sp>
        <p:nvSpPr>
          <p:cNvPr id="2" name="Retângulo 1"/>
          <p:cNvSpPr/>
          <p:nvPr/>
        </p:nvSpPr>
        <p:spPr>
          <a:xfrm>
            <a:off x="680224" y="2343554"/>
            <a:ext cx="376743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Início do Sistema Registral Imobiliário da </a:t>
            </a:r>
          </a:p>
          <a:p>
            <a:pPr algn="ctr"/>
            <a:r>
              <a:rPr lang="pt-BR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1ª Zona de </a:t>
            </a:r>
          </a:p>
          <a:p>
            <a:pPr algn="ctr"/>
            <a:r>
              <a:rPr lang="pt-BR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Porto Alegre-RS</a:t>
            </a:r>
            <a:br>
              <a:rPr lang="pt-BR" dirty="0">
                <a:latin typeface="Bookman Old Style" panose="02050604050505020204" pitchFamily="18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03185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pic>
        <p:nvPicPr>
          <p:cNvPr id="9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8918" y="1734844"/>
            <a:ext cx="7593254" cy="38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206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/>
                </a:solidFill>
                <a:latin typeface="Georgia" panose="02040502050405020303" pitchFamily="18" charset="0"/>
              </a:rPr>
              <a:t>Assinatura eletrônica qualificada no Livro nº 3 – Registro Auxiliar</a:t>
            </a:r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1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21" y="1621736"/>
            <a:ext cx="6131260" cy="4852077"/>
          </a:xfrm>
        </p:spPr>
      </p:pic>
    </p:spTree>
    <p:extLst>
      <p:ext uri="{BB962C8B-B14F-4D97-AF65-F5344CB8AC3E}">
        <p14:creationId xmlns:p14="http://schemas.microsoft.com/office/powerpoint/2010/main" val="26132619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/>
                </a:solidFill>
                <a:latin typeface="Georgia" panose="02040502050405020303" pitchFamily="18" charset="0"/>
              </a:rPr>
              <a:t>Mapa de transações imobiliárias do </a:t>
            </a:r>
          </a:p>
          <a:p>
            <a:pPr algn="ctr"/>
            <a:r>
              <a:rPr lang="pt-BR" sz="1400" b="1" dirty="0">
                <a:solidFill>
                  <a:schemeClr val="accent2"/>
                </a:solidFill>
                <a:latin typeface="Georgia" panose="02040502050405020303" pitchFamily="18" charset="0"/>
              </a:rPr>
              <a:t>Registro de Imóveis</a:t>
            </a:r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613612" y="2042873"/>
            <a:ext cx="10548760" cy="651011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Esta ferramenta foi desenvolvida e disponibilizada pelo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CORI/BR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com participação do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RIB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e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IRIB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sendo importante destacar o brilhante trabalho desenvolvido pelo colega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Sergio Ávila Doria Martins.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2750" y="2968666"/>
            <a:ext cx="5570857" cy="30121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387151" y="2484532"/>
            <a:ext cx="5076967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pt-BR" dirty="0">
                <a:latin typeface="Georgia" panose="02040502050405020303" pitchFamily="18" charset="0"/>
                <a:hlinkClick r:id="rId4"/>
              </a:rPr>
              <a:t>https://www.registrodeimoveis.org.br/mapa</a:t>
            </a:r>
            <a:endParaRPr lang="pt-B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652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CONCLUSÃO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60086" y="1621736"/>
            <a:ext cx="1013645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Finalmente, podemos verificar que o </a:t>
            </a:r>
            <a:r>
              <a:rPr lang="pt-BR" sz="2000" b="1" i="1" dirty="0">
                <a:latin typeface="Bookman Old Style" panose="02050604050505020204" pitchFamily="18" charset="0"/>
              </a:rPr>
              <a:t>Registro de Imóveis</a:t>
            </a:r>
            <a:r>
              <a:rPr lang="pt-BR" sz="2000" dirty="0">
                <a:latin typeface="Bookman Old Style" panose="02050604050505020204" pitchFamily="18" charset="0"/>
              </a:rPr>
              <a:t>, neste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Bicentenário da Independência</a:t>
            </a:r>
            <a:r>
              <a:rPr lang="pt-BR" sz="2000" dirty="0">
                <a:latin typeface="Bookman Old Style" panose="02050604050505020204" pitchFamily="18" charset="0"/>
              </a:rPr>
              <a:t>, com quase </a:t>
            </a:r>
            <a:r>
              <a:rPr lang="pt-BR" sz="2000" b="1" i="1" dirty="0">
                <a:latin typeface="Bookman Old Style" panose="02050604050505020204" pitchFamily="18" charset="0"/>
              </a:rPr>
              <a:t>180</a:t>
            </a:r>
            <a:r>
              <a:rPr lang="pt-BR" sz="2000" i="1" dirty="0">
                <a:latin typeface="Bookman Old Style" panose="02050604050505020204" pitchFamily="18" charset="0"/>
              </a:rPr>
              <a:t> </a:t>
            </a:r>
            <a:r>
              <a:rPr lang="pt-BR" sz="2000" b="1" i="1" dirty="0">
                <a:latin typeface="Bookman Old Style" panose="02050604050505020204" pitchFamily="18" charset="0"/>
              </a:rPr>
              <a:t>Anos</a:t>
            </a:r>
            <a:r>
              <a:rPr lang="pt-BR" sz="2000" i="1" dirty="0"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de existência e a </a:t>
            </a:r>
            <a:r>
              <a:rPr lang="pt-BR" sz="2000" b="1" i="1" dirty="0">
                <a:latin typeface="Bookman Old Style" panose="02050604050505020204" pitchFamily="18" charset="0"/>
              </a:rPr>
              <a:t>Lei de Registros Públicos</a:t>
            </a:r>
            <a:r>
              <a:rPr lang="pt-BR" sz="2000" dirty="0">
                <a:latin typeface="Bookman Old Style" panose="02050604050505020204" pitchFamily="18" charset="0"/>
              </a:rPr>
              <a:t>, com </a:t>
            </a:r>
            <a:r>
              <a:rPr lang="pt-BR" sz="2000" b="1" i="1" dirty="0">
                <a:latin typeface="Bookman Old Style" panose="02050604050505020204" pitchFamily="18" charset="0"/>
              </a:rPr>
              <a:t>50 Anos </a:t>
            </a:r>
            <a:r>
              <a:rPr lang="pt-BR" sz="2000" dirty="0">
                <a:latin typeface="Bookman Old Style" panose="02050604050505020204" pitchFamily="18" charset="0"/>
              </a:rPr>
              <a:t>de vigência, em muito colaboraram e colaboram para o desenvolvimento do Brasil.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O sistema registral surgiu como instrumento fundamental ao cumprimento das </a:t>
            </a:r>
            <a:r>
              <a:rPr lang="pt-BR" sz="2000" b="1" dirty="0">
                <a:latin typeface="Bookman Old Style" panose="02050604050505020204" pitchFamily="18" charset="0"/>
              </a:rPr>
              <a:t>funções social, patrimonial </a:t>
            </a:r>
            <a:r>
              <a:rPr lang="pt-BR" sz="2000" dirty="0">
                <a:latin typeface="Bookman Old Style" panose="02050604050505020204" pitchFamily="18" charset="0"/>
              </a:rPr>
              <a:t>e </a:t>
            </a:r>
            <a:r>
              <a:rPr lang="pt-BR" sz="2000" b="1" dirty="0">
                <a:latin typeface="Bookman Old Style" panose="02050604050505020204" pitchFamily="18" charset="0"/>
              </a:rPr>
              <a:t>econômica</a:t>
            </a:r>
            <a:r>
              <a:rPr lang="pt-BR" sz="2000" dirty="0">
                <a:latin typeface="Bookman Old Style" panose="02050604050505020204" pitchFamily="18" charset="0"/>
              </a:rPr>
              <a:t> de que é revestida a propriedade. 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latin typeface="Bookman Old Style" panose="02050604050505020204" pitchFamily="18" charset="0"/>
              </a:rPr>
              <a:t>Sem</a:t>
            </a:r>
            <a:r>
              <a:rPr lang="pt-BR" sz="2000" i="1" dirty="0">
                <a:latin typeface="Bookman Old Style" panose="02050604050505020204" pitchFamily="18" charset="0"/>
              </a:rPr>
              <a:t> </a:t>
            </a:r>
            <a:r>
              <a:rPr lang="pt-BR" sz="2000" b="1" i="1" dirty="0">
                <a:latin typeface="Bookman Old Style" panose="02050604050505020204" pitchFamily="18" charset="0"/>
              </a:rPr>
              <a:t>registro</a:t>
            </a:r>
            <a:r>
              <a:rPr lang="pt-BR" sz="2000" dirty="0">
                <a:latin typeface="Bookman Old Style" panose="02050604050505020204" pitchFamily="18" charset="0"/>
              </a:rPr>
              <a:t>, é </a:t>
            </a:r>
            <a:r>
              <a:rPr lang="pt-BR" sz="2000" i="1" dirty="0">
                <a:latin typeface="Bookman Old Style" panose="02050604050505020204" pitchFamily="18" charset="0"/>
              </a:rPr>
              <a:t>impossível</a:t>
            </a:r>
            <a:r>
              <a:rPr lang="pt-BR" sz="2000" dirty="0">
                <a:latin typeface="Bookman Old Style" panose="02050604050505020204" pitchFamily="18" charset="0"/>
              </a:rPr>
              <a:t> atender aos </a:t>
            </a:r>
            <a:r>
              <a:rPr lang="pt-BR" sz="2000" b="1" i="1" dirty="0">
                <a:latin typeface="Bookman Old Style" panose="02050604050505020204" pitchFamily="18" charset="0"/>
              </a:rPr>
              <a:t>princípios constitucionais </a:t>
            </a:r>
            <a:r>
              <a:rPr lang="pt-BR" sz="2000" dirty="0">
                <a:latin typeface="Bookman Old Style" panose="02050604050505020204" pitchFamily="18" charset="0"/>
              </a:rPr>
              <a:t>que regulam o patrimônio e que agem em defesa da </a:t>
            </a:r>
            <a:r>
              <a:rPr lang="pt-BR" sz="2000" i="1" dirty="0">
                <a:latin typeface="Bookman Old Style" panose="02050604050505020204" pitchFamily="18" charset="0"/>
              </a:rPr>
              <a:t>dignidade humana,</a:t>
            </a:r>
            <a:r>
              <a:rPr lang="pt-BR" sz="2000" dirty="0">
                <a:latin typeface="Bookman Old Style" panose="02050604050505020204" pitchFamily="18" charset="0"/>
              </a:rPr>
              <a:t> uma vez que o bem imobiliário que não cumpre sua função fere esse</a:t>
            </a:r>
            <a:r>
              <a:rPr lang="pt-BR" sz="2000" b="1" dirty="0"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direito</a:t>
            </a:r>
            <a:r>
              <a:rPr lang="pt-BR" sz="2000" b="1" dirty="0"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que é de</a:t>
            </a:r>
            <a:r>
              <a:rPr lang="pt-BR" sz="2000" i="1" dirty="0">
                <a:latin typeface="Bookman Old Style" panose="02050604050505020204" pitchFamily="18" charset="0"/>
              </a:rPr>
              <a:t> todos </a:t>
            </a:r>
            <a:r>
              <a:rPr lang="pt-BR" sz="2000" dirty="0">
                <a:latin typeface="Bookman Old Style" panose="02050604050505020204" pitchFamily="18" charset="0"/>
              </a:rPr>
              <a:t>os cidadãos.</a:t>
            </a:r>
          </a:p>
        </p:txBody>
      </p:sp>
    </p:spTree>
    <p:extLst>
      <p:ext uri="{BB962C8B-B14F-4D97-AF65-F5344CB8AC3E}">
        <p14:creationId xmlns:p14="http://schemas.microsoft.com/office/powerpoint/2010/main" val="19023835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Do Registro de </a:t>
            </a:r>
            <a:r>
              <a:rPr lang="pt-BR" sz="2000" b="1" dirty="0">
                <a:latin typeface="Bookman Old Style" panose="02050604050505020204" pitchFamily="18" charset="0"/>
              </a:rPr>
              <a:t>Hipotecas</a:t>
            </a:r>
            <a:r>
              <a:rPr lang="pt-BR" sz="2000" dirty="0">
                <a:latin typeface="Bookman Old Style" panose="02050604050505020204" pitchFamily="18" charset="0"/>
              </a:rPr>
              <a:t> ao </a:t>
            </a:r>
            <a:r>
              <a:rPr lang="pt-BR" sz="2000" b="1" dirty="0">
                <a:latin typeface="Bookman Old Style" panose="02050604050505020204" pitchFamily="18" charset="0"/>
              </a:rPr>
              <a:t>Registro Eletrônico</a:t>
            </a:r>
            <a:r>
              <a:rPr lang="pt-BR" sz="2000" dirty="0">
                <a:latin typeface="Bookman Old Style" panose="02050604050505020204" pitchFamily="18" charset="0"/>
              </a:rPr>
              <a:t> da propriedade imobiliária no Brasil, os Oficiais Registrais cumpriram e cumprem fundamental papel na vida da sociedade, zelando pela </a:t>
            </a:r>
            <a:r>
              <a:rPr lang="pt-BR" sz="2000" b="1" i="1" dirty="0">
                <a:latin typeface="Bookman Old Style" panose="02050604050505020204" pitchFamily="18" charset="0"/>
              </a:rPr>
              <a:t>segurança jurídica </a:t>
            </a:r>
            <a:r>
              <a:rPr lang="pt-BR" sz="2000" dirty="0">
                <a:latin typeface="Bookman Old Style" panose="02050604050505020204" pitchFamily="18" charset="0"/>
              </a:rPr>
              <a:t>e pelas </a:t>
            </a:r>
            <a:r>
              <a:rPr lang="pt-BR" sz="2000" b="1" i="1" dirty="0">
                <a:latin typeface="Bookman Old Style" panose="02050604050505020204" pitchFamily="18" charset="0"/>
              </a:rPr>
              <a:t>boas práticas </a:t>
            </a:r>
            <a:r>
              <a:rPr lang="pt-BR" sz="2000" dirty="0">
                <a:latin typeface="Bookman Old Style" panose="02050604050505020204" pitchFamily="18" charset="0"/>
              </a:rPr>
              <a:t>no exercício de sua </a:t>
            </a:r>
            <a:r>
              <a:rPr lang="pt-BR" sz="2000" b="1" i="1" dirty="0">
                <a:latin typeface="Bookman Old Style" panose="02050604050505020204" pitchFamily="18" charset="0"/>
              </a:rPr>
              <a:t>função constitucional. 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Sendo assim, podemos chegar a conclusão que: 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Uma instituição perdurar por quase </a:t>
            </a:r>
            <a:r>
              <a:rPr lang="pt-BR" sz="2000" b="1" i="1" dirty="0">
                <a:latin typeface="Bookman Old Style" panose="02050604050505020204" pitchFamily="18" charset="0"/>
              </a:rPr>
              <a:t>dois séculos </a:t>
            </a:r>
            <a:r>
              <a:rPr lang="pt-BR" sz="2000" dirty="0">
                <a:latin typeface="Bookman Old Style" panose="02050604050505020204" pitchFamily="18" charset="0"/>
              </a:rPr>
              <a:t>em constante aperfeiçoamento e avanço de seus procedimentos é sinal </a:t>
            </a:r>
            <a:r>
              <a:rPr lang="pt-BR" sz="2000" b="1" i="1" dirty="0">
                <a:latin typeface="Bookman Old Style" panose="02050604050505020204" pitchFamily="18" charset="0"/>
              </a:rPr>
              <a:t>inequívoco</a:t>
            </a:r>
            <a:r>
              <a:rPr lang="pt-BR" sz="2000" dirty="0">
                <a:latin typeface="Bookman Old Style" panose="02050604050505020204" pitchFamily="18" charset="0"/>
              </a:rPr>
              <a:t> de sua </a:t>
            </a:r>
            <a:r>
              <a:rPr lang="pt-BR" sz="2000" b="1" i="1" dirty="0">
                <a:latin typeface="Bookman Old Style" panose="02050604050505020204" pitchFamily="18" charset="0"/>
              </a:rPr>
              <a:t>relevância</a:t>
            </a:r>
            <a:r>
              <a:rPr lang="pt-BR" sz="2000" dirty="0">
                <a:latin typeface="Bookman Old Style" panose="02050604050505020204" pitchFamily="18" charset="0"/>
              </a:rPr>
              <a:t> como partícipe no desenvolvimento social, patrimonial e econômico, contribuindo para o progresso da nossa Nação, logo tem de </a:t>
            </a:r>
            <a:r>
              <a:rPr lang="pt-BR" sz="2000" b="1" i="1" dirty="0">
                <a:latin typeface="Bookman Old Style" panose="02050604050505020204" pitchFamily="18" charset="0"/>
              </a:rPr>
              <a:t>ser respeitada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505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EB1105C-CB59-3623-D8B8-680A3B5341E3}"/>
              </a:ext>
            </a:extLst>
          </p:cNvPr>
          <p:cNvSpPr/>
          <p:nvPr/>
        </p:nvSpPr>
        <p:spPr>
          <a:xfrm>
            <a:off x="-218661" y="2474844"/>
            <a:ext cx="5715525" cy="924339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3199EA49-ED7E-0BB3-A26C-2BA96EE1D43F}"/>
              </a:ext>
            </a:extLst>
          </p:cNvPr>
          <p:cNvSpPr txBox="1">
            <a:spLocks/>
          </p:cNvSpPr>
          <p:nvPr/>
        </p:nvSpPr>
        <p:spPr>
          <a:xfrm>
            <a:off x="663579" y="3591697"/>
            <a:ext cx="5049077" cy="84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rgbClr val="335A6D"/>
                </a:solidFill>
                <a:latin typeface="Arial Black" panose="020B0A04020102020204" pitchFamily="34" charset="0"/>
              </a:rPr>
              <a:t>João Pedro Lamana Paiva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FA477-AF50-EAD6-3476-AFAEDDB7ADDE}"/>
              </a:ext>
            </a:extLst>
          </p:cNvPr>
          <p:cNvSpPr txBox="1">
            <a:spLocks/>
          </p:cNvSpPr>
          <p:nvPr/>
        </p:nvSpPr>
        <p:spPr>
          <a:xfrm>
            <a:off x="738809" y="4059044"/>
            <a:ext cx="5049076" cy="6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accent2"/>
                </a:solidFill>
              </a:rPr>
              <a:t>www.lamanapaiva.com.br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pt-BR" sz="1600" dirty="0">
              <a:solidFill>
                <a:srgbClr val="335A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9925634-92BF-CCB4-D0CD-EBDC2290EAFB}"/>
              </a:ext>
            </a:extLst>
          </p:cNvPr>
          <p:cNvSpPr txBox="1">
            <a:spLocks/>
          </p:cNvSpPr>
          <p:nvPr/>
        </p:nvSpPr>
        <p:spPr>
          <a:xfrm>
            <a:off x="659482" y="2650793"/>
            <a:ext cx="4876614" cy="68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10952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4065559" y="547569"/>
            <a:ext cx="7910851" cy="6178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Registro de Hipoteca efetuado na data de 29/11/1866, em Porto Alegre-RS</a:t>
            </a:r>
          </a:p>
          <a:p>
            <a:pPr marL="892175" lvl="0" indent="0" algn="ctr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HYPOTECA ESPECIAL</a:t>
            </a:r>
          </a:p>
          <a:p>
            <a:pPr marL="892175" lvl="0" indent="0">
              <a:buNone/>
            </a:pP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Extracto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Nome, domicilio e profissão do credor:</a:t>
            </a:r>
          </a:p>
          <a:p>
            <a:pPr marL="892175" lvl="0" indent="0">
              <a:buNone/>
            </a:pP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Francisco Dorneles Marques morador em São Jeronymo, commerciante.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Nome, domicilio e profissão do devedor:</a:t>
            </a:r>
          </a:p>
          <a:p>
            <a:pPr marL="892175" lvl="0" indent="0">
              <a:buNone/>
            </a:pP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Manoel Custodio de Souza morador no mesmo lugar, lavrador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Titulo, dacta e tabelião e quem o fêz: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Escriptura publica</a:t>
            </a: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 lavrada em 23 de novembro de 1866, pelo Tabellião Antonio Joaquim da Costa Correa Gomes.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Valor do credito:</a:t>
            </a:r>
          </a:p>
          <a:p>
            <a:pPr marL="892175" lvl="0" indent="0">
              <a:buNone/>
            </a:pP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Um conto de reis (1:000$000)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Epoca do vencimento:</a:t>
            </a:r>
          </a:p>
          <a:p>
            <a:pPr marL="892175" lvl="0" indent="0">
              <a:buNone/>
            </a:pP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Na dacta da escriptura a seis mezes, isto é, em 23 de maio de 1867.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Juros Estipulados:</a:t>
            </a:r>
          </a:p>
          <a:p>
            <a:pPr marL="892175" lvl="0" indent="0">
              <a:buNone/>
            </a:pPr>
            <a:r>
              <a:rPr lang="pt-BR" sz="1400" dirty="0">
                <a:solidFill>
                  <a:prstClr val="black"/>
                </a:solidFill>
                <a:latin typeface="Bookman Old Style" panose="02050604050505020204" pitchFamily="18" charset="0"/>
              </a:rPr>
              <a:t>Um e meio por cento ao mez.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Caracteristicas do móvel:</a:t>
            </a:r>
          </a:p>
          <a:p>
            <a:pPr marL="892175" lvl="0" indent="0">
              <a:buNone/>
            </a:pPr>
            <a:r>
              <a:rPr lang="pt-BR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Escrava parda de nome Maria Antonia, idade  de 27 anos mais ou menos. </a:t>
            </a:r>
            <a:endParaRPr lang="pt-BR" sz="1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7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659226" y="485468"/>
            <a:ext cx="8575288" cy="612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Registro de Hipoteca efetuado na data de 18/1/1867, </a:t>
            </a:r>
          </a:p>
          <a:p>
            <a:pPr marL="0" indent="0" algn="ctr"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em Porto Alegre-RS</a:t>
            </a:r>
          </a:p>
          <a:p>
            <a:pPr marL="892175" indent="0" algn="ctr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HYPOTECA ESPECIAL</a:t>
            </a:r>
          </a:p>
          <a:p>
            <a:pPr marL="892175" indent="0">
              <a:buNone/>
            </a:pPr>
            <a:r>
              <a:rPr lang="pt-BR" sz="1200" dirty="0">
                <a:latin typeface="Bookman Old Style" panose="02050604050505020204" pitchFamily="18" charset="0"/>
              </a:rPr>
              <a:t>Extracto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Nome, domicilio e profissão do credor:</a:t>
            </a:r>
          </a:p>
          <a:p>
            <a:pPr marL="892175" indent="0">
              <a:buNone/>
            </a:pPr>
            <a:r>
              <a:rPr lang="pt-BR" sz="1200" dirty="0">
                <a:latin typeface="Bookman Old Style" panose="02050604050505020204" pitchFamily="18" charset="0"/>
              </a:rPr>
              <a:t>Mendes Ribeiro Guimarães morador na freguesia da Madre de Deus.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Nome, domicilio e profissão do devedor:</a:t>
            </a:r>
          </a:p>
          <a:p>
            <a:pPr marL="892175" indent="0">
              <a:buNone/>
            </a:pPr>
            <a:r>
              <a:rPr lang="pt-BR" sz="1200" dirty="0">
                <a:latin typeface="Bookman Old Style" panose="02050604050505020204" pitchFamily="18" charset="0"/>
              </a:rPr>
              <a:t>Antonio Candido d’Andrade morador na freguesia das Dores, agencia.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Titulo, dacta e tabelião e quem o fêz: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Escriptura publica </a:t>
            </a:r>
            <a:r>
              <a:rPr lang="pt-BR" sz="1200" dirty="0">
                <a:latin typeface="Bookman Old Style" panose="02050604050505020204" pitchFamily="18" charset="0"/>
              </a:rPr>
              <a:t>lavrada em 4 de janeiro de 1867, pelo Tabellião Pedro Nolasco Pereira da Cunha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Valor do credito:</a:t>
            </a:r>
          </a:p>
          <a:p>
            <a:pPr marL="892175" indent="0">
              <a:buNone/>
            </a:pPr>
            <a:r>
              <a:rPr lang="pt-BR" sz="1200" dirty="0">
                <a:latin typeface="Bookman Old Style" panose="02050604050505020204" pitchFamily="18" charset="0"/>
              </a:rPr>
              <a:t>Trezentos e cincoenta mil reis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Epoca do vencimento:</a:t>
            </a:r>
          </a:p>
          <a:p>
            <a:pPr marL="892175" indent="0">
              <a:buNone/>
            </a:pPr>
            <a:r>
              <a:rPr lang="pt-BR" sz="1200" dirty="0">
                <a:latin typeface="Bookman Old Style" panose="02050604050505020204" pitchFamily="18" charset="0"/>
              </a:rPr>
              <a:t>Não tem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Juros Estipulados:</a:t>
            </a:r>
          </a:p>
          <a:p>
            <a:pPr marL="892175" indent="0">
              <a:buNone/>
            </a:pPr>
            <a:r>
              <a:rPr lang="pt-BR" sz="1200" dirty="0">
                <a:latin typeface="Bookman Old Style" panose="02050604050505020204" pitchFamily="18" charset="0"/>
              </a:rPr>
              <a:t>Não tem</a:t>
            </a:r>
          </a:p>
          <a:p>
            <a:pPr marL="892175" indent="0">
              <a:buNone/>
            </a:pPr>
            <a:r>
              <a:rPr lang="pt-BR" sz="1200" b="1" dirty="0">
                <a:latin typeface="Bookman Old Style" panose="02050604050505020204" pitchFamily="18" charset="0"/>
              </a:rPr>
              <a:t>Caracteristicas do móvel:</a:t>
            </a:r>
          </a:p>
          <a:p>
            <a:pPr marL="892175" indent="0">
              <a:buNone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Escrava Rita, idade 9 anos, filha da crioula Ricarda que houve por herança de Sra. Maj. Dona Candida</a:t>
            </a:r>
          </a:p>
          <a:p>
            <a:pPr algn="ctr"/>
            <a:endParaRPr lang="pt-BR" sz="9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309309" y="736261"/>
            <a:ext cx="8575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indent="0" algn="ctr"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Transcrição de Venda de Imóvel com </a:t>
            </a:r>
            <a:b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Escravo</a:t>
            </a:r>
            <a:br>
              <a:rPr lang="pt-BR" sz="2000" dirty="0">
                <a:latin typeface="Bookman Old Style" panose="02050604050505020204" pitchFamily="18" charset="0"/>
              </a:rPr>
            </a:br>
            <a:br>
              <a:rPr lang="pt-BR" sz="2000" dirty="0">
                <a:latin typeface="Bookman Old Style" panose="02050604050505020204" pitchFamily="18" charset="0"/>
              </a:rPr>
            </a:b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Data: 5/12/1867</a:t>
            </a:r>
            <a:br>
              <a:rPr lang="pt-BR" sz="2000" dirty="0"/>
            </a:b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Espaço Reservado para Conteúdo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26" y="2091378"/>
            <a:ext cx="5668166" cy="204816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275825" y="4058912"/>
            <a:ext cx="566816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latin typeface="Bookman Old Style" panose="02050604050505020204" pitchFamily="18" charset="0"/>
              </a:rPr>
              <a:t>“Na costa do arroio Velhaço, campos e casas na Fazenda denominada – Cariuvas = e o escravo Salvador com dois annos de idade mais ou menos.” Freguesia de Camaquã</a:t>
            </a:r>
          </a:p>
        </p:txBody>
      </p:sp>
    </p:spTree>
    <p:extLst>
      <p:ext uri="{BB962C8B-B14F-4D97-AF65-F5344CB8AC3E}">
        <p14:creationId xmlns:p14="http://schemas.microsoft.com/office/powerpoint/2010/main" val="3797967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Carta de Alforria</a:t>
            </a:r>
            <a:endParaRPr lang="pt-BR" sz="36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00" y="1105404"/>
            <a:ext cx="6096170" cy="4660553"/>
          </a:xfrm>
        </p:spPr>
      </p:pic>
    </p:spTree>
    <p:extLst>
      <p:ext uri="{BB962C8B-B14F-4D97-AF65-F5344CB8AC3E}">
        <p14:creationId xmlns:p14="http://schemas.microsoft.com/office/powerpoint/2010/main" val="153349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Carta de Alforria</a:t>
            </a:r>
            <a:endParaRPr lang="pt-BR" sz="36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Espaço Reservado para Conteúdo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69" y="2732050"/>
            <a:ext cx="4422692" cy="3212566"/>
          </a:xfrm>
          <a:prstGeom prst="rect">
            <a:avLst/>
          </a:prstGeom>
        </p:spPr>
      </p:pic>
      <p:pic>
        <p:nvPicPr>
          <p:cNvPr id="10" name="Espaço Reservado para Conteúdo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0" y="100361"/>
            <a:ext cx="4908808" cy="3571843"/>
          </a:xfrm>
          <a:prstGeom prst="rect">
            <a:avLst/>
          </a:prstGeom>
        </p:spPr>
      </p:pic>
      <p:pic>
        <p:nvPicPr>
          <p:cNvPr id="11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18" y="3937513"/>
            <a:ext cx="4798872" cy="2920487"/>
          </a:xfrm>
        </p:spPr>
      </p:pic>
    </p:spTree>
    <p:extLst>
      <p:ext uri="{BB962C8B-B14F-4D97-AF65-F5344CB8AC3E}">
        <p14:creationId xmlns:p14="http://schemas.microsoft.com/office/powerpoint/2010/main" val="56440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Carta de Alforria</a:t>
            </a:r>
            <a:endParaRPr lang="pt-BR" sz="36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89817" y="1059365"/>
            <a:ext cx="7597021" cy="50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2541005" y="2484529"/>
            <a:ext cx="8575288" cy="215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indent="0" algn="ctr"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Os três sistemas,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Hipotecário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do Vigário</a:t>
            </a:r>
            <a:r>
              <a:rPr lang="pt-BR" sz="2000" dirty="0">
                <a:latin typeface="Bookman Old Style" panose="02050604050505020204" pitchFamily="18" charset="0"/>
              </a:rPr>
              <a:t> 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de Imóveis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guardam identidade entre si no tocante às razões do seu surgimento: o anseio social de conferir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segurança jurídica </a:t>
            </a:r>
            <a:r>
              <a:rPr lang="pt-BR" sz="2000" dirty="0">
                <a:latin typeface="Bookman Old Style" panose="02050604050505020204" pitchFamily="18" charset="0"/>
              </a:rPr>
              <a:t>aos direitos sobre bens imóveis –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garantia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posse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propriedade</a:t>
            </a:r>
            <a:r>
              <a:rPr lang="pt-BR" sz="2000" dirty="0">
                <a:latin typeface="Bookman Old Style" panose="02050604050505020204" pitchFamily="18" charset="0"/>
              </a:rPr>
              <a:t> mediante a </a:t>
            </a:r>
            <a:r>
              <a:rPr lang="pt-BR" sz="20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publicização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dos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atos</a:t>
            </a:r>
            <a:r>
              <a:rPr lang="pt-BR" sz="2000" dirty="0">
                <a:latin typeface="Bookman Old Style" panose="02050604050505020204" pitchFamily="18" charset="0"/>
              </a:rPr>
              <a:t>,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fatos</a:t>
            </a:r>
            <a:r>
              <a:rPr lang="pt-BR" sz="2000" dirty="0">
                <a:latin typeface="Bookman Old Style" panose="02050604050505020204" pitchFamily="18" charset="0"/>
              </a:rPr>
              <a:t> 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negócios jurídicos.</a:t>
            </a:r>
          </a:p>
          <a:p>
            <a:pPr marL="892175" indent="0" algn="ctr">
              <a:buNone/>
            </a:pP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22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2541005" y="2063185"/>
            <a:ext cx="8575288" cy="293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 REGISTRO DE IMÓVEIS </a:t>
            </a:r>
            <a:r>
              <a:rPr lang="pt-BR" alt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(1865)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X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 TORRENS </a:t>
            </a:r>
            <a:r>
              <a:rPr lang="pt-BR" alt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(1890)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CÓDIGO CIVIL </a:t>
            </a:r>
            <a:r>
              <a:rPr lang="pt-BR" alt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(1916)</a:t>
            </a:r>
          </a:p>
          <a:p>
            <a:pPr marL="892175" indent="0" algn="ctr">
              <a:buNone/>
            </a:pP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99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191221" y="547569"/>
            <a:ext cx="8617919" cy="112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892175" indent="0" algn="ctr"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Criador do Sistema Torrens</a:t>
            </a:r>
          </a:p>
          <a:p>
            <a:pPr marL="892175" indent="0" algn="ctr">
              <a:buNone/>
            </a:pP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Espaço Reservado para Conteú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4695" y="472620"/>
            <a:ext cx="4891684" cy="652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4581939" y="850821"/>
            <a:ext cx="6920625" cy="5202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50821"/>
            <a:ext cx="4135205" cy="1022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181568" y="2254211"/>
            <a:ext cx="72148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IMPLEMENTAÇÃO DO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REGISTRAL IMOBILIÁRIO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 BRASIL</a:t>
            </a:r>
          </a:p>
          <a:p>
            <a:pPr algn="ctr">
              <a:spcBef>
                <a:spcPct val="0"/>
              </a:spcBef>
            </a:pPr>
            <a:endParaRPr lang="pt-BR" altLang="pt-BR" sz="2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28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490332" y="547569"/>
            <a:ext cx="8318808" cy="607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Sistema Torrens</a:t>
            </a:r>
          </a:p>
          <a:p>
            <a:pPr marL="0" indent="0" algn="ctr">
              <a:buNone/>
            </a:pPr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Presunção Absoluta da Verdade</a:t>
            </a:r>
          </a:p>
          <a:p>
            <a:pPr marL="0" indent="719138" algn="ctr"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 Torrens </a:t>
            </a:r>
            <a:r>
              <a:rPr lang="pt-BR" sz="2000" dirty="0">
                <a:latin typeface="Bookman Old Style" panose="02050604050505020204" pitchFamily="18" charset="0"/>
              </a:rPr>
              <a:t>foi criado no Brasil pelo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Decreto nº 451-B, de 31/5/1890</a:t>
            </a:r>
            <a:r>
              <a:rPr lang="pt-BR" sz="2000" dirty="0">
                <a:latin typeface="Bookman Old Style" panose="02050604050505020204" pitchFamily="18" charset="0"/>
              </a:rPr>
              <a:t>, com a presunção absoluta da verdade, regulamentado pelo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Decreto nº 955-A, de 5/11/1890</a:t>
            </a:r>
            <a:r>
              <a:rPr lang="pt-BR" sz="2000" dirty="0">
                <a:latin typeface="Bookman Old Style" panose="02050604050505020204" pitchFamily="18" charset="0"/>
              </a:rPr>
              <a:t>, e ainda admitido pela atual legislação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(Lei nº 6.015/1973)</a:t>
            </a:r>
            <a:r>
              <a:rPr lang="pt-BR" sz="2000" dirty="0">
                <a:latin typeface="Bookman Old Style" panose="02050604050505020204" pitchFamily="18" charset="0"/>
              </a:rPr>
              <a:t>, em seus artigos 277 e seguintes.</a:t>
            </a:r>
          </a:p>
          <a:p>
            <a:pPr marL="0" indent="719138" algn="ctr">
              <a:buNone/>
            </a:pPr>
            <a:r>
              <a:rPr lang="pt-BR" sz="2000" dirty="0">
                <a:latin typeface="Bookman Old Style" panose="02050604050505020204" pitchFamily="18" charset="0"/>
              </a:rPr>
              <a:t>Serve para a legalização da propriedade </a:t>
            </a:r>
            <a:r>
              <a:rPr lang="pt-BR" sz="2000" i="1" dirty="0">
                <a:latin typeface="Bookman Old Style" panose="02050604050505020204" pitchFamily="18" charset="0"/>
              </a:rPr>
              <a:t>fundiária (imóveis rurais)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0" indent="719138" algn="ctr">
              <a:buNone/>
            </a:pPr>
            <a:r>
              <a:rPr lang="pt-BR" sz="2000" dirty="0">
                <a:latin typeface="Bookman Old Style" panose="02050604050505020204" pitchFamily="18" charset="0"/>
              </a:rPr>
              <a:t> É um processo reconhecido </a:t>
            </a:r>
            <a:r>
              <a:rPr lang="pt-BR" sz="2000" b="1" dirty="0">
                <a:latin typeface="Bookman Old Style" panose="02050604050505020204" pitchFamily="18" charset="0"/>
              </a:rPr>
              <a:t>judicialmente</a:t>
            </a:r>
            <a:r>
              <a:rPr lang="pt-BR" sz="2000" dirty="0">
                <a:latin typeface="Bookman Old Style" panose="02050604050505020204" pitchFamily="18" charset="0"/>
              </a:rPr>
              <a:t> pelo qual se afastam os </a:t>
            </a:r>
            <a:r>
              <a:rPr lang="pt-BR" sz="2000" b="1" dirty="0">
                <a:latin typeface="Bookman Old Style" panose="02050604050505020204" pitchFamily="18" charset="0"/>
              </a:rPr>
              <a:t>vícios</a:t>
            </a:r>
            <a:r>
              <a:rPr lang="pt-BR" sz="2000" dirty="0">
                <a:latin typeface="Bookman Old Style" panose="02050604050505020204" pitchFamily="18" charset="0"/>
              </a:rPr>
              <a:t>, os </a:t>
            </a:r>
            <a:r>
              <a:rPr lang="pt-BR" sz="2000" b="1" dirty="0">
                <a:latin typeface="Bookman Old Style" panose="02050604050505020204" pitchFamily="18" charset="0"/>
              </a:rPr>
              <a:t>defeitos</a:t>
            </a:r>
            <a:r>
              <a:rPr lang="pt-BR" sz="2000" dirty="0">
                <a:latin typeface="Bookman Old Style" panose="02050604050505020204" pitchFamily="18" charset="0"/>
              </a:rPr>
              <a:t> e as </a:t>
            </a:r>
            <a:r>
              <a:rPr lang="pt-BR" sz="2000" b="1" dirty="0">
                <a:latin typeface="Bookman Old Style" panose="02050604050505020204" pitchFamily="18" charset="0"/>
              </a:rPr>
              <a:t>anomalias</a:t>
            </a:r>
            <a:r>
              <a:rPr lang="pt-BR" sz="2000" dirty="0">
                <a:latin typeface="Bookman Old Style" panose="02050604050505020204" pitchFamily="18" charset="0"/>
              </a:rPr>
              <a:t> que o mesmo possa apresentar.</a:t>
            </a:r>
          </a:p>
          <a:p>
            <a:pPr marL="0" indent="719138" algn="just">
              <a:buNone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719138" algn="ctr">
              <a:buNone/>
            </a:pPr>
            <a:r>
              <a:rPr lang="pt-BR" altLang="pt-BR" sz="18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“</a:t>
            </a:r>
            <a:r>
              <a:rPr lang="pt-BR" altLang="pt-BR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NENHUMA AÇÃO REIVINDICATÓRIA SERÁ OPONÍVEL CONTRA O PROPRIETÁRIO DE IMÓVEL MATRICULADO NO SISTEMA TORRENS</a:t>
            </a:r>
            <a:r>
              <a:rPr lang="pt-BR" altLang="pt-BR" sz="18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”.</a:t>
            </a:r>
          </a:p>
          <a:p>
            <a:pPr marL="892175" indent="0" algn="ctr">
              <a:buNone/>
            </a:pP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76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323064" y="1752624"/>
            <a:ext cx="8318808" cy="359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719138" algn="ctr"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 Registro Torrens tem por  finalidade oferecer ao proprietário de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imóvel rural </a:t>
            </a:r>
            <a:r>
              <a:rPr lang="pt-BR" sz="2000" dirty="0">
                <a:latin typeface="Bookman Old Style" panose="02050604050505020204" pitchFamily="18" charset="0"/>
              </a:rPr>
              <a:t>a </a:t>
            </a:r>
            <a:r>
              <a:rPr lang="pt-BR" sz="2000" i="1" u="sng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presunção absoluta</a:t>
            </a:r>
            <a:r>
              <a:rPr lang="pt-BR" sz="2000" dirty="0">
                <a:latin typeface="Bookman Old Style" panose="02050604050505020204" pitchFamily="18" charset="0"/>
              </a:rPr>
              <a:t> de domínio, desde que o imóvel também esteja registrado no Sistema Comum obrigatório.</a:t>
            </a:r>
          </a:p>
          <a:p>
            <a:pPr marL="0" indent="719138" algn="ctr">
              <a:buNone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719138" algn="ctr">
              <a:buNone/>
            </a:pPr>
            <a:r>
              <a:rPr lang="pt-BR" altLang="pt-BR" sz="2000" dirty="0">
                <a:latin typeface="Bookman Old Style" panose="02050604050505020204" pitchFamily="18" charset="0"/>
              </a:rPr>
              <a:t>Por ocasião da aprovação legislativa de um novo Código de Processo Civil para o país, revogou-se o Decreto-Lei  e </a:t>
            </a:r>
            <a: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manteve em vigor as disposições processuais relativas ao Registro Torrens constantes do revogado Código</a:t>
            </a:r>
            <a:r>
              <a:rPr lang="pt-BR" altLang="pt-BR" sz="20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altLang="pt-BR" sz="2000" i="1" dirty="0">
                <a:latin typeface="Bookman Old Style" panose="02050604050505020204" pitchFamily="18" charset="0"/>
              </a:rPr>
              <a:t>(artigos 437 a 464).</a:t>
            </a:r>
          </a:p>
          <a:p>
            <a:pPr marL="892175" indent="0" algn="ctr">
              <a:buNone/>
            </a:pP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0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055434" y="891831"/>
            <a:ext cx="8809463" cy="498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Código Civil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2000" dirty="0">
                <a:latin typeface="Bookman Old Style" panose="02050604050505020204" pitchFamily="18" charset="0"/>
              </a:rPr>
              <a:t>A</a:t>
            </a:r>
            <a:r>
              <a:rPr lang="pt-BR" altLang="pt-BR" sz="2000" b="1" dirty="0">
                <a:latin typeface="Bookman Old Style" panose="02050604050505020204" pitchFamily="18" charset="0"/>
              </a:rPr>
              <a:t> Lei nº 3.071</a:t>
            </a:r>
            <a:r>
              <a:rPr lang="pt-BR" altLang="pt-BR" sz="2000" dirty="0">
                <a:latin typeface="Bookman Old Style" panose="02050604050505020204" pitchFamily="18" charset="0"/>
              </a:rPr>
              <a:t>, de 1º/1/1916 - instituiu o Código Civil Brasileiro, que previu um Sistema de Registro </a:t>
            </a:r>
            <a:r>
              <a:rPr lang="pt-BR" altLang="pt-BR" sz="20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Comum</a:t>
            </a:r>
            <a:r>
              <a:rPr lang="pt-BR" altLang="pt-BR" sz="2000" dirty="0">
                <a:latin typeface="Bookman Old Style" panose="02050604050505020204" pitchFamily="18" charset="0"/>
              </a:rPr>
              <a:t>, mas </a:t>
            </a:r>
            <a:r>
              <a:rPr lang="pt-BR" altLang="pt-BR" sz="20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obrigatório</a:t>
            </a:r>
            <a:r>
              <a:rPr lang="pt-BR" altLang="pt-BR" sz="2000" dirty="0"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2000" dirty="0">
                <a:latin typeface="Bookman Old Style" panose="02050604050505020204" pitchFamily="18" charset="0"/>
              </a:rPr>
              <a:t>Sobrevindo o </a:t>
            </a:r>
            <a:r>
              <a:rPr lang="pt-BR" altLang="pt-BR" sz="2000" b="1" dirty="0">
                <a:latin typeface="Bookman Old Style" panose="02050604050505020204" pitchFamily="18" charset="0"/>
              </a:rPr>
              <a:t>Código Civil de 1916</a:t>
            </a:r>
            <a:r>
              <a:rPr lang="pt-BR" altLang="pt-BR" sz="2000" dirty="0">
                <a:latin typeface="Bookman Old Style" panose="02050604050505020204" pitchFamily="18" charset="0"/>
              </a:rPr>
              <a:t>, com vigência a partir de 1917, além de instituir</a:t>
            </a:r>
            <a:r>
              <a:rPr lang="pt-BR" altLang="pt-BR" sz="2000" b="1" dirty="0">
                <a:latin typeface="Bookman Old Style" panose="02050604050505020204" pitchFamily="18" charset="0"/>
              </a:rPr>
              <a:t> outro </a:t>
            </a:r>
            <a:r>
              <a:rPr lang="pt-BR" altLang="pt-BR" sz="2000" dirty="0">
                <a:latin typeface="Bookman Old Style" panose="02050604050505020204" pitchFamily="18" charset="0"/>
              </a:rPr>
              <a:t>sistema registral, de cunho </a:t>
            </a:r>
            <a:r>
              <a:rPr lang="pt-BR" altLang="pt-BR" sz="2000" b="1" dirty="0">
                <a:latin typeface="Bookman Old Style" panose="02050604050505020204" pitchFamily="18" charset="0"/>
              </a:rPr>
              <a:t>obrigatório</a:t>
            </a:r>
            <a:r>
              <a:rPr lang="pt-BR" altLang="pt-BR" sz="2000" dirty="0">
                <a:latin typeface="Bookman Old Style" panose="02050604050505020204" pitchFamily="18" charset="0"/>
              </a:rPr>
              <a:t>, deferiu a função de </a:t>
            </a:r>
            <a:r>
              <a:rPr lang="pt-BR" altLang="pt-BR" sz="2000" b="1" i="1" dirty="0">
                <a:latin typeface="Bookman Old Style" panose="02050604050505020204" pitchFamily="18" charset="0"/>
              </a:rPr>
              <a:t>outorgar o domínio</a:t>
            </a:r>
            <a:r>
              <a:rPr lang="pt-BR" altLang="pt-BR" sz="2000" dirty="0">
                <a:latin typeface="Bookman Old Style" panose="02050604050505020204" pitchFamily="18" charset="0"/>
              </a:rPr>
              <a:t>, e a de receber o registro dos demais </a:t>
            </a:r>
            <a:r>
              <a:rPr lang="pt-BR" altLang="pt-BR" sz="2000" b="1" i="1" dirty="0">
                <a:latin typeface="Bookman Old Style" panose="02050604050505020204" pitchFamily="18" charset="0"/>
              </a:rPr>
              <a:t>direitos reais</a:t>
            </a:r>
            <a:r>
              <a:rPr lang="pt-BR" altLang="pt-BR" sz="2000" dirty="0">
                <a:latin typeface="Bookman Old Style" panose="02050604050505020204" pitchFamily="18" charset="0"/>
              </a:rPr>
              <a:t>, como os </a:t>
            </a:r>
            <a:r>
              <a:rPr lang="pt-BR" altLang="pt-BR" sz="2000" i="1" dirty="0" err="1">
                <a:latin typeface="Bookman Old Style" panose="02050604050505020204" pitchFamily="18" charset="0"/>
              </a:rPr>
              <a:t>iura</a:t>
            </a:r>
            <a:r>
              <a:rPr lang="pt-BR" altLang="pt-BR" sz="2000" i="1" dirty="0">
                <a:latin typeface="Bookman Old Style" panose="02050604050505020204" pitchFamily="18" charset="0"/>
              </a:rPr>
              <a:t> in </a:t>
            </a:r>
            <a:r>
              <a:rPr lang="pt-BR" altLang="pt-BR" sz="2000" i="1" dirty="0" err="1">
                <a:latin typeface="Bookman Old Style" panose="02050604050505020204" pitchFamily="18" charset="0"/>
              </a:rPr>
              <a:t>re</a:t>
            </a:r>
            <a:r>
              <a:rPr lang="pt-BR" altLang="pt-BR" sz="2000" i="1" dirty="0">
                <a:latin typeface="Bookman Old Style" panose="02050604050505020204" pitchFamily="18" charset="0"/>
              </a:rPr>
              <a:t> aliena</a:t>
            </a:r>
            <a:r>
              <a:rPr lang="pt-BR" altLang="pt-BR" sz="2000" dirty="0">
                <a:latin typeface="Bookman Old Style" panose="020506040505050202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2000" dirty="0">
                <a:latin typeface="Bookman Old Style" panose="02050604050505020204" pitchFamily="18" charset="0"/>
              </a:rPr>
              <a:t>Mas não ficou aí. </a:t>
            </a: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15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-2935774" y="547569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055434" y="891831"/>
            <a:ext cx="8809463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75" y="2058594"/>
            <a:ext cx="9253662" cy="31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46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70917" y="468352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effectLst>
                <a:outerShdw blurRad="38100" dist="38100" dir="2700000" algn="tl">
                  <a:srgbClr val="FFFFFF"/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>
              <a:buNone/>
              <a:defRPr/>
            </a:pPr>
            <a:endParaRPr lang="pt-BR" altLang="pt-BR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  <a:defRPr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  <a:defRPr/>
            </a:pPr>
            <a:r>
              <a:rPr lang="pt-BR" alt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TORRENS    X    CÓDIGO CIVIL</a:t>
            </a:r>
            <a:endParaRPr lang="pt-BR" sz="20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  <a:defRPr/>
            </a:pPr>
            <a:endParaRPr lang="pt-BR" sz="2000" dirty="0">
              <a:effectLst>
                <a:outerShdw blurRad="38100" dist="38100" dir="2700000" algn="tl">
                  <a:srgbClr val="FFFFFF"/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Como se vê, o </a:t>
            </a:r>
            <a:r>
              <a:rPr lang="pt-BR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Sistema Torrens 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é um instituto especial da propriedade de imóvel </a:t>
            </a: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RURAL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buNone/>
              <a:defRPr/>
            </a:pPr>
            <a:endParaRPr lang="pt-BR" sz="2000" dirty="0">
              <a:effectLst>
                <a:outerShdw blurRad="38100" dist="38100" dir="2700000" algn="tl">
                  <a:srgbClr val="FFFFFF"/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No Estado do Rio Grande do Sul é permitida a </a:t>
            </a:r>
            <a:r>
              <a:rPr lang="pt-BR" sz="2000" b="1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renúncia</a:t>
            </a:r>
            <a:r>
              <a:rPr lang="pt-B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da </a:t>
            </a: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situação jurídica 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e </a:t>
            </a: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direitos decorrentes 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do Sistema Torrens, em virtude do </a:t>
            </a: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aprimoramento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 do Sistema Comum </a:t>
            </a:r>
          </a:p>
          <a:p>
            <a:pPr marL="0" indent="0" algn="ctr">
              <a:buNone/>
              <a:defRPr/>
            </a:pPr>
            <a:r>
              <a:rPr lang="pt-BR" sz="20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(art. 675 e parágrafos da CNNR – Provimento nº 001/2020-CGJ).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8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  <a:defRPr/>
            </a:pPr>
            <a:endParaRPr lang="pt-BR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  <a:defRPr/>
            </a:pPr>
            <a:endParaRPr lang="pt-BR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  <a:defRPr/>
            </a:pPr>
            <a:endParaRPr lang="pt-BR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1. 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Conforme demonstrado verificamos que, no Brasil, há, na atualidade, uma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duplicidade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de sistemas registrais imobiliários:</a:t>
            </a:r>
          </a:p>
          <a:p>
            <a:pPr marL="457200" lvl="0" indent="-457200" algn="ctr" eaLnBrk="0" hangingPunct="0">
              <a:spcBef>
                <a:spcPct val="0"/>
              </a:spcBef>
              <a:buNone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457200" lvl="0" indent="-457200" algn="ctr" eaLnBrk="0" hangingPunct="0">
              <a:spcBef>
                <a:spcPct val="0"/>
              </a:spcBef>
              <a:buFont typeface="+mj-lt"/>
              <a:buAutoNum type="alphaLcParenR"/>
              <a:defRPr/>
            </a:pP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O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Sistema Registral 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tradicional admitiu a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presunção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RELATIVA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(</a:t>
            </a:r>
            <a:r>
              <a:rPr lang="pt-BR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juris tantum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) ao ato registral, o qual, até prova em contrário, atribui eficácia jurídica e validade perante terceiros.</a:t>
            </a:r>
          </a:p>
          <a:p>
            <a:pPr marL="457200" lvl="0" indent="-457200" algn="ctr" eaLnBrk="0" hangingPunct="0">
              <a:spcBef>
                <a:spcPct val="0"/>
              </a:spcBef>
              <a:buFont typeface="+mj-lt"/>
              <a:buAutoNum type="alphaLcParenR"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457200" lvl="0" indent="-457200" algn="ctr" eaLnBrk="0" hangingPunct="0">
              <a:spcBef>
                <a:spcPct val="0"/>
              </a:spcBef>
              <a:buFont typeface="+mj-lt"/>
              <a:buAutoNum type="alphaLcParenR"/>
              <a:defRPr/>
            </a:pP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O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Sistema Torrens 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confere a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presunção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ABSOLUTA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(</a:t>
            </a:r>
            <a:r>
              <a:rPr lang="pt-BR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juris et de jure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) ao ato registral, o qual não admite prova em contrário quanto à eficácia e validade do ato perante terceiros.</a:t>
            </a: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0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  <a:defRPr/>
            </a:pPr>
            <a:endParaRPr lang="pt-BR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Registro Torrens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Com a revogação do Decreto nº 4.857/39 era aguardada a modificação do Sistema Torres, com a expectativa inclusive que o Sistema fosse eliminado, o que não ocorreu, sendo o </a:t>
            </a:r>
            <a:r>
              <a:rPr lang="pt-BR" sz="2000" b="1" dirty="0">
                <a:latin typeface="Bookman Old Style" panose="02050604050505020204" pitchFamily="18" charset="0"/>
              </a:rPr>
              <a:t>Sistema Torrens </a:t>
            </a:r>
            <a:r>
              <a:rPr lang="pt-BR" sz="2000" dirty="0">
                <a:latin typeface="Bookman Old Style" panose="02050604050505020204" pitchFamily="18" charset="0"/>
              </a:rPr>
              <a:t>recepcionado pela Lei nº 6.015/1973 </a:t>
            </a:r>
            <a:r>
              <a:rPr lang="pt-BR" sz="2000" i="1" dirty="0">
                <a:latin typeface="Bookman Old Style" panose="02050604050505020204" pitchFamily="18" charset="0"/>
              </a:rPr>
              <a:t>(artigos 277 a 288).</a:t>
            </a:r>
          </a:p>
          <a:p>
            <a:pPr algn="ctr"/>
            <a:endParaRPr lang="pt-BR" sz="2000" i="1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Como se vê, o </a:t>
            </a:r>
            <a:r>
              <a:rPr lang="pt-BR" sz="2000" b="1" dirty="0">
                <a:latin typeface="Bookman Old Style" panose="02050604050505020204" pitchFamily="18" charset="0"/>
              </a:rPr>
              <a:t>Torrens </a:t>
            </a:r>
            <a:r>
              <a:rPr lang="pt-BR" sz="2000" dirty="0">
                <a:latin typeface="Bookman Old Style" panose="02050604050505020204" pitchFamily="18" charset="0"/>
              </a:rPr>
              <a:t>por incrível que pareça </a:t>
            </a:r>
            <a:r>
              <a:rPr lang="pt-BR" sz="2000" b="1" i="1" dirty="0">
                <a:latin typeface="Bookman Old Style" panose="02050604050505020204" pitchFamily="18" charset="0"/>
              </a:rPr>
              <a:t>não é ficção</a:t>
            </a:r>
            <a:r>
              <a:rPr lang="pt-BR" sz="2000" dirty="0">
                <a:latin typeface="Bookman Old Style" panose="02050604050505020204" pitchFamily="18" charset="0"/>
              </a:rPr>
              <a:t>. É uma </a:t>
            </a:r>
            <a:r>
              <a:rPr lang="pt-BR" sz="2000" b="1" i="1" dirty="0">
                <a:latin typeface="Bookman Old Style" panose="02050604050505020204" pitchFamily="18" charset="0"/>
              </a:rPr>
              <a:t>realidade</a:t>
            </a:r>
            <a:r>
              <a:rPr lang="pt-BR" sz="2000" dirty="0">
                <a:latin typeface="Bookman Old Style" panose="02050604050505020204" pitchFamily="18" charset="0"/>
              </a:rPr>
              <a:t>, ele continua existindo!!</a:t>
            </a:r>
          </a:p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Veja o maior arsenal de Registros Torrens no Brasil:</a:t>
            </a:r>
          </a:p>
          <a:p>
            <a:pPr algn="ctr"/>
            <a:endParaRPr lang="pt-BR" sz="14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78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Sistema Torrens</a:t>
            </a:r>
            <a:b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Registro de Imóveis da 1ª Zona de Porto Alegre-RS</a:t>
            </a:r>
          </a:p>
          <a:p>
            <a:pPr algn="ctr"/>
            <a:endParaRPr lang="pt-BR" sz="36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40" y="470372"/>
            <a:ext cx="6138633" cy="4247482"/>
          </a:xfrm>
        </p:spPr>
      </p:pic>
      <p:pic>
        <p:nvPicPr>
          <p:cNvPr id="13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9" y="2921621"/>
            <a:ext cx="5286706" cy="32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35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Sistema Torrens</a:t>
            </a:r>
            <a:br>
              <a:rPr lang="pt-BR" altLang="pt-BR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t-BR" altLang="pt-BR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Livro Matriz – Matrícula Manuscrita</a:t>
            </a:r>
            <a:endParaRPr lang="pt-BR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Espaço Reservado para Conteúdo 3" descr="TORRENS 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4" y="992459"/>
            <a:ext cx="6824545" cy="476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 flipH="1">
            <a:off x="6070600" y="2019300"/>
            <a:ext cx="292100" cy="233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620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Sistema Torrens</a:t>
            </a:r>
            <a:b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Livro de folhas soltas datilografadas (processo mecânico a partir de 1976)</a:t>
            </a:r>
            <a:endParaRPr lang="pt-BR" sz="2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Espaço Reservado para Conteúdo 3" descr="TORREN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3182" y="536944"/>
            <a:ext cx="4988243" cy="55979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tângulo 2"/>
          <p:cNvSpPr/>
          <p:nvPr/>
        </p:nvSpPr>
        <p:spPr>
          <a:xfrm>
            <a:off x="7124770" y="4319588"/>
            <a:ext cx="2233543" cy="309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502400" y="4375170"/>
            <a:ext cx="69539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959670" y="5018882"/>
            <a:ext cx="2233543" cy="271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502400" y="5018882"/>
            <a:ext cx="457270" cy="271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7197795" y="3481426"/>
            <a:ext cx="2233543" cy="290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6505645" y="3541752"/>
            <a:ext cx="69539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83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4581939" y="850821"/>
            <a:ext cx="6920625" cy="5202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50821"/>
            <a:ext cx="4135205" cy="1022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IMPLEMENTAÇÃO DO </a:t>
            </a:r>
          </a:p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 </a:t>
            </a:r>
          </a:p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REGISTRAL IMOBILIÁRIO </a:t>
            </a:r>
          </a:p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 BRASIL</a:t>
            </a:r>
          </a:p>
          <a:p>
            <a:endParaRPr lang="pt-B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287724" y="1406718"/>
            <a:ext cx="7214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pt-BR" altLang="pt-BR" sz="2000" b="1" dirty="0">
              <a:latin typeface="Bookman Old Style" panose="0205060405050502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pt-BR" altLang="pt-BR" sz="2000" b="1" dirty="0">
                <a:latin typeface="Bookman Old Style" panose="02050604050505020204" pitchFamily="18" charset="0"/>
              </a:rPr>
              <a:t>Lei nº 1.237, de 24/9/1864</a:t>
            </a:r>
            <a:r>
              <a:rPr lang="pt-BR" altLang="pt-BR" sz="2000" dirty="0">
                <a:latin typeface="Bookman Old Style" panose="02050604050505020204" pitchFamily="18" charset="0"/>
              </a:rPr>
              <a:t>, regulamentada pelo </a:t>
            </a:r>
            <a:r>
              <a:rPr lang="pt-BR" altLang="pt-BR" sz="2000" b="1" dirty="0">
                <a:latin typeface="Bookman Old Style" panose="02050604050505020204" pitchFamily="18" charset="0"/>
              </a:rPr>
              <a:t>Decreto nº 3.453, de 26/4/1865</a:t>
            </a:r>
            <a:r>
              <a:rPr lang="pt-BR" altLang="pt-BR" sz="2000" dirty="0">
                <a:latin typeface="Bookman Old Style" panose="02050604050505020204" pitchFamily="18" charset="0"/>
              </a:rPr>
              <a:t> - o </a:t>
            </a:r>
            <a:r>
              <a:rPr lang="pt-BR" altLang="pt-BR" sz="2000" b="1" dirty="0">
                <a:latin typeface="Bookman Old Style" panose="02050604050505020204" pitchFamily="18" charset="0"/>
              </a:rPr>
              <a:t>Registro de Hipotecas </a:t>
            </a:r>
            <a:r>
              <a:rPr lang="pt-BR" altLang="pt-BR" sz="2000" dirty="0">
                <a:latin typeface="Bookman Old Style" panose="02050604050505020204" pitchFamily="18" charset="0"/>
              </a:rPr>
              <a:t>passou a denominar-se </a:t>
            </a:r>
            <a:r>
              <a:rPr lang="pt-BR" altLang="pt-BR" sz="2000" b="1" i="1" dirty="0">
                <a:latin typeface="Bookman Old Style" panose="02050604050505020204" pitchFamily="18" charset="0"/>
              </a:rPr>
              <a:t>Registro Geral</a:t>
            </a:r>
            <a:r>
              <a:rPr lang="pt-BR" altLang="pt-BR" sz="2000" dirty="0">
                <a:latin typeface="Bookman Old Style" panose="02050604050505020204" pitchFamily="18" charset="0"/>
              </a:rPr>
              <a:t>. Assim, foi criado o Registro de Imóveis, substituindo a </a:t>
            </a:r>
            <a:r>
              <a:rPr lang="pt-BR" altLang="pt-BR" sz="2000" b="1" i="1" dirty="0">
                <a:latin typeface="Bookman Old Style" panose="02050604050505020204" pitchFamily="18" charset="0"/>
              </a:rPr>
              <a:t>tradição</a:t>
            </a:r>
            <a:r>
              <a:rPr lang="pt-BR" altLang="pt-BR" sz="2000" dirty="0">
                <a:latin typeface="Bookman Old Style" panose="02050604050505020204" pitchFamily="18" charset="0"/>
              </a:rPr>
              <a:t> pela </a:t>
            </a:r>
            <a:r>
              <a:rPr lang="pt-BR" altLang="pt-BR" sz="2000" b="1" i="1" dirty="0">
                <a:latin typeface="Bookman Old Style" panose="02050604050505020204" pitchFamily="18" charset="0"/>
              </a:rPr>
              <a:t>transcrição</a:t>
            </a:r>
            <a:r>
              <a:rPr lang="pt-BR" alt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>
              <a:spcBef>
                <a:spcPct val="0"/>
              </a:spcBef>
              <a:buNone/>
            </a:pPr>
            <a:endParaRPr lang="pt-BR" altLang="pt-BR" sz="2000" dirty="0">
              <a:latin typeface="Bookman Old Style" panose="02050604050505020204" pitchFamily="18" charset="0"/>
            </a:endParaRPr>
          </a:p>
          <a:p>
            <a:pPr lvl="1" algn="ctr">
              <a:spcBef>
                <a:spcPct val="0"/>
              </a:spcBef>
            </a:pPr>
            <a:r>
              <a:rPr lang="pt-BR" altLang="pt-BR" sz="2000" dirty="0">
                <a:latin typeface="Bookman Old Style" panose="02050604050505020204" pitchFamily="18" charset="0"/>
              </a:rPr>
              <a:t>Esta lei foi um </a:t>
            </a:r>
            <a:r>
              <a:rPr lang="pt-BR" altLang="pt-BR" sz="2000" b="1" dirty="0">
                <a:latin typeface="Bookman Old Style" panose="02050604050505020204" pitchFamily="18" charset="0"/>
              </a:rPr>
              <a:t>avanço</a:t>
            </a:r>
            <a:r>
              <a:rPr lang="pt-BR" altLang="pt-BR" sz="2000" dirty="0">
                <a:latin typeface="Bookman Old Style" panose="02050604050505020204" pitchFamily="18" charset="0"/>
              </a:rPr>
              <a:t>, pois instituiu o Registro de Imóveis por ato </a:t>
            </a:r>
            <a:r>
              <a:rPr lang="pt-BR" altLang="pt-BR" sz="2000" i="1" dirty="0" err="1">
                <a:latin typeface="Bookman Old Style" panose="02050604050505020204" pitchFamily="18" charset="0"/>
              </a:rPr>
              <a:t>inter</a:t>
            </a:r>
            <a:r>
              <a:rPr lang="pt-BR" altLang="pt-BR" sz="2000" i="1" dirty="0">
                <a:latin typeface="Bookman Old Style" panose="02050604050505020204" pitchFamily="18" charset="0"/>
              </a:rPr>
              <a:t> vivos </a:t>
            </a:r>
            <a:r>
              <a:rPr lang="pt-BR" altLang="pt-BR" sz="2000" dirty="0">
                <a:latin typeface="Bookman Old Style" panose="02050604050505020204" pitchFamily="18" charset="0"/>
              </a:rPr>
              <a:t>e a constituição de ônus reais. </a:t>
            </a:r>
          </a:p>
          <a:p>
            <a:pPr lvl="1" algn="ctr">
              <a:spcBef>
                <a:spcPct val="0"/>
              </a:spcBef>
            </a:pPr>
            <a:r>
              <a:rPr lang="pt-BR" altLang="pt-BR" sz="2000" dirty="0">
                <a:latin typeface="Bookman Old Style" panose="02050604050505020204" pitchFamily="18" charset="0"/>
              </a:rPr>
              <a:t>A transcrição era necessária para a </a:t>
            </a:r>
            <a:r>
              <a:rPr lang="pt-BR" altLang="pt-BR" sz="2000" i="1" dirty="0">
                <a:latin typeface="Bookman Old Style" panose="02050604050505020204" pitchFamily="18" charset="0"/>
              </a:rPr>
              <a:t>oponibilidade perante terceiros</a:t>
            </a:r>
            <a:r>
              <a:rPr lang="pt-BR" altLang="pt-BR" sz="2000" dirty="0">
                <a:latin typeface="Bookman Old Style" panose="02050604050505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0356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Sistema Torrens</a:t>
            </a:r>
            <a:b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t-BR" altLang="pt-B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Livro de folhas soltas datilografadas (processo mecânico a partir de 1976)</a:t>
            </a:r>
            <a:endParaRPr lang="pt-BR" sz="2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84" y="102006"/>
            <a:ext cx="5755263" cy="65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0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t-BR" alt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Motivos que contribuíram para o insucesso do Torrens no Brasil</a:t>
            </a: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1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– Desconhecimento, por parte dos usuários, dos benefícios do sistema;</a:t>
            </a: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– Dificuldade de cumprir as formalidades e exigências;</a:t>
            </a: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3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– Duplicidade de sistemas de registro </a:t>
            </a:r>
            <a:r>
              <a:rPr lang="pt-BR" sz="20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(comum e facultativo)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;</a:t>
            </a: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4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– Crescente credibilidade  adquirida pelo sistema comum; </a:t>
            </a: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5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– Maior custo; </a:t>
            </a: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 eaLnBrk="0" hangingPunct="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6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– Morosidade dos métodos do sistema.    </a:t>
            </a:r>
          </a:p>
          <a:p>
            <a:pPr algn="ctr"/>
            <a:endParaRPr lang="pt-BR" sz="14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82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t-BR" alt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Sobre a coexistência de sistemas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t-BR" alt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O Desembargador </a:t>
            </a:r>
            <a:r>
              <a:rPr lang="pt-BR" alt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Décio Antônio Erpen </a:t>
            </a:r>
            <a:r>
              <a:rPr lang="pt-BR" alt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defende que </a:t>
            </a:r>
            <a:r>
              <a:rPr lang="pt-BR" altLang="pt-BR" sz="20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“somente haja um sistema registral imobiliário em cada país”</a:t>
            </a:r>
            <a:r>
              <a:rPr lang="pt-BR" altLang="pt-BR" sz="2000" i="1" dirty="0">
                <a:latin typeface="Bookman Old Style" panose="02050604050505020204" pitchFamily="18" charset="0"/>
              </a:rPr>
              <a:t>,</a:t>
            </a:r>
            <a:r>
              <a:rPr lang="pt-BR" altLang="pt-BR" sz="20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t-BR" alt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dispensando, portanto, o Registro Torrens, uma vez que o Sistema Comum já supre as necessidades dos usuários. </a:t>
            </a:r>
          </a:p>
          <a:p>
            <a:pPr algn="ctr"/>
            <a:endParaRPr lang="pt-BR" sz="14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1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alt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t-BR" alt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Importância e valorização do sistema registral comum</a:t>
            </a:r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750420" y="2413338"/>
            <a:ext cx="65903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alt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Uma das marcas das instituições legais deste novo século colocam em relevo a </a:t>
            </a:r>
            <a:r>
              <a:rPr lang="pt-BR" alt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Desjudicialização/</a:t>
            </a:r>
            <a:r>
              <a:rPr lang="pt-BR" altLang="pt-BR" sz="2000" b="1" i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Extrajudicialização</a:t>
            </a:r>
            <a:r>
              <a:rPr lang="pt-BR" alt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 da composição dos conflitos e da gestão de interesses privados, </a:t>
            </a:r>
            <a:r>
              <a:rPr lang="pt-BR" alt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confirmando o acerto do atual sistema registral, que confere a necessária segurança jurídica  aos usuários. </a:t>
            </a:r>
          </a:p>
        </p:txBody>
      </p:sp>
    </p:spTree>
    <p:extLst>
      <p:ext uri="{BB962C8B-B14F-4D97-AF65-F5344CB8AC3E}">
        <p14:creationId xmlns:p14="http://schemas.microsoft.com/office/powerpoint/2010/main" val="1746066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03672" y="2514288"/>
            <a:ext cx="5506351" cy="330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750420" y="2413338"/>
            <a:ext cx="6590370" cy="2674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FATOS HISTÓRICOS</a:t>
            </a:r>
          </a:p>
          <a:p>
            <a:pPr lvl="0" algn="ctr">
              <a:lnSpc>
                <a:spcPct val="150000"/>
              </a:lnSpc>
            </a:pPr>
            <a:endParaRPr lang="pt-BR" altLang="pt-BR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80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dirty="0">
                <a:latin typeface="Bookman Old Style" panose="02050604050505020204" pitchFamily="18" charset="0"/>
              </a:rPr>
              <a:t>Com data de </a:t>
            </a:r>
            <a:r>
              <a:rPr lang="pt-BR" sz="1600" b="1" dirty="0">
                <a:latin typeface="Bookman Old Style" panose="02050604050505020204" pitchFamily="18" charset="0"/>
              </a:rPr>
              <a:t>12 de Agosto de 1905</a:t>
            </a:r>
            <a:r>
              <a:rPr lang="pt-BR" sz="1600" dirty="0">
                <a:latin typeface="Bookman Old Style" panose="02050604050505020204" pitchFamily="18" charset="0"/>
              </a:rPr>
              <a:t>, no livro </a:t>
            </a:r>
            <a:r>
              <a:rPr lang="pt-BR" sz="1600" b="1" dirty="0">
                <a:latin typeface="Bookman Old Style" panose="02050604050505020204" pitchFamily="18" charset="0"/>
              </a:rPr>
              <a:t>3-C, folha 326 sob nº 15.927</a:t>
            </a:r>
            <a:r>
              <a:rPr lang="pt-BR" sz="1600" dirty="0">
                <a:latin typeface="Bookman Old Style" panose="02050604050505020204" pitchFamily="18" charset="0"/>
              </a:rPr>
              <a:t>, a transcrição de uma escritura pública de Compra e Venda, em </a:t>
            </a:r>
            <a:r>
              <a:rPr lang="pt-BR" sz="1600" b="1" dirty="0">
                <a:latin typeface="Bookman Old Style" panose="02050604050505020204" pitchFamily="18" charset="0"/>
              </a:rPr>
              <a:t>11 de Agosto de 1905</a:t>
            </a:r>
            <a:r>
              <a:rPr lang="pt-BR" sz="1600" dirty="0">
                <a:latin typeface="Bookman Old Style" panose="02050604050505020204" pitchFamily="18" charset="0"/>
              </a:rPr>
              <a:t>, Notário Octaviano Gonçalves, tendo o imóvel, a seguinte descrição: </a:t>
            </a:r>
            <a:r>
              <a:rPr lang="pt-BR" sz="1600" b="1" dirty="0">
                <a:latin typeface="Bookman Old Style" panose="02050604050505020204" pitchFamily="18" charset="0"/>
              </a:rPr>
              <a:t>Um prédio assobradado, à ruas Duque de</a:t>
            </a:r>
            <a:r>
              <a:rPr lang="pt-BR" sz="1600" dirty="0">
                <a:latin typeface="Bookman Old Style" panose="02050604050505020204" pitchFamily="18" charset="0"/>
              </a:rPr>
              <a:t> </a:t>
            </a:r>
            <a:r>
              <a:rPr lang="pt-BR" sz="1600" b="1" dirty="0">
                <a:latin typeface="Bookman Old Style" panose="02050604050505020204" pitchFamily="18" charset="0"/>
              </a:rPr>
              <a:t>Caxias, nº 199 e Coronel Fernando Machado, nº 128</a:t>
            </a:r>
            <a:r>
              <a:rPr lang="pt-BR" sz="1600" dirty="0">
                <a:latin typeface="Bookman Old Style" panose="02050604050505020204" pitchFamily="18" charset="0"/>
              </a:rPr>
              <a:t>, com três janelas, porta e portão na frente...-</a:t>
            </a:r>
            <a:r>
              <a:rPr lang="pt-BR" sz="1600" b="1" dirty="0">
                <a:latin typeface="Bookman Old Style" panose="02050604050505020204" pitchFamily="18" charset="0"/>
              </a:rPr>
              <a:t> ADQUIRENTE: ESTADO DO RIO GRANDE DO SUL</a:t>
            </a:r>
            <a:r>
              <a:rPr lang="pt-BR" sz="1600" dirty="0">
                <a:latin typeface="Bookman Old Style" panose="02050604050505020204" pitchFamily="18" charset="0"/>
              </a:rPr>
              <a:t>. Porto Alegre.- </a:t>
            </a:r>
            <a:r>
              <a:rPr lang="pt-BR" sz="1600" b="1" dirty="0">
                <a:latin typeface="Bookman Old Style" panose="02050604050505020204" pitchFamily="18" charset="0"/>
              </a:rPr>
              <a:t>TRANSMITENTE:</a:t>
            </a:r>
            <a:r>
              <a:rPr lang="pt-BR" sz="1600" dirty="0">
                <a:latin typeface="Bookman Old Style" panose="02050604050505020204" pitchFamily="18" charset="0"/>
              </a:rPr>
              <a:t> Os herdeiros do Dr. Júlio Prates de Castilhos.- </a:t>
            </a:r>
            <a:r>
              <a:rPr lang="pt-BR" sz="1600" b="1" dirty="0">
                <a:latin typeface="Bookman Old Style" panose="02050604050505020204" pitchFamily="18" charset="0"/>
              </a:rPr>
              <a:t>VALOR:</a:t>
            </a:r>
            <a:r>
              <a:rPr lang="pt-BR" sz="1600" dirty="0">
                <a:latin typeface="Bookman Old Style" panose="02050604050505020204" pitchFamily="18" charset="0"/>
              </a:rPr>
              <a:t> 80:000$000.-</a:t>
            </a:r>
            <a:r>
              <a:rPr lang="pt-BR" sz="1600" b="1" dirty="0">
                <a:latin typeface="Bookman Old Style" panose="02050604050505020204" pitchFamily="18" charset="0"/>
              </a:rPr>
              <a:t> PROCEDÊNCIA:</a:t>
            </a:r>
            <a:r>
              <a:rPr lang="pt-BR" sz="1600" dirty="0">
                <a:latin typeface="Bookman Old Style" panose="02050604050505020204" pitchFamily="18" charset="0"/>
              </a:rPr>
              <a:t> 3-B folha 1 nº 11.182.-.............. fica constando que o imóvel objeto desta transcrição, encontra-se </a:t>
            </a:r>
            <a:r>
              <a:rPr lang="pt-BR" sz="1600" b="1" dirty="0">
                <a:latin typeface="Bookman Old Style" panose="02050604050505020204" pitchFamily="18" charset="0"/>
              </a:rPr>
              <a:t>Tombado</a:t>
            </a:r>
            <a:r>
              <a:rPr lang="pt-BR" sz="1600" dirty="0">
                <a:latin typeface="Bookman Old Style" panose="02050604050505020204" pitchFamily="18" charset="0"/>
              </a:rPr>
              <a:t> pelo </a:t>
            </a:r>
            <a:r>
              <a:rPr lang="pt-BR" sz="1800" dirty="0">
                <a:latin typeface="Bookman Old Style" panose="02050604050505020204" pitchFamily="18" charset="0"/>
              </a:rPr>
              <a:t>Estado do Rio Grande do Sul. Protocolo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253426" y="925990"/>
            <a:ext cx="3857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Museu Júlio de Castilhos</a:t>
            </a:r>
            <a:endParaRPr lang="pt-BR" sz="2000" b="1" dirty="0">
              <a:solidFill>
                <a:schemeClr val="accent2"/>
              </a:solidFill>
            </a:endParaRPr>
          </a:p>
        </p:txBody>
      </p:sp>
      <p:pic>
        <p:nvPicPr>
          <p:cNvPr id="9" name="Espaço Reservado para Conteúdo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151" y="1685799"/>
            <a:ext cx="4128986" cy="305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ço Reservado para Conteúdo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40" y="4855924"/>
            <a:ext cx="697282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906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414807" y="1833907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188945" y="426645"/>
            <a:ext cx="59734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pt-B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Residência do Dr. Antônio Augusto Borges de Medeiros</a:t>
            </a:r>
            <a:br>
              <a:rPr lang="pt-BR" sz="4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endParaRPr lang="pt-BR" sz="2000" b="1" dirty="0">
              <a:solidFill>
                <a:schemeClr val="accent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1494" y="1833907"/>
            <a:ext cx="52510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Bookman Old Style" panose="02050604050505020204" pitchFamily="18" charset="0"/>
              </a:rPr>
              <a:t>Com data de </a:t>
            </a:r>
            <a:r>
              <a:rPr lang="pt-BR" sz="1600" b="1" dirty="0">
                <a:latin typeface="Bookman Old Style" panose="02050604050505020204" pitchFamily="18" charset="0"/>
              </a:rPr>
              <a:t>28 de fevereiro de 1911</a:t>
            </a:r>
            <a:r>
              <a:rPr lang="pt-BR" sz="1600" dirty="0">
                <a:latin typeface="Bookman Old Style" panose="02050604050505020204" pitchFamily="18" charset="0"/>
              </a:rPr>
              <a:t>, no livro 3-E folha 199, sob nº 20.509, a </a:t>
            </a:r>
            <a:r>
              <a:rPr lang="pt-BR" sz="1600" b="1" dirty="0">
                <a:latin typeface="Bookman Old Style" panose="02050604050505020204" pitchFamily="18" charset="0"/>
              </a:rPr>
              <a:t>transcrição de uma escritura pública de compra </a:t>
            </a:r>
            <a:r>
              <a:rPr lang="pt-BR" sz="1600" dirty="0">
                <a:latin typeface="Bookman Old Style" panose="02050604050505020204" pitchFamily="18" charset="0"/>
              </a:rPr>
              <a:t>de 25 de novembro de 1910, notário O. Gonçalves, tendo o imóvel a seguinte descrição: </a:t>
            </a:r>
            <a:r>
              <a:rPr lang="pt-BR" sz="1600" b="1" dirty="0">
                <a:latin typeface="Bookman Old Style" panose="02050604050505020204" pitchFamily="18" charset="0"/>
              </a:rPr>
              <a:t>três quartas partes de duas casas em ruínas</a:t>
            </a:r>
            <a:r>
              <a:rPr lang="pt-BR" sz="1600" dirty="0">
                <a:latin typeface="Bookman Old Style" panose="02050604050505020204" pitchFamily="18" charset="0"/>
              </a:rPr>
              <a:t>, na rua Duque de Caxias </a:t>
            </a:r>
            <a:r>
              <a:rPr lang="pt-BR" sz="1600" dirty="0" err="1">
                <a:latin typeface="Bookman Old Style" panose="02050604050505020204" pitchFamily="18" charset="0"/>
              </a:rPr>
              <a:t>nºs</a:t>
            </a:r>
            <a:r>
              <a:rPr lang="pt-BR" sz="1600" dirty="0">
                <a:latin typeface="Bookman Old Style" panose="02050604050505020204" pitchFamily="18" charset="0"/>
              </a:rPr>
              <a:t> 193 e 195, Coronel </a:t>
            </a:r>
            <a:r>
              <a:rPr lang="pt-BR" sz="1600" dirty="0" err="1">
                <a:latin typeface="Bookman Old Style" panose="02050604050505020204" pitchFamily="18" charset="0"/>
              </a:rPr>
              <a:t>Fernado</a:t>
            </a:r>
            <a:r>
              <a:rPr lang="pt-BR" sz="1600" dirty="0">
                <a:latin typeface="Bookman Old Style" panose="02050604050505020204" pitchFamily="18" charset="0"/>
              </a:rPr>
              <a:t> Machado, com cinco aberturas de frente, tendo o respectivo terreno de frente....–</a:t>
            </a:r>
            <a:r>
              <a:rPr lang="pt-BR" sz="1600" b="1" dirty="0">
                <a:latin typeface="Bookman Old Style" panose="02050604050505020204" pitchFamily="18" charset="0"/>
              </a:rPr>
              <a:t> </a:t>
            </a:r>
            <a:r>
              <a:rPr lang="pt-BR" sz="1600" dirty="0">
                <a:latin typeface="Bookman Old Style" panose="02050604050505020204" pitchFamily="18" charset="0"/>
              </a:rPr>
              <a:t>ADQUIRENTE: </a:t>
            </a:r>
            <a:r>
              <a:rPr lang="pt-BR" sz="1600" b="1" dirty="0">
                <a:latin typeface="Bookman Old Style" panose="02050604050505020204" pitchFamily="18" charset="0"/>
              </a:rPr>
              <a:t>DR. ANTONIO AUGUSTO BORGES DE MEDEIROS.</a:t>
            </a:r>
            <a:r>
              <a:rPr lang="pt-BR" sz="1600" dirty="0">
                <a:latin typeface="Bookman Old Style" panose="02050604050505020204" pitchFamily="18" charset="0"/>
              </a:rPr>
              <a:t> Porto Alegre.– TRANSMITENTES: João Carlos Moreira </a:t>
            </a:r>
            <a:r>
              <a:rPr lang="pt-BR" sz="1600" dirty="0" err="1">
                <a:latin typeface="Bookman Old Style" panose="02050604050505020204" pitchFamily="18" charset="0"/>
              </a:rPr>
              <a:t>Rohrig</a:t>
            </a:r>
            <a:r>
              <a:rPr lang="pt-BR" sz="1600" dirty="0">
                <a:latin typeface="Bookman Old Style" panose="02050604050505020204" pitchFamily="18" charset="0"/>
              </a:rPr>
              <a:t>; Frederica </a:t>
            </a:r>
            <a:r>
              <a:rPr lang="pt-BR" sz="1600" dirty="0" err="1">
                <a:latin typeface="Bookman Old Style" panose="02050604050505020204" pitchFamily="18" charset="0"/>
              </a:rPr>
              <a:t>Rohrig</a:t>
            </a:r>
            <a:r>
              <a:rPr lang="pt-BR" sz="1600" dirty="0">
                <a:latin typeface="Bookman Old Style" panose="02050604050505020204" pitchFamily="18" charset="0"/>
              </a:rPr>
              <a:t> e Ernesto Moreira </a:t>
            </a:r>
            <a:r>
              <a:rPr lang="pt-BR" sz="1600" dirty="0" err="1">
                <a:latin typeface="Bookman Old Style" panose="02050604050505020204" pitchFamily="18" charset="0"/>
              </a:rPr>
              <a:t>Rohrig</a:t>
            </a:r>
            <a:r>
              <a:rPr lang="pt-BR" sz="1600" dirty="0">
                <a:latin typeface="Bookman Old Style" panose="02050604050505020204" pitchFamily="18" charset="0"/>
              </a:rPr>
              <a:t>. Porto Alegre.– VALOR: 30:000.000.– PROCEDÊNCIA: Nada consta.-.........</a:t>
            </a:r>
          </a:p>
        </p:txBody>
      </p:sp>
      <p:pic>
        <p:nvPicPr>
          <p:cNvPr id="11" name="Espaço Reservado para Conteúdo 3" descr="D:\User\Desktop\CASA BORGES DE MEDEIROS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02" y="2225507"/>
            <a:ext cx="482453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80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80585" y="2267577"/>
            <a:ext cx="108055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À margem da Transcrição consta o seguinte:</a:t>
            </a:r>
          </a:p>
          <a:p>
            <a:pPr algn="just"/>
            <a:endParaRPr lang="pt-BR" b="1" dirty="0">
              <a:latin typeface="Bookman Old Style" panose="02050604050505020204" pitchFamily="18" charset="0"/>
            </a:endParaRPr>
          </a:p>
          <a:p>
            <a:pPr lvl="0" algn="just"/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1)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por escritura pública 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26 de setembro de 1924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lavrada pelo notário Genes Gentil Bento, os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Drs. Octávio Francisco da Rocha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José Montaury de Aguiar Leitão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únicos membros sobreviventes da comissão 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que postou ao Dr. A. A. Borges de Medeiros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o prédio construído no terreno de que trata essa escritur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a, declararam que, por si e em nome dos demais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correligionários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que subscreveram com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importâncias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para a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aquisição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edificação 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do palacete, que a propriedade do prédio, desde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31 de janeiro de 1914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ficou pertencendo no pensamento da comissão, agora traduzido em ato, à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Exma. Sra. Carlinda Borges de Medeiros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consorte do Dr. A.A. Borges de Medeiros, com a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cláusula de incomunicabilidade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inalienabilidade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enquanto durar o usufruto....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. Porto Alegre, 04 de julho de 1925.</a:t>
            </a:r>
          </a:p>
          <a:p>
            <a:pPr algn="just"/>
            <a:endParaRPr lang="pt-BR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4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Conteú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26" y="862759"/>
            <a:ext cx="10370634" cy="4373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699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ço Reservado para Conteúdo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40" y="1005115"/>
            <a:ext cx="1010508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15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4581939" y="850821"/>
            <a:ext cx="6920625" cy="5202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50821"/>
            <a:ext cx="4135205" cy="1022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IMPLEMENTAÇÃO DO </a:t>
            </a:r>
          </a:p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SISTEMA </a:t>
            </a:r>
          </a:p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REGISTRAL IMOBILIÁRIO </a:t>
            </a:r>
          </a:p>
          <a:p>
            <a:pPr algn="ctr"/>
            <a:r>
              <a:rPr lang="pt-BR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 BRASIL</a:t>
            </a:r>
          </a:p>
          <a:p>
            <a:endParaRPr lang="pt-B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135205" y="1614367"/>
            <a:ext cx="7763145" cy="280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Após a instituição do Sistema Registral Imobiliário no País, através da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Lei nº 1.237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, de 24/9/1864, regulamentada pelo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Decreto nº 3.453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, de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26/4/1865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, foi </a:t>
            </a:r>
            <a:r>
              <a:rPr lang="pt-BR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instalado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, em </a:t>
            </a:r>
            <a:r>
              <a:rPr lang="pt-B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5/7/1865</a:t>
            </a:r>
            <a:r>
              <a:rPr lang="pt-BR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, na Capital do Rio Grande do Sul, o </a:t>
            </a: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Primeiro Registro de Imóveis de Porto Alegre</a:t>
            </a:r>
            <a:r>
              <a:rPr lang="pt-B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 do </a:t>
            </a: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Estado do Rio Grande do Sul.</a:t>
            </a:r>
          </a:p>
        </p:txBody>
      </p:sp>
    </p:spTree>
    <p:extLst>
      <p:ext uri="{BB962C8B-B14F-4D97-AF65-F5344CB8AC3E}">
        <p14:creationId xmlns:p14="http://schemas.microsoft.com/office/powerpoint/2010/main" val="2477435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226312" y="635620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223237" y="92599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Jazigo do Senador José Gomes </a:t>
            </a: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Pinheiro Machado</a:t>
            </a:r>
          </a:p>
        </p:txBody>
      </p:sp>
      <p:pic>
        <p:nvPicPr>
          <p:cNvPr id="9" name="Picture 3" descr="Tumulo_de_Pinheiro_Machado4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8" y="1926529"/>
            <a:ext cx="6192688" cy="310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07" y="4474851"/>
            <a:ext cx="6192688" cy="202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880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135205" y="87434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Jazigo do Senador José Gomes </a:t>
            </a: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Pinheiro Machado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825190" y="2188871"/>
            <a:ext cx="103371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Encontra-se registrado no Registro de Imóveis desta Capital, com data 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20 de dezembro de 1916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o instrumento de compra e venda do terreno no Cemitério da Santa Casa de Misericórdia, adquirido pelo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Estado do Rio Grande do Sul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onde está chantado o monumento funerário consagrado a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José Gomes Pinheiro Machado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com a seguinte descrição:</a:t>
            </a:r>
          </a:p>
          <a:p>
            <a:pPr lvl="0" algn="ctr"/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... que revendo os livros deste Ofício, deles verifiquei constar com data 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20 de dezembro de 1916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no livro 3-H, folha 74, nº 27.447, a transcrição de uma escritura de compra e venda, de 16 de dezembro de 1916 pelo notário Octaviano Gonçalves, tendo o imóvel, a seguinte descrição: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Um terreno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sito no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cemitério 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desta Capital, com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11 palmos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de largura 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24 palmos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de fundos; dividindo-se pelo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Norte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com o jazigo 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José Vieira da Cunha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e pelo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Sul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com o passeio que divide o terceiro do primeiro quadro; terreno esse contiguo ao local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onde se acha sepultado o Senador Pinheiro Machado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Adquirente: GOVERNO DO ESTADO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Transmitente: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Santa Casa de Misericórdia. Porto Alegre.-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VALOR: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8:799$912.-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PROCEDÊNCIA: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Não consta</a:t>
            </a:r>
          </a:p>
        </p:txBody>
      </p:sp>
    </p:spTree>
    <p:extLst>
      <p:ext uri="{BB962C8B-B14F-4D97-AF65-F5344CB8AC3E}">
        <p14:creationId xmlns:p14="http://schemas.microsoft.com/office/powerpoint/2010/main" val="1192871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223237" y="92599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Jazigo do Senador José Gomes </a:t>
            </a: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Pinheiro Machado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825190" y="2188871"/>
            <a:ext cx="103371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CERTIFICO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a pedido verbal da parte interessada, que revendo os livros deste Ofício, deles verifiquei constar com data 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20 de dezembro de 1916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no livro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3-H, folha 74, nº 27.447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, a transcrição de uma escritura pública de compra e venda, de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16 de dezembro de 1916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pelo notário Octaviano Gonçalves, tendo o imóvel, a seguinte descrição: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Um terreno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sito no cemitério desta Capital, com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11 palmos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de largura e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24 palmos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de fundos; dividindo-se pelo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Norte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com o jazigo de José Vieira da Cunha, e pelo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Sul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com o passeio que divide o terceiro do primeiro quadro; terreno esse contiguo ao local onde se acha sepultado o Senador Pinheiro Machado.-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ADQUIRENTE: GOVERNO DO ESTADO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TRANSMITENTE: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Santa Casa de Misericórdia. Porto Alegre.-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VALOR: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8:799$912.- </a:t>
            </a:r>
            <a:r>
              <a:rPr lang="pt-BR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PROCEDÊNCIA:</a:t>
            </a:r>
            <a:r>
              <a:rPr lang="pt-BR" dirty="0">
                <a:solidFill>
                  <a:prstClr val="black"/>
                </a:solidFill>
                <a:latin typeface="Bookman Old Style" panose="02050604050505020204" pitchFamily="18" charset="0"/>
              </a:rPr>
              <a:t> Não consta</a:t>
            </a:r>
            <a:endParaRPr lang="pt-BR" dirty="0">
              <a:latin typeface="Bookman Old Style" panose="02050604050505020204" pitchFamily="18" charset="0"/>
            </a:endParaRPr>
          </a:p>
          <a:p>
            <a:pPr lvl="0" algn="ctr"/>
            <a:endParaRPr lang="pt-BR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52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5190" y="2188871"/>
            <a:ext cx="1033718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5400" dirty="0">
                <a:solidFill>
                  <a:schemeClr val="accent2"/>
                </a:solidFill>
                <a:latin typeface="Bookman Old Style" panose="02050604050505020204" pitchFamily="18" charset="0"/>
              </a:rPr>
              <a:t>-</a:t>
            </a:r>
            <a:r>
              <a:rPr lang="pt-BR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pt-BR" sz="32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LEI 6.015/1973 – 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DO MANUSCRITO À VIRTUALIZAÇÃO</a:t>
            </a:r>
          </a:p>
          <a:p>
            <a:pPr algn="ctr">
              <a:lnSpc>
                <a:spcPct val="150000"/>
              </a:lnSpc>
            </a:pP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50 Anos da Lei dos Registros Públicos</a:t>
            </a:r>
          </a:p>
          <a:p>
            <a:pPr lvl="0" algn="ctr"/>
            <a:endParaRPr lang="pt-BR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93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35980" y="1814273"/>
            <a:ext cx="103371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Lei 6.015/1973</a:t>
            </a:r>
          </a:p>
          <a:p>
            <a:pPr algn="just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Lei nº 6.015, de 31/12/1973</a:t>
            </a:r>
            <a:r>
              <a:rPr lang="pt-BR" sz="2000" dirty="0">
                <a:latin typeface="Bookman Old Style" panose="02050604050505020204" pitchFamily="18" charset="0"/>
              </a:rPr>
              <a:t>, que entrou em vigor em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1º/1/1976</a:t>
            </a:r>
            <a:r>
              <a:rPr lang="pt-BR" sz="2000" dirty="0">
                <a:latin typeface="Bookman Old Style" panose="02050604050505020204" pitchFamily="18" charset="0"/>
              </a:rPr>
              <a:t> primou por uma maior simplificação, acabando com os Livrões, com a adoção do </a:t>
            </a:r>
          </a:p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Sistema de Matrícula</a:t>
            </a:r>
            <a:r>
              <a:rPr lang="pt-BR" sz="2000" dirty="0">
                <a:latin typeface="Bookman Old Style" panose="02050604050505020204" pitchFamily="18" charset="0"/>
              </a:rPr>
              <a:t> </a:t>
            </a:r>
            <a:r>
              <a:rPr lang="pt-BR" sz="2000" i="1" dirty="0">
                <a:latin typeface="Bookman Old Style" panose="02050604050505020204" pitchFamily="18" charset="0"/>
              </a:rPr>
              <a:t>(Fólio Real)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Essa simplificação fez com que os registros, antes manuscritos passassem a ser datilografados. E, posteriormente, culminando no registro eletrônico, de acordo com 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Lei nº 14.382/2022, </a:t>
            </a:r>
            <a:r>
              <a:rPr lang="pt-BR" sz="2000" dirty="0">
                <a:latin typeface="Bookman Old Style" panose="02050604050505020204" pitchFamily="18" charset="0"/>
              </a:rPr>
              <a:t>que dispõe sobre o Sistema Eletrônico dos Registros Públicos </a:t>
            </a:r>
            <a:r>
              <a:rPr lang="pt-BR" sz="2000" i="1" dirty="0">
                <a:latin typeface="Bookman Old Style" panose="02050604050505020204" pitchFamily="18" charset="0"/>
              </a:rPr>
              <a:t>(Serp).</a:t>
            </a:r>
          </a:p>
          <a:p>
            <a:pPr lvl="0" algn="ctr"/>
            <a:br>
              <a:rPr lang="pt-BR" sz="1600" dirty="0">
                <a:latin typeface="Bookman Old Style" panose="02050604050505020204" pitchFamily="18" charset="0"/>
              </a:rPr>
            </a:br>
            <a:endParaRPr lang="pt-BR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80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35980" y="1814273"/>
            <a:ext cx="10337181" cy="280076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Fim da escrituração manuscrita</a:t>
            </a:r>
          </a:p>
          <a:p>
            <a:pPr algn="ctr"/>
            <a:endParaRPr lang="pt-BR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Esta é, sem dúvida, a </a:t>
            </a:r>
            <a:r>
              <a:rPr lang="pt-BR" sz="2000" b="1" i="1" dirty="0">
                <a:latin typeface="Bookman Old Style" panose="02050604050505020204" pitchFamily="18" charset="0"/>
              </a:rPr>
              <a:t>principal inovação </a:t>
            </a:r>
            <a:r>
              <a:rPr lang="pt-BR" sz="2000" dirty="0">
                <a:latin typeface="Bookman Old Style" panose="02050604050505020204" pitchFamily="18" charset="0"/>
              </a:rPr>
              <a:t>trazida pela 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Lei nº </a:t>
            </a:r>
            <a:r>
              <a:rPr lang="pt-BR" sz="2000" b="1" dirty="0">
                <a:latin typeface="Bookman Old Style" panose="02050604050505020204" pitchFamily="18" charset="0"/>
              </a:rPr>
              <a:t>6.015/1973</a:t>
            </a:r>
            <a:r>
              <a:rPr lang="pt-BR" sz="2000" dirty="0">
                <a:latin typeface="Bookman Old Style" panose="02050604050505020204" pitchFamily="18" charset="0"/>
              </a:rPr>
              <a:t>. 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A exigência da escrituração manuscrita em livros uniformizados constituía-se num atraso frente ao progresso que vinha sendo implementado.</a:t>
            </a:r>
          </a:p>
          <a:p>
            <a:pPr algn="ctr"/>
            <a:endParaRPr lang="pt-BR" sz="1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00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35980" y="1814273"/>
            <a:ext cx="10337181" cy="34163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Sistema de Fichas</a:t>
            </a:r>
          </a:p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Com exceção do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Livro 1 </a:t>
            </a:r>
            <a:r>
              <a:rPr lang="pt-BR" sz="2000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(Livro de Protocolos) </a:t>
            </a:r>
            <a:r>
              <a:rPr lang="pt-BR" sz="2000" dirty="0">
                <a:latin typeface="Bookman Old Style" panose="02050604050505020204" pitchFamily="18" charset="0"/>
              </a:rPr>
              <a:t>que pode ser escriturado na forma de livro de folhas soltas, os demais livros poderão ser substituídos  por fichas apropriadas.</a:t>
            </a:r>
          </a:p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A permissão para substituição dos Livros por fichas constituiu 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Inovação Revolucionária Progressista</a:t>
            </a:r>
            <a:r>
              <a:rPr lang="pt-BR" sz="2000" dirty="0">
                <a:latin typeface="Bookman Old Style" panose="02050604050505020204" pitchFamily="18" charset="0"/>
              </a:rPr>
              <a:t>, que marca a visão dos legisladores e autores da 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Lei nº 6.015/1973.</a:t>
            </a:r>
          </a:p>
          <a:p>
            <a:pPr algn="ctr"/>
            <a:endParaRPr lang="pt-BR" sz="1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32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92819" y="2115356"/>
            <a:ext cx="10337181" cy="335476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Matrícula, um verdadeiro</a:t>
            </a:r>
            <a:b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“Curriculum Vitae”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ou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“A Biografia do Imóvel”</a:t>
            </a:r>
          </a:p>
          <a:p>
            <a:pPr algn="ctr"/>
            <a:endParaRPr lang="pt-BR" sz="1600" dirty="0">
              <a:latin typeface="Georgia" panose="02040502050405020303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Outra novidade de suma importância para simplificação do processo de Registro foi a </a:t>
            </a:r>
            <a:r>
              <a:rPr lang="pt-BR" sz="2000" b="1" i="1" dirty="0">
                <a:latin typeface="Bookman Old Style" panose="02050604050505020204" pitchFamily="18" charset="0"/>
              </a:rPr>
              <a:t>Instituição da Matrícula </a:t>
            </a:r>
            <a:r>
              <a:rPr lang="pt-BR" sz="2000" dirty="0">
                <a:latin typeface="Bookman Old Style" panose="02050604050505020204" pitchFamily="18" charset="0"/>
              </a:rPr>
              <a:t>do imóvel </a:t>
            </a:r>
            <a:r>
              <a:rPr lang="pt-BR" sz="2000" i="1" dirty="0">
                <a:latin typeface="Bookman Old Style" panose="02050604050505020204" pitchFamily="18" charset="0"/>
              </a:rPr>
              <a:t>(artigos 227 a 235 da LRP)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A escrituração é feita no </a:t>
            </a:r>
            <a:r>
              <a:rPr lang="pt-BR" sz="2000" b="1" dirty="0">
                <a:latin typeface="Bookman Old Style" panose="02050604050505020204" pitchFamily="18" charset="0"/>
              </a:rPr>
              <a:t>Livro 2- Registro Geral </a:t>
            </a:r>
            <a:r>
              <a:rPr lang="pt-BR" sz="2000" dirty="0">
                <a:latin typeface="Bookman Old Style" panose="02050604050505020204" pitchFamily="18" charset="0"/>
              </a:rPr>
              <a:t>ou na </a:t>
            </a:r>
            <a:r>
              <a:rPr lang="pt-BR" sz="2000" b="1" dirty="0">
                <a:latin typeface="Bookman Old Style" panose="02050604050505020204" pitchFamily="18" charset="0"/>
              </a:rPr>
              <a:t>ficha apropriada </a:t>
            </a:r>
            <a:r>
              <a:rPr lang="pt-BR" sz="2000" dirty="0">
                <a:latin typeface="Bookman Old Style" panose="02050604050505020204" pitchFamily="18" charset="0"/>
              </a:rPr>
              <a:t>– a folha real do sistema germânico já adotada na Argentina e em outros países, recebendo cada imóvel o seu </a:t>
            </a:r>
            <a:r>
              <a:rPr lang="pt-BR" sz="2000" b="1" dirty="0">
                <a:latin typeface="Bookman Old Style" panose="02050604050505020204" pitchFamily="18" charset="0"/>
              </a:rPr>
              <a:t>próprio número</a:t>
            </a:r>
            <a:r>
              <a:rPr lang="pt-BR" sz="2000" dirty="0">
                <a:latin typeface="Bookman Old Style" panose="02050604050505020204" pitchFamily="18" charset="0"/>
              </a:rPr>
              <a:t>. No mesmo livro ou ficha são lançados os </a:t>
            </a:r>
            <a:r>
              <a:rPr lang="pt-BR" sz="2000" b="1" dirty="0">
                <a:latin typeface="Bookman Old Style" panose="02050604050505020204" pitchFamily="18" charset="0"/>
              </a:rPr>
              <a:t>registros</a:t>
            </a:r>
            <a:r>
              <a:rPr lang="pt-BR" sz="2000" dirty="0">
                <a:latin typeface="Bookman Old Style" panose="02050604050505020204" pitchFamily="18" charset="0"/>
              </a:rPr>
              <a:t> ou </a:t>
            </a:r>
            <a:r>
              <a:rPr lang="pt-BR" sz="2000" b="1" dirty="0">
                <a:latin typeface="Bookman Old Style" panose="02050604050505020204" pitchFamily="18" charset="0"/>
              </a:rPr>
              <a:t>averbações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pt-BR" sz="1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34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41005" y="2393174"/>
            <a:ext cx="74490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 número será mantido até a ocorrência de fato que determine o seu </a:t>
            </a:r>
            <a:r>
              <a:rPr lang="pt-BR" sz="2000" b="1" dirty="0">
                <a:latin typeface="Bookman Old Style" panose="02050604050505020204" pitchFamily="18" charset="0"/>
              </a:rPr>
              <a:t>cancelamento/encerramento</a:t>
            </a:r>
            <a:r>
              <a:rPr lang="pt-BR" sz="2000" dirty="0"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t-BR" sz="2000" i="1" dirty="0">
                <a:latin typeface="Bookman Old Style" panose="02050604050505020204" pitchFamily="18" charset="0"/>
              </a:rPr>
              <a:t>(artigos 233 a 235 da LRP).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Poderá haver ainda, a </a:t>
            </a:r>
            <a:r>
              <a:rPr lang="pt-BR" sz="2000" b="1" dirty="0">
                <a:latin typeface="Bookman Old Style" panose="02050604050505020204" pitchFamily="18" charset="0"/>
              </a:rPr>
              <a:t>unificação, fusão</a:t>
            </a:r>
            <a:r>
              <a:rPr lang="pt-BR" sz="2000" dirty="0">
                <a:latin typeface="Bookman Old Style" panose="02050604050505020204" pitchFamily="18" charset="0"/>
              </a:rPr>
              <a:t> ou </a:t>
            </a:r>
            <a:r>
              <a:rPr lang="pt-BR" sz="2000" b="1" dirty="0">
                <a:latin typeface="Bookman Old Style" panose="02050604050505020204" pitchFamily="18" charset="0"/>
              </a:rPr>
              <a:t>desdobramento</a:t>
            </a:r>
            <a:r>
              <a:rPr lang="pt-BR" sz="2000" dirty="0">
                <a:latin typeface="Bookman Old Style" panose="02050604050505020204" pitchFamily="18" charset="0"/>
              </a:rPr>
              <a:t> de matrículas </a:t>
            </a:r>
            <a:r>
              <a:rPr lang="pt-BR" sz="2000" i="1" dirty="0">
                <a:latin typeface="Bookman Old Style" panose="02050604050505020204" pitchFamily="18" charset="0"/>
              </a:rPr>
              <a:t>(artigo 235 da LRP).</a:t>
            </a:r>
          </a:p>
        </p:txBody>
      </p:sp>
    </p:spTree>
    <p:extLst>
      <p:ext uri="{BB962C8B-B14F-4D97-AF65-F5344CB8AC3E}">
        <p14:creationId xmlns:p14="http://schemas.microsoft.com/office/powerpoint/2010/main" val="1188149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63669" y="1602429"/>
            <a:ext cx="9145472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 </a:t>
            </a:r>
            <a:r>
              <a:rPr lang="pt-BR" sz="2000" b="1" dirty="0">
                <a:latin typeface="Bookman Old Style" panose="02050604050505020204" pitchFamily="18" charset="0"/>
              </a:rPr>
              <a:t>Decreto nº 4.857</a:t>
            </a:r>
            <a:r>
              <a:rPr lang="pt-BR" sz="2000" dirty="0">
                <a:latin typeface="Bookman Old Style" panose="02050604050505020204" pitchFamily="18" charset="0"/>
              </a:rPr>
              <a:t> de 9 de novembro de 1939, vigente até o advento da </a:t>
            </a:r>
            <a:r>
              <a:rPr lang="pt-BR" sz="2000" b="1" dirty="0">
                <a:latin typeface="Bookman Old Style" panose="02050604050505020204" pitchFamily="18" charset="0"/>
              </a:rPr>
              <a:t>Lei nº 6.015/1973</a:t>
            </a:r>
            <a:r>
              <a:rPr lang="pt-BR" sz="2000" dirty="0">
                <a:latin typeface="Bookman Old Style" panose="02050604050505020204" pitchFamily="18" charset="0"/>
              </a:rPr>
              <a:t>, previa para o Registro de Imóveis os seguintes Livros:</a:t>
            </a:r>
          </a:p>
          <a:p>
            <a:pPr marL="717550" indent="0" algn="ctr">
              <a:lnSpc>
                <a:spcPts val="1440"/>
              </a:lnSpc>
              <a:buNone/>
            </a:pPr>
            <a:endParaRPr lang="pt-BR" sz="1400" dirty="0">
              <a:latin typeface="Bookman Old Style" panose="02050604050505020204" pitchFamily="18" charset="0"/>
            </a:endParaRPr>
          </a:p>
          <a:p>
            <a:pPr marL="717550" indent="0" algn="ctr">
              <a:lnSpc>
                <a:spcPts val="1440"/>
              </a:lnSpc>
              <a:buNone/>
            </a:pPr>
            <a:r>
              <a:rPr lang="pt-BR" sz="1400" dirty="0">
                <a:latin typeface="Bookman Old Style" panose="02050604050505020204" pitchFamily="18" charset="0"/>
              </a:rPr>
              <a:t>Art. 182 - Haverá no registro de imóveis os seguintes livros;       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1 - protocolo</a:t>
            </a:r>
            <a:r>
              <a:rPr lang="pt-BR" sz="1400" dirty="0">
                <a:latin typeface="Bookman Old Style" panose="02050604050505020204" pitchFamily="18" charset="0"/>
              </a:rPr>
              <a:t>, 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   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2 - inscrição hipotecária</a:t>
            </a:r>
            <a:r>
              <a:rPr lang="pt-BR" sz="1400" dirty="0">
                <a:latin typeface="Bookman Old Style" panose="02050604050505020204" pitchFamily="18" charset="0"/>
              </a:rPr>
              <a:t>, 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    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</a:t>
            </a:r>
            <a:r>
              <a:rPr lang="pt-BR" sz="1400" b="1" dirty="0">
                <a:latin typeface="Bookman Old Style" panose="02050604050505020204" pitchFamily="18" charset="0"/>
              </a:rPr>
              <a:t> Livro nº 3 - inscrição das transmissões</a:t>
            </a:r>
            <a:r>
              <a:rPr lang="pt-BR" sz="1400" dirty="0">
                <a:latin typeface="Bookman Old Style" panose="02050604050505020204" pitchFamily="18" charset="0"/>
              </a:rPr>
              <a:t>, 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     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4 - registro diversos </a:t>
            </a:r>
            <a:r>
              <a:rPr lang="pt-BR" sz="1400" dirty="0">
                <a:latin typeface="Bookman Old Style" panose="02050604050505020204" pitchFamily="18" charset="0"/>
              </a:rPr>
              <a:t>com 300 folhas;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5 - emissão de debêntures</a:t>
            </a:r>
            <a:r>
              <a:rPr lang="pt-BR" sz="1400" dirty="0">
                <a:latin typeface="Bookman Old Style" panose="02050604050505020204" pitchFamily="18" charset="0"/>
              </a:rPr>
              <a:t>, com 150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    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6 - indicador real</a:t>
            </a:r>
            <a:r>
              <a:rPr lang="pt-BR" sz="1400" dirty="0">
                <a:latin typeface="Bookman Old Style" panose="02050604050505020204" pitchFamily="18" charset="0"/>
              </a:rPr>
              <a:t>, 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7 - indicador pessoal, </a:t>
            </a:r>
            <a:r>
              <a:rPr lang="pt-BR" sz="1400" dirty="0">
                <a:latin typeface="Bookman Old Style" panose="02050604050505020204" pitchFamily="18" charset="0"/>
              </a:rPr>
              <a:t>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                              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8 - registro especial</a:t>
            </a:r>
            <a:r>
              <a:rPr lang="pt-BR" sz="1400" dirty="0">
                <a:latin typeface="Bookman Old Style" panose="02050604050505020204" pitchFamily="18" charset="0"/>
              </a:rPr>
              <a:t>, 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r>
              <a:rPr lang="pt-BR" sz="1400" dirty="0">
                <a:latin typeface="Bookman Old Style" panose="02050604050505020204" pitchFamily="18" charset="0"/>
              </a:rPr>
              <a:t>;)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9 - registro de cédulas de crédito rural</a:t>
            </a:r>
            <a:r>
              <a:rPr lang="pt-BR" sz="1400" dirty="0">
                <a:latin typeface="Bookman Old Style" panose="02050604050505020204" pitchFamily="18" charset="0"/>
              </a:rPr>
              <a:t>, com 300 folhas;</a:t>
            </a:r>
          </a:p>
          <a:p>
            <a:pPr marL="4508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        </a:t>
            </a:r>
            <a:r>
              <a:rPr lang="pt-BR" sz="1400" b="1" dirty="0">
                <a:latin typeface="Bookman Old Style" panose="02050604050505020204" pitchFamily="18" charset="0"/>
              </a:rPr>
              <a:t>Livro nº 10 - registro de cédulas de crédito industrial</a:t>
            </a:r>
            <a:r>
              <a:rPr lang="pt-BR" sz="1400" dirty="0">
                <a:latin typeface="Bookman Old Style" panose="02050604050505020204" pitchFamily="18" charset="0"/>
              </a:rPr>
              <a:t>, com 300 </a:t>
            </a:r>
            <a:r>
              <a:rPr lang="pt-BR" sz="1400" dirty="0" err="1">
                <a:latin typeface="Bookman Old Style" panose="02050604050505020204" pitchFamily="18" charset="0"/>
              </a:rPr>
              <a:t>fôlhas</a:t>
            </a:r>
            <a:endParaRPr lang="pt-BR" sz="1400" dirty="0">
              <a:latin typeface="Bookman Old Style" panose="02050604050505020204" pitchFamily="18" charset="0"/>
            </a:endParaRPr>
          </a:p>
          <a:p>
            <a:pPr marL="717550" indent="0" algn="ctr">
              <a:buNone/>
            </a:pPr>
            <a:r>
              <a:rPr lang="pt-BR" sz="1400" dirty="0">
                <a:latin typeface="Bookman Old Style" panose="02050604050505020204" pitchFamily="18" charset="0"/>
              </a:rPr>
              <a:t>Além dos Livros de </a:t>
            </a:r>
            <a:r>
              <a:rPr lang="pt-BR" sz="1400" b="1" dirty="0">
                <a:latin typeface="Bookman Old Style" panose="02050604050505020204" pitchFamily="18" charset="0"/>
              </a:rPr>
              <a:t>Cadastro de Estrangeiros </a:t>
            </a:r>
            <a:r>
              <a:rPr lang="pt-BR" sz="1400" dirty="0">
                <a:latin typeface="Bookman Old Style" panose="02050604050505020204" pitchFamily="18" charset="0"/>
              </a:rPr>
              <a:t>e </a:t>
            </a:r>
            <a:r>
              <a:rPr lang="pt-BR" sz="1400" b="1" dirty="0">
                <a:latin typeface="Bookman Old Style" panose="02050604050505020204" pitchFamily="18" charset="0"/>
              </a:rPr>
              <a:t>Registros Torrens</a:t>
            </a:r>
            <a:r>
              <a:rPr lang="pt-BR" sz="1400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0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4581939" y="850821"/>
            <a:ext cx="6920625" cy="5202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50821"/>
            <a:ext cx="4135205" cy="1022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16206" y="2684884"/>
            <a:ext cx="94785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TERMO DE ABERTURA DO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LIVRO Nº 1 (PROTOCOLO) DO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1º REGISTRO DE IMÓVEIS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 PORTO ALEGRE/RS</a:t>
            </a:r>
          </a:p>
          <a:p>
            <a:pPr lvl="2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pt-B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99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63669" y="1602429"/>
            <a:ext cx="91454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Diminuição do Número de Livros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A nova Lei reduziu para cinco (</a:t>
            </a:r>
            <a:r>
              <a:rPr lang="pt-BR" sz="2000" b="1" dirty="0">
                <a:latin typeface="Bookman Old Style" panose="02050604050505020204" pitchFamily="18" charset="0"/>
              </a:rPr>
              <a:t>5)</a:t>
            </a:r>
            <a:r>
              <a:rPr lang="pt-BR" sz="2000" dirty="0">
                <a:latin typeface="Bookman Old Style" panose="02050604050505020204" pitchFamily="18" charset="0"/>
              </a:rPr>
              <a:t> o número de Livros, a saber: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Protocolo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Geral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Auxiliar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Indicador Real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Indicador Pessoal </a:t>
            </a: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(permanecendo os Livros de Cadastro de Estrangeiros e Registros Torrens.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Outra importante novidade é que os Livros passaram a ser preparados pelo </a:t>
            </a:r>
            <a:r>
              <a:rPr lang="pt-BR" sz="2000" b="1" dirty="0">
                <a:latin typeface="Bookman Old Style" panose="02050604050505020204" pitchFamily="18" charset="0"/>
              </a:rPr>
              <a:t>próprio Oficial </a:t>
            </a:r>
            <a:r>
              <a:rPr lang="pt-BR" sz="2000" u="sng" dirty="0">
                <a:latin typeface="Bookman Old Style" panose="02050604050505020204" pitchFamily="18" charset="0"/>
              </a:rPr>
              <a:t>e não mais </a:t>
            </a:r>
            <a:r>
              <a:rPr lang="pt-BR" sz="2000" dirty="0">
                <a:latin typeface="Bookman Old Style" panose="02050604050505020204" pitchFamily="18" charset="0"/>
              </a:rPr>
              <a:t>pelos Juízes, que pela Legislação anterior deveriam realizar a assinatura dos termos e rubrica dos Livros.</a:t>
            </a: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645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63669" y="1602429"/>
            <a:ext cx="9145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Utilização dos Livros em uso até o seu esgotamento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A fim de evitar prejuízos, a nova Lei facultou ao Oficial o aproveitamento dos livros antigos, em uso, até o seu esgotamento, mediante autorização judicial, com início de nova numeração </a:t>
            </a:r>
            <a:r>
              <a:rPr lang="pt-BR" sz="2000" i="1" dirty="0">
                <a:latin typeface="Bookman Old Style" panose="02050604050505020204" pitchFamily="18" charset="0"/>
              </a:rPr>
              <a:t>(artigo 297, §único da LRP</a:t>
            </a:r>
            <a:r>
              <a:rPr lang="pt-BR" sz="2000" dirty="0">
                <a:latin typeface="Bookman Old Style" panose="02050604050505020204" pitchFamily="18" charset="0"/>
              </a:rPr>
              <a:t>).</a:t>
            </a:r>
          </a:p>
          <a:p>
            <a:pPr algn="ctr"/>
            <a:endParaRPr lang="pt-BR" sz="2000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Permissão para a redução do número de páginas dos Livros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 Oficial que optar pelo sistema de livros de folhas soltas poderá solicitar ao Juiz competente a diminuição do número das mesmas </a:t>
            </a:r>
            <a:r>
              <a:rPr lang="pt-BR" sz="2000" i="1" dirty="0">
                <a:latin typeface="Bookman Old Style" panose="02050604050505020204" pitchFamily="18" charset="0"/>
              </a:rPr>
              <a:t>(artigo 5º da LRP).</a:t>
            </a:r>
          </a:p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13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63669" y="1602429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78458" y="1404489"/>
            <a:ext cx="83188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Autorização para o Desdobramento dos Livros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Atendendo ao volume de serviços do Cartório, poderão ser abertos e escriturados, concomitantemente vários livros, bastando solicitação ao Juiz competente </a:t>
            </a:r>
            <a:r>
              <a:rPr lang="pt-BR" sz="2000" i="1" dirty="0">
                <a:latin typeface="Bookman Old Style" panose="02050604050505020204" pitchFamily="18" charset="0"/>
              </a:rPr>
              <a:t>(artigo 181 da LRP)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Escrituração do Protocolo e o Fim da Velha Controvérsia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Somente o Livro de Protocolo </a:t>
            </a:r>
            <a:r>
              <a:rPr lang="pt-BR" sz="2000" i="1" dirty="0">
                <a:latin typeface="Bookman Old Style" panose="02050604050505020204" pitchFamily="18" charset="0"/>
              </a:rPr>
              <a:t>(Livro 1) </a:t>
            </a:r>
            <a:r>
              <a:rPr lang="pt-BR" sz="2000" dirty="0">
                <a:latin typeface="Bookman Old Style" panose="02050604050505020204" pitchFamily="18" charset="0"/>
              </a:rPr>
              <a:t>não pode ser substituído por fichas, mas poderá ser datilografado em folhas soltas.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A escrituração </a:t>
            </a:r>
            <a:r>
              <a:rPr lang="pt-BR" sz="2000" i="1" dirty="0">
                <a:latin typeface="Bookman Old Style" panose="02050604050505020204" pitchFamily="18" charset="0"/>
              </a:rPr>
              <a:t>“manuscrita” </a:t>
            </a:r>
            <a:r>
              <a:rPr lang="pt-BR" sz="2000" dirty="0">
                <a:latin typeface="Bookman Old Style" panose="02050604050505020204" pitchFamily="18" charset="0"/>
              </a:rPr>
              <a:t>não é mais obrigação exclusiva do Oficial, podendo ser escriturado por Substituto ou Escrevente.</a:t>
            </a:r>
          </a:p>
        </p:txBody>
      </p:sp>
    </p:spTree>
    <p:extLst>
      <p:ext uri="{BB962C8B-B14F-4D97-AF65-F5344CB8AC3E}">
        <p14:creationId xmlns:p14="http://schemas.microsoft.com/office/powerpoint/2010/main" val="1537067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73190" y="1653264"/>
            <a:ext cx="8318810" cy="507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Da não prenotação de Títulos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No regime anterior </a:t>
            </a:r>
            <a:r>
              <a:rPr lang="pt-BR" sz="2000" b="1" dirty="0">
                <a:latin typeface="Bookman Old Style" panose="02050604050505020204" pitchFamily="18" charset="0"/>
              </a:rPr>
              <a:t>qualquer título </a:t>
            </a:r>
            <a:r>
              <a:rPr lang="pt-BR" sz="2000" dirty="0">
                <a:latin typeface="Bookman Old Style" panose="02050604050505020204" pitchFamily="18" charset="0"/>
              </a:rPr>
              <a:t>apresentado em cartório deveria, </a:t>
            </a:r>
            <a:r>
              <a:rPr lang="pt-BR" sz="2000" b="1" dirty="0">
                <a:latin typeface="Bookman Old Style" panose="02050604050505020204" pitchFamily="18" charset="0"/>
              </a:rPr>
              <a:t>prioritariamente</a:t>
            </a:r>
            <a:r>
              <a:rPr lang="pt-BR" sz="2000" dirty="0">
                <a:latin typeface="Bookman Old Style" panose="02050604050505020204" pitchFamily="18" charset="0"/>
              </a:rPr>
              <a:t>, ser </a:t>
            </a:r>
            <a:r>
              <a:rPr lang="pt-BR" sz="2000" b="1" dirty="0">
                <a:latin typeface="Bookman Old Style" panose="02050604050505020204" pitchFamily="18" charset="0"/>
              </a:rPr>
              <a:t>protocolado</a:t>
            </a:r>
            <a:r>
              <a:rPr lang="pt-BR" sz="2000" dirty="0">
                <a:latin typeface="Bookman Old Style" panose="02050604050505020204" pitchFamily="18" charset="0"/>
              </a:rPr>
              <a:t>, para todos os efeitos de direito.</a:t>
            </a:r>
          </a:p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De acordo com o artigo 12, §único da LRP, o princípio foi mantido, todavia o ordenamento jurídico passou a prever a possibilidade de apresentação do título apenas para </a:t>
            </a:r>
            <a:r>
              <a:rPr lang="pt-BR" sz="2000" b="1" i="1" dirty="0">
                <a:latin typeface="Bookman Old Style" panose="02050604050505020204" pitchFamily="18" charset="0"/>
              </a:rPr>
              <a:t>exame e cálculo de emolumentos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90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194824" y="1293561"/>
            <a:ext cx="83188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Fim das Transcrições e Inscrições</a:t>
            </a:r>
          </a:p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Anteriormente a LRP, os registros eram chamados de </a:t>
            </a:r>
            <a:r>
              <a:rPr lang="pt-BR" sz="2000" b="1" i="1" dirty="0">
                <a:latin typeface="Bookman Old Style" panose="02050604050505020204" pitchFamily="18" charset="0"/>
              </a:rPr>
              <a:t>Transcrição</a:t>
            </a:r>
            <a:r>
              <a:rPr lang="pt-BR" sz="2000" dirty="0">
                <a:latin typeface="Bookman Old Style" panose="02050604050505020204" pitchFamily="18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</a:rPr>
              <a:t>Inscrição</a:t>
            </a:r>
            <a:r>
              <a:rPr lang="pt-BR" sz="2000" i="1" dirty="0">
                <a:latin typeface="Bookman Old Style" panose="02050604050505020204" pitchFamily="18" charset="0"/>
              </a:rPr>
              <a:t>.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Transcrição</a:t>
            </a:r>
            <a:r>
              <a:rPr lang="pt-BR" sz="2000" dirty="0">
                <a:latin typeface="Bookman Old Style" panose="02050604050505020204" pitchFamily="18" charset="0"/>
              </a:rPr>
              <a:t> era o nome do registro dos atos jurídicos que transferiam a propriedade de imóvel, ou procediam a sua divisão.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Inscrição </a:t>
            </a:r>
            <a:r>
              <a:rPr lang="pt-BR" sz="2000" dirty="0">
                <a:latin typeface="Bookman Old Style" panose="02050604050505020204" pitchFamily="18" charset="0"/>
              </a:rPr>
              <a:t>era o nome dos atos jurídicos que não transferiam a propriedade, mas conferiam direitos reais e que eram enumerados no artigo 178 “a”, do Decreto nº 4.857/1939.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Exemplo: </a:t>
            </a:r>
            <a:r>
              <a:rPr lang="pt-BR" sz="2000" i="1" dirty="0">
                <a:latin typeface="Bookman Old Style" panose="02050604050505020204" pitchFamily="18" charset="0"/>
              </a:rPr>
              <a:t>hipoteca, penhora, arresto, sequestro, dentre outros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83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43561" y="1902248"/>
            <a:ext cx="831881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Conceito de Registro</a:t>
            </a:r>
          </a:p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 artigo 168 da LRP reuniu as duas espécies (</a:t>
            </a:r>
            <a:r>
              <a:rPr lang="pt-BR" sz="2000" i="1" dirty="0">
                <a:latin typeface="Bookman Old Style" panose="02050604050505020204" pitchFamily="18" charset="0"/>
              </a:rPr>
              <a:t>Transcrição e Inscrição</a:t>
            </a:r>
            <a:r>
              <a:rPr lang="pt-BR" sz="2000" dirty="0">
                <a:latin typeface="Bookman Old Style" panose="02050604050505020204" pitchFamily="18" charset="0"/>
              </a:rPr>
              <a:t>) sob a expressão genérica de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Registro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Certidões e sua Reprodução</a:t>
            </a:r>
          </a:p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 artigo 19, §5º da LRP determinou a expedição de certidões em papel e escrita que permitam a sua reprodução por fotocópia, fideicópia, ou outro processo equivalente.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02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NOVO REGIME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43561" y="1902248"/>
            <a:ext cx="8318810" cy="276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Prazo para Registro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A nova Lei expressa a determinação para se proceder ao registro dentro do prazo de trinta </a:t>
            </a:r>
            <a:r>
              <a:rPr lang="pt-BR" sz="2000" b="1" dirty="0">
                <a:latin typeface="Bookman Old Style" panose="02050604050505020204" pitchFamily="18" charset="0"/>
              </a:rPr>
              <a:t>(30) </a:t>
            </a:r>
            <a:r>
              <a:rPr lang="pt-BR" sz="2000" dirty="0">
                <a:latin typeface="Bookman Old Style" panose="02050604050505020204" pitchFamily="18" charset="0"/>
              </a:rPr>
              <a:t>dias da protocolização do título</a:t>
            </a:r>
          </a:p>
          <a:p>
            <a:pPr algn="ctr">
              <a:lnSpc>
                <a:spcPct val="150000"/>
              </a:lnSpc>
            </a:pPr>
            <a:r>
              <a:rPr lang="pt-BR" sz="2000" i="1" dirty="0">
                <a:latin typeface="Bookman Old Style" panose="02050604050505020204" pitchFamily="18" charset="0"/>
              </a:rPr>
              <a:t>(artigo 188 da LRP).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02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6801" y="89033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    </a:t>
            </a: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Indicador Real – Livro 4</a:t>
            </a:r>
          </a:p>
          <a:p>
            <a:pPr algn="ctr"/>
            <a:endParaRPr lang="pt-BR" sz="28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42" y="1896602"/>
            <a:ext cx="7247574" cy="41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4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21032" y="941754"/>
            <a:ext cx="4659312" cy="695746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    </a:t>
            </a:r>
          </a:p>
          <a:p>
            <a:pPr algn="ctr"/>
            <a:r>
              <a:rPr lang="pt-BR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Indicador Pessoal – Livro 5</a:t>
            </a:r>
          </a:p>
          <a:p>
            <a:pPr algn="ctr"/>
            <a:endParaRPr lang="pt-BR" sz="28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r="41710"/>
          <a:stretch/>
        </p:blipFill>
        <p:spPr>
          <a:xfrm>
            <a:off x="8669944" y="757329"/>
            <a:ext cx="2905070" cy="57851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r="41642"/>
          <a:stretch/>
        </p:blipFill>
        <p:spPr>
          <a:xfrm>
            <a:off x="5352161" y="787534"/>
            <a:ext cx="3117111" cy="57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Livros de Transcrições e Inscrições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2" name="Picture 18" descr="C:\Users\DAVI\Desktop\LAMANA PAIVA\NovasinstalacoeseVisitapessoasCongresso\DSCN5620.JPG">
            <a:extLst>
              <a:ext uri="{FF2B5EF4-FFF2-40B4-BE49-F238E27FC236}">
                <a16:creationId xmlns:a16="http://schemas.microsoft.com/office/drawing/2014/main" id="{609886EA-8D54-F1E7-04E3-776A4EB7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277" y="2007488"/>
            <a:ext cx="3609381" cy="270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0" descr="C:\Users\DAVI\Desktop\LAMANA PAIVA\NovasinstalacoeseVisitapessoasCongresso\DSCN5711.JPG">
            <a:extLst>
              <a:ext uri="{FF2B5EF4-FFF2-40B4-BE49-F238E27FC236}">
                <a16:creationId xmlns:a16="http://schemas.microsoft.com/office/drawing/2014/main" id="{FB294A0C-F718-5DAC-F87B-57FF65084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9964" y="358581"/>
            <a:ext cx="3915723" cy="293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9" descr="C:\Users\DAVI\Desktop\LAMANA PAIVA\NovasinstalacoeseVisitapessoasCongresso\DSCN5708.JPG">
            <a:extLst>
              <a:ext uri="{FF2B5EF4-FFF2-40B4-BE49-F238E27FC236}">
                <a16:creationId xmlns:a16="http://schemas.microsoft.com/office/drawing/2014/main" id="{753A43B5-708C-6588-9301-BE5BF74C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6618" y="3536644"/>
            <a:ext cx="3918295" cy="293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2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3" y="1743404"/>
            <a:ext cx="4320480" cy="4104456"/>
          </a:xfrm>
        </p:spPr>
      </p:pic>
      <p:sp>
        <p:nvSpPr>
          <p:cNvPr id="2" name="Retângulo 1"/>
          <p:cNvSpPr/>
          <p:nvPr/>
        </p:nvSpPr>
        <p:spPr>
          <a:xfrm>
            <a:off x="5557025" y="185934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Transcrição do Termo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“Este Livro servirá para a transcrição em extracto de transmissão de imóveis susceptíveis de hypotteca e para os demais fins designados no final do §3º do art.8º da Lei 1.237 de 24 de setembro de 1864. Vai por mim numerado e rubricado com o meu apelido de Sampayo de que uso e assino o competente Termo de Encerramento”.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Porto Alegre 5 de Julho de 1865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O Juiz da 1ª Vara Crime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Luiz José de Sampayo</a:t>
            </a:r>
          </a:p>
        </p:txBody>
      </p:sp>
    </p:spTree>
    <p:extLst>
      <p:ext uri="{BB962C8B-B14F-4D97-AF65-F5344CB8AC3E}">
        <p14:creationId xmlns:p14="http://schemas.microsoft.com/office/powerpoint/2010/main" val="4143474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Matrícula de Imóvel registrado no Registro de Imóveis da 1º Zona de Porto Alegre-RS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1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5246" y="935406"/>
            <a:ext cx="7426712" cy="50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14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6801" y="939537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/>
                </a:solidFill>
                <a:latin typeface="Georgia" panose="02040502050405020303" pitchFamily="18" charset="0"/>
              </a:rPr>
              <a:t>Assinatura manual no </a:t>
            </a:r>
            <a:br>
              <a:rPr lang="pt-BR" sz="1400" b="1" dirty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pt-BR" sz="1400" b="1" dirty="0">
                <a:solidFill>
                  <a:schemeClr val="accent2"/>
                </a:solidFill>
                <a:latin typeface="Georgia" panose="02040502050405020303" pitchFamily="18" charset="0"/>
              </a:rPr>
              <a:t>Livro nº 3 - Registro Auxiliar</a:t>
            </a:r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1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46" y="935986"/>
            <a:ext cx="6517125" cy="4896102"/>
          </a:xfrm>
        </p:spPr>
      </p:pic>
    </p:spTree>
    <p:extLst>
      <p:ext uri="{BB962C8B-B14F-4D97-AF65-F5344CB8AC3E}">
        <p14:creationId xmlns:p14="http://schemas.microsoft.com/office/powerpoint/2010/main" val="2411618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Espaço Cultural do Registro de Imóveis da 1ª Zona de Porto Alegre-RS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11" name="Espaço Reservado para Conteú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7" y="925990"/>
            <a:ext cx="6505934" cy="49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7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047999" y="2828836"/>
            <a:ext cx="6914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O INÍCIO DA ERA DIGITAL</a:t>
            </a:r>
          </a:p>
          <a:p>
            <a:pPr algn="ctr"/>
            <a:endParaRPr lang="pt-BR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16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Toda reforma institucional tem uma história, com 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Registro Eletrônico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não foi diferente.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A partir da entrada em vigor da </a:t>
            </a:r>
            <a:r>
              <a:rPr lang="pt-BR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Lei nº </a:t>
            </a:r>
            <a:r>
              <a:rPr lang="pt-BR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11.977/2009 </a:t>
            </a:r>
            <a:r>
              <a:rPr lang="pt-BR" sz="2000" dirty="0">
                <a:latin typeface="Bookman Old Style" panose="02050604050505020204" pitchFamily="18" charset="0"/>
              </a:rPr>
              <a:t>iniciaram-se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várias tentativas de transformar o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tradicional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sistema registral pátrio em algo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novo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moderno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dinâmico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ágil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eficiente</a:t>
            </a: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433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45688" y="1789381"/>
            <a:ext cx="11429999" cy="6763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Lei nº 11.977/2009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tinha por objetivo a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implantação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e o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 funcionamento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adequado do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 Serp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(Sistema Eletrônico dos Registros Públicos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) e fixou o prazo de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 anos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contados a partir de sua publicação, para o funcionamento do Registro Eletrônico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</a:t>
            </a:r>
            <a:r>
              <a:rPr lang="pt-BR" sz="2000" i="1" dirty="0" err="1">
                <a:latin typeface="Bookman Old Style" panose="02050604050505020204" pitchFamily="18" charset="0"/>
                <a:cs typeface="Arial" panose="020B0604020202020204" pitchFamily="34" charset="0"/>
              </a:rPr>
              <a:t>Arts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. 37/41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).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Esse prazo expirou em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8/7/2014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sem que o referido sistema fosse implementado.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66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46088" y="2631688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5011" y="1789381"/>
            <a:ext cx="113906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Com a não implantação do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Sistema Eletrônico de Imóveis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no tempo determinado, em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18/6/2015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foi publicado o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Provimento nº 47/2015 do CNJ,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com a participação efetiva do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Des. Ricardo Dip,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 quem rendo minhas homenagens e o reconhecimento.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Este Provimento e</a:t>
            </a:r>
            <a:r>
              <a:rPr lang="pt-BR" sz="2000" dirty="0">
                <a:latin typeface="Bookman Old Style" panose="02050604050505020204" pitchFamily="18" charset="0"/>
              </a:rPr>
              <a:t>stabeleceu diretrizes gerais para o </a:t>
            </a:r>
            <a:r>
              <a:rPr lang="pt-BR" sz="2000" b="1" dirty="0">
                <a:latin typeface="Bookman Old Style" panose="02050604050505020204" pitchFamily="18" charset="0"/>
              </a:rPr>
              <a:t>Sistema de Registro Eletrônico de Imóveis </a:t>
            </a:r>
            <a:r>
              <a:rPr lang="pt-BR" sz="2000" dirty="0">
                <a:latin typeface="Bookman Old Style" panose="02050604050505020204" pitchFamily="18" charset="0"/>
              </a:rPr>
              <a:t>e determinou que os Estados e o Distrito Federal procedessem a</a:t>
            </a:r>
            <a:r>
              <a:rPr lang="pt-BR" sz="2000" b="1" i="1" dirty="0">
                <a:latin typeface="Bookman Old Style" panose="02050604050505020204" pitchFamily="18" charset="0"/>
              </a:rPr>
              <a:t> implantação </a:t>
            </a:r>
            <a:r>
              <a:rPr lang="pt-BR" sz="2000" dirty="0">
                <a:latin typeface="Bookman Old Style" panose="02050604050505020204" pitchFamily="18" charset="0"/>
              </a:rPr>
              <a:t>e </a:t>
            </a:r>
            <a:r>
              <a:rPr lang="pt-BR" sz="2000" b="1" i="1" dirty="0">
                <a:latin typeface="Bookman Old Style" panose="02050604050505020204" pitchFamily="18" charset="0"/>
              </a:rPr>
              <a:t>integração</a:t>
            </a:r>
            <a:r>
              <a:rPr lang="pt-BR" sz="2000" dirty="0">
                <a:latin typeface="Bookman Old Style" panose="02050604050505020204" pitchFamily="18" charset="0"/>
              </a:rPr>
              <a:t> do Sistema Eletrônico de Imóveis, através da criação de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 </a:t>
            </a:r>
            <a:r>
              <a:rPr lang="pt-BR" sz="2000" b="1" i="1" dirty="0">
                <a:latin typeface="Bookman Old Style" panose="02050604050505020204" pitchFamily="18" charset="0"/>
              </a:rPr>
              <a:t>Centrais de Serviço Eletrônico Compartilhado</a:t>
            </a:r>
            <a:r>
              <a:rPr lang="pt-BR" sz="2000" i="1" dirty="0">
                <a:latin typeface="Bookman Old Style" panose="02050604050505020204" pitchFamily="18" charset="0"/>
              </a:rPr>
              <a:t>.</a:t>
            </a:r>
            <a:r>
              <a:rPr lang="pt-BR" sz="2000" b="1" i="1" dirty="0">
                <a:latin typeface="Bookman Old Style" panose="02050604050505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Até então a única Central existente era a da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ARISP.</a:t>
            </a: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779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25910" y="2247159"/>
            <a:ext cx="10348332" cy="1886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000" dirty="0">
                <a:latin typeface="Bookman Old Style" panose="02050604050505020204" pitchFamily="18" charset="0"/>
              </a:rPr>
              <a:t>O </a:t>
            </a:r>
            <a:r>
              <a:rPr lang="pt-PT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Provimento nº 47/2015 </a:t>
            </a:r>
            <a:r>
              <a:rPr lang="pt-PT" sz="2000" dirty="0">
                <a:latin typeface="Bookman Old Style" panose="02050604050505020204" pitchFamily="18" charset="0"/>
              </a:rPr>
              <a:t>facultou ainda, que nos Estados em que não fosse possível ou conveniente a manutenção de serviços próprios, a possibilidade de adesão à utilização da </a:t>
            </a:r>
            <a:r>
              <a:rPr lang="pt-PT" sz="2000" b="1" i="1" dirty="0">
                <a:latin typeface="Bookman Old Style" panose="02050604050505020204" pitchFamily="18" charset="0"/>
              </a:rPr>
              <a:t>Central de Serviços Eletrônicos</a:t>
            </a:r>
            <a:r>
              <a:rPr lang="pt-PT" sz="2000" dirty="0">
                <a:latin typeface="Bookman Old Style" panose="02050604050505020204" pitchFamily="18" charset="0"/>
              </a:rPr>
              <a:t> previamente existente em outro Estado ou Distrito Federal, respeitada a independência de cada Central.</a:t>
            </a: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31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46771" y="1975332"/>
            <a:ext cx="1034833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Em vista disso, o </a:t>
            </a:r>
            <a:r>
              <a:rPr lang="pt-BR" sz="2000" b="1" dirty="0">
                <a:latin typeface="Bookman Old Style" panose="02050604050505020204" pitchFamily="18" charset="0"/>
              </a:rPr>
              <a:t>IRIB</a:t>
            </a:r>
            <a:r>
              <a:rPr lang="pt-BR" sz="2000" dirty="0">
                <a:latin typeface="Bookman Old Style" panose="02050604050505020204" pitchFamily="18" charset="0"/>
              </a:rPr>
              <a:t>, a </a:t>
            </a:r>
            <a:r>
              <a:rPr lang="pt-BR" sz="2000" b="1" dirty="0">
                <a:latin typeface="Bookman Old Style" panose="02050604050505020204" pitchFamily="18" charset="0"/>
              </a:rPr>
              <a:t>ARISP</a:t>
            </a:r>
            <a:r>
              <a:rPr lang="pt-BR" sz="2000" dirty="0">
                <a:latin typeface="Bookman Old Style" panose="02050604050505020204" pitchFamily="18" charset="0"/>
              </a:rPr>
              <a:t>, a </a:t>
            </a:r>
            <a:r>
              <a:rPr lang="pt-BR" sz="2000" b="1" dirty="0">
                <a:latin typeface="Bookman Old Style" panose="02050604050505020204" pitchFamily="18" charset="0"/>
              </a:rPr>
              <a:t>ANOREG/DF </a:t>
            </a:r>
            <a:r>
              <a:rPr lang="pt-BR" sz="2000" dirty="0">
                <a:latin typeface="Bookman Old Style" panose="02050604050505020204" pitchFamily="18" charset="0"/>
              </a:rPr>
              <a:t>e o </a:t>
            </a:r>
            <a:r>
              <a:rPr lang="pt-BR" sz="2000" b="1" dirty="0">
                <a:latin typeface="Bookman Old Style" panose="02050604050505020204" pitchFamily="18" charset="0"/>
              </a:rPr>
              <a:t>CORI/MG </a:t>
            </a:r>
            <a:r>
              <a:rPr lang="pt-BR" sz="2000" dirty="0">
                <a:latin typeface="Bookman Old Style" panose="02050604050505020204" pitchFamily="18" charset="0"/>
              </a:rPr>
              <a:t>resolveram firmar em </a:t>
            </a:r>
            <a:r>
              <a:rPr lang="pt-BR" sz="2000" b="1" i="1" dirty="0">
                <a:latin typeface="Bookman Old Style" panose="02050604050505020204" pitchFamily="18" charset="0"/>
              </a:rPr>
              <a:t>6/4/2016</a:t>
            </a:r>
            <a:r>
              <a:rPr lang="pt-BR" sz="2000" dirty="0">
                <a:latin typeface="Bookman Old Style" panose="02050604050505020204" pitchFamily="18" charset="0"/>
              </a:rPr>
              <a:t> um Termo de Compromisso para a criação da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Coordenação Nacional das Centrais de Serviços Eletrônicos Compartilhados</a:t>
            </a:r>
            <a:r>
              <a:rPr lang="pt-BR" sz="2000" dirty="0">
                <a:latin typeface="Bookman Old Style" panose="02050604050505020204" pitchFamily="18" charset="0"/>
              </a:rPr>
              <a:t>, com a finalidade da </a:t>
            </a:r>
            <a:r>
              <a:rPr lang="pt-PT" sz="2000" b="1" i="1" dirty="0">
                <a:latin typeface="Bookman Old Style" panose="02050604050505020204" pitchFamily="18" charset="0"/>
              </a:rPr>
              <a:t>universalização </a:t>
            </a:r>
            <a:r>
              <a:rPr lang="pt-PT" sz="2000" dirty="0">
                <a:latin typeface="Bookman Old Style" panose="02050604050505020204" pitchFamily="18" charset="0"/>
              </a:rPr>
              <a:t>do </a:t>
            </a:r>
            <a:r>
              <a:rPr lang="pt-PT" sz="2000" b="1" i="1" dirty="0">
                <a:latin typeface="Bookman Old Style" panose="02050604050505020204" pitchFamily="18" charset="0"/>
              </a:rPr>
              <a:t>acesso</a:t>
            </a:r>
            <a:r>
              <a:rPr lang="pt-PT" sz="2000" dirty="0">
                <a:latin typeface="Bookman Old Style" panose="02050604050505020204" pitchFamily="18" charset="0"/>
              </a:rPr>
              <a:t> ao </a:t>
            </a:r>
            <a:r>
              <a:rPr lang="pt-PT" sz="2000" b="1" i="1" dirty="0">
                <a:latin typeface="Bookman Old Style" panose="02050604050505020204" pitchFamily="18" charset="0"/>
              </a:rPr>
              <a:t>tráfego eletrônico </a:t>
            </a:r>
            <a:r>
              <a:rPr lang="pt-PT" sz="2000" dirty="0">
                <a:latin typeface="Bookman Old Style" panose="02050604050505020204" pitchFamily="18" charset="0"/>
              </a:rPr>
              <a:t>de dados e títulos, bem como sejam criados os </a:t>
            </a:r>
            <a:r>
              <a:rPr lang="pt-PT" sz="2000" b="1" i="1" dirty="0">
                <a:latin typeface="Bookman Old Style" panose="02050604050505020204" pitchFamily="18" charset="0"/>
              </a:rPr>
              <a:t>padrões de interoperabilidade</a:t>
            </a:r>
            <a:r>
              <a:rPr lang="pt-PT" sz="2000" b="1" dirty="0">
                <a:latin typeface="Bookman Old Style" panose="02050604050505020204" pitchFamily="18" charset="0"/>
              </a:rPr>
              <a:t> </a:t>
            </a:r>
            <a:r>
              <a:rPr lang="pt-PT" sz="2000" dirty="0">
                <a:latin typeface="Bookman Old Style" panose="02050604050505020204" pitchFamily="18" charset="0"/>
              </a:rPr>
              <a:t>para a perfeita </a:t>
            </a:r>
            <a:r>
              <a:rPr lang="pt-PT" sz="2000" b="1" i="1" dirty="0">
                <a:latin typeface="Bookman Old Style" panose="02050604050505020204" pitchFamily="18" charset="0"/>
              </a:rPr>
              <a:t>integração</a:t>
            </a:r>
            <a:r>
              <a:rPr lang="pt-PT" sz="2000" dirty="0">
                <a:latin typeface="Bookman Old Style" panose="02050604050505020204" pitchFamily="18" charset="0"/>
              </a:rPr>
              <a:t> do sistema de registro eletrônico de imóveis do País, observando, no mínimo, as normas de organização e desenvolvimento de atividades.</a:t>
            </a: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pt-PT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556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3247" y="1997839"/>
            <a:ext cx="97573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Em </a:t>
            </a:r>
            <a:r>
              <a:rPr lang="pt-BR" sz="2000" b="1" dirty="0">
                <a:latin typeface="Bookman Old Style" panose="02050604050505020204" pitchFamily="18" charset="0"/>
              </a:rPr>
              <a:t>12/6/2017 </a:t>
            </a:r>
            <a:r>
              <a:rPr lang="pt-BR" sz="2000" dirty="0">
                <a:latin typeface="Bookman Old Style" panose="02050604050505020204" pitchFamily="18" charset="0"/>
              </a:rPr>
              <a:t>entrou em vigor a </a:t>
            </a:r>
            <a:r>
              <a:rPr lang="pt-BR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Lei nº 13.465/2017</a:t>
            </a:r>
            <a:r>
              <a:rPr lang="pt-BR" sz="2000" dirty="0">
                <a:latin typeface="Bookman Old Style" panose="02050604050505020204" pitchFamily="18" charset="0"/>
              </a:rPr>
              <a:t>, que reconheceu o Projeto </a:t>
            </a:r>
            <a:r>
              <a:rPr lang="pt-BR" sz="2000" b="1" dirty="0">
                <a:latin typeface="Bookman Old Style" panose="02050604050505020204" pitchFamily="18" charset="0"/>
              </a:rPr>
              <a:t>SREI</a:t>
            </a:r>
            <a:r>
              <a:rPr lang="pt-BR" sz="2000" dirty="0">
                <a:latin typeface="Bookman Old Style" panose="02050604050505020204" pitchFamily="18" charset="0"/>
              </a:rPr>
              <a:t> </a:t>
            </a:r>
            <a:r>
              <a:rPr lang="pt-BR" sz="2000" i="1" dirty="0">
                <a:latin typeface="Bookman Old Style" panose="02050604050505020204" pitchFamily="18" charset="0"/>
              </a:rPr>
              <a:t>(Sistema de Registro Eletrônico de Imóveis) e</a:t>
            </a:r>
            <a:r>
              <a:rPr lang="pt-BR" sz="2000" dirty="0">
                <a:latin typeface="Bookman Old Style" panose="02050604050505020204" pitchFamily="18" charset="0"/>
              </a:rPr>
              <a:t> instituiu o </a:t>
            </a:r>
            <a:r>
              <a:rPr lang="pt-BR" sz="2000" b="1" dirty="0">
                <a:latin typeface="Bookman Old Style" panose="02050604050505020204" pitchFamily="18" charset="0"/>
              </a:rPr>
              <a:t>ONR</a:t>
            </a:r>
            <a:r>
              <a:rPr lang="pt-BR" sz="2000" dirty="0">
                <a:latin typeface="Bookman Old Style" panose="02050604050505020204" pitchFamily="18" charset="0"/>
              </a:rPr>
              <a:t> </a:t>
            </a:r>
            <a:r>
              <a:rPr lang="pt-BR" sz="2000" i="1" dirty="0">
                <a:latin typeface="Bookman Old Style" panose="02050604050505020204" pitchFamily="18" charset="0"/>
              </a:rPr>
              <a:t>(Operador Nacional de Registro de Imóveis)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2000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latin typeface="Bookman Old Style" panose="02050604050505020204" pitchFamily="18" charset="0"/>
              </a:rPr>
              <a:t>Art. 76</a:t>
            </a:r>
            <a:r>
              <a:rPr lang="pt-BR" sz="2000" i="1" dirty="0">
                <a:latin typeface="Bookman Old Style" panose="02050604050505020204" pitchFamily="18" charset="0"/>
              </a:rPr>
              <a:t>. O Sistema de Registro Eletrônico de Imóveis (SREI) será </a:t>
            </a:r>
            <a:r>
              <a:rPr lang="pt-BR" sz="2000" b="1" i="1" dirty="0">
                <a:latin typeface="Bookman Old Style" panose="02050604050505020204" pitchFamily="18" charset="0"/>
              </a:rPr>
              <a:t>implementado</a:t>
            </a:r>
            <a:r>
              <a:rPr lang="pt-BR" sz="2000" i="1" dirty="0">
                <a:latin typeface="Bookman Old Style" panose="02050604050505020204" pitchFamily="18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</a:rPr>
              <a:t>operado</a:t>
            </a:r>
            <a:r>
              <a:rPr lang="pt-BR" sz="2000" i="1" dirty="0">
                <a:latin typeface="Bookman Old Style" panose="02050604050505020204" pitchFamily="18" charset="0"/>
              </a:rPr>
              <a:t>, em âmbito nacional, pelo </a:t>
            </a:r>
            <a:r>
              <a:rPr lang="pt-BR" sz="2000" b="1" i="1" dirty="0">
                <a:latin typeface="Bookman Old Style" panose="02050604050505020204" pitchFamily="18" charset="0"/>
              </a:rPr>
              <a:t>Operador Nacional do Sistema de Registro Eletrônico de Imóveis (ONR)</a:t>
            </a:r>
            <a:r>
              <a:rPr lang="pt-BR" sz="2000" i="1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11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08663" y="2517983"/>
            <a:ext cx="5954752" cy="184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O </a:t>
            </a:r>
            <a:r>
              <a:rPr lang="pt-BR" sz="2000" b="1" i="1" dirty="0">
                <a:latin typeface="Bookman Old Style" panose="02050604050505020204" pitchFamily="18" charset="0"/>
              </a:rPr>
              <a:t>Registro de Imóveis </a:t>
            </a:r>
            <a:r>
              <a:rPr lang="pt-BR" sz="2000" dirty="0">
                <a:latin typeface="Bookman Old Style" panose="02050604050505020204" pitchFamily="18" charset="0"/>
              </a:rPr>
              <a:t>foi instituído no Brasil com a função de </a:t>
            </a:r>
            <a:r>
              <a:rPr lang="pt-BR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transcrever  aquisições imobiliárias, e inscrever ônus reais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747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25975" y="1720840"/>
            <a:ext cx="1037991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Após a publicação da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 </a:t>
            </a:r>
            <a:r>
              <a:rPr lang="pt-BR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Lei nº 13.465/2017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que instituiu o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Sistema de Registro Eletrônico de Imóveis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(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SREI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) e determinou a implantação e operação nacionalmente pelo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Operador Nacional do Sistema de Registro Eletrônico de Imóveis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(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ONR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), os Estados iniciaram a criação das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Centrais Estaduais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de Registradores de Imóveis e as Federações que não criaram poderiam vincular à uma já existente.</a:t>
            </a:r>
          </a:p>
        </p:txBody>
      </p:sp>
    </p:spTree>
    <p:extLst>
      <p:ext uri="{BB962C8B-B14F-4D97-AF65-F5344CB8AC3E}">
        <p14:creationId xmlns:p14="http://schemas.microsoft.com/office/powerpoint/2010/main" val="3437443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03972" y="1789381"/>
            <a:ext cx="1006955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O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ONR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(Operador Nacional do Sistema de Registro Eletrônico de Imóveis)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estipulou, por meio de seu Estatuto, que existisse uma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entidade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ou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associação classista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específica de Registro de Imóveis para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administrar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as Centrais, o que ainda não existia até então.</a:t>
            </a:r>
          </a:p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088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06454" y="2031733"/>
            <a:ext cx="1166602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Corregedoria Nacional de Justiça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e 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ONR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(Operador Nacional do Sistema de Registro Eletrônico de Imóveis) 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lançaram em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21/9/2021</a:t>
            </a:r>
            <a:r>
              <a:rPr lang="pt-BR" sz="2000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o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SAEC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(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Serviço de Atendimento Eletrônico Compartilhado),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que é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uma ferramenta que possibilita o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atendimento remoto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por todos os Registros de Imóveis do País na Internet, visando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migrar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os serviços que até então eram efetuados pelas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Centrais Estaduais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1621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64468" y="1276044"/>
            <a:ext cx="11229278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Desta forma, a partir do dia</a:t>
            </a:r>
            <a:r>
              <a:rPr lang="pt-BR" sz="2000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28/03/2022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todos os serviços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anteriormente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prestados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pelas Centrais foram transferidos para 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ONR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(Operador Nacional do Sistema de Registro Eletrônico de Imóveis),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cujo acesso é por meio do Endereço 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  <a:hlinkClick r:id="rId4"/>
              </a:rPr>
              <a:t>https://registradores.onr.org.br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Em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27 /6/2022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foi instituído o Sistema Eletrônico dos Registros Públicos – SERP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(aperfeiçoamento do sistema de registro eletrônico já criado pelo art. 37 da Lei nº 11.977/2009)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que tem a finalidade de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modernizar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simplificar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os procedimentos relativos aos registros públicos de atos e negócios jurídicos e de incorporações imobiliárias, através da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Lei n.º 14.382/2022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(art. 1º da Lei).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705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64468" y="1276044"/>
            <a:ext cx="11229278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t-BR" sz="3200" b="1" dirty="0">
              <a:solidFill>
                <a:schemeClr val="accent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solidFill>
                <a:schemeClr val="accent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SERP </a:t>
            </a:r>
          </a:p>
          <a:p>
            <a:pPr marL="0" indent="0" algn="ctr">
              <a:buNone/>
            </a:pPr>
            <a:r>
              <a:rPr lang="pt-BR" sz="32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(</a:t>
            </a:r>
            <a:r>
              <a:rPr lang="pt-BR" sz="3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Sistema Eletrônico dos Registros Públicos)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7228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SERP </a:t>
            </a:r>
          </a:p>
          <a:p>
            <a:pPr algn="ctr"/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Sistema Eletrônico dos Registros Públicos)</a:t>
            </a:r>
            <a:endParaRPr lang="pt-BR" sz="1600" b="1" i="1" dirty="0">
              <a:solidFill>
                <a:schemeClr val="accent2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524799" y="1076722"/>
            <a:ext cx="11229278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t-BR" sz="14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 </a:t>
            </a:r>
            <a:r>
              <a:rPr lang="pt-BR" sz="2000" b="1" dirty="0">
                <a:latin typeface="Bookman Old Style" panose="02050604050505020204" pitchFamily="18" charset="0"/>
              </a:rPr>
              <a:t>Sistema Eletrônico dos Registros Públicos </a:t>
            </a:r>
            <a:r>
              <a:rPr lang="pt-BR" sz="2000" dirty="0">
                <a:latin typeface="Bookman Old Style" panose="02050604050505020204" pitchFamily="18" charset="0"/>
              </a:rPr>
              <a:t>– </a:t>
            </a:r>
            <a:r>
              <a:rPr lang="pt-BR" sz="2000" b="1" dirty="0">
                <a:latin typeface="Bookman Old Style" panose="02050604050505020204" pitchFamily="18" charset="0"/>
              </a:rPr>
              <a:t>SERP </a:t>
            </a:r>
            <a:r>
              <a:rPr lang="pt-BR" sz="2000" i="1" dirty="0">
                <a:latin typeface="Bookman Old Style" panose="02050604050505020204" pitchFamily="18" charset="0"/>
              </a:rPr>
              <a:t>(aperfeiçoamento do sistema de registro eletrônico já criado pelo art. 37 da Lei nº 11.977/2009)</a:t>
            </a:r>
            <a:r>
              <a:rPr lang="pt-BR" sz="2000" dirty="0">
                <a:latin typeface="Bookman Old Style" panose="02050604050505020204" pitchFamily="18" charset="0"/>
              </a:rPr>
              <a:t> tem a finalidade de </a:t>
            </a:r>
            <a:r>
              <a:rPr lang="pt-BR" sz="2000" b="1" dirty="0">
                <a:latin typeface="Bookman Old Style" panose="02050604050505020204" pitchFamily="18" charset="0"/>
              </a:rPr>
              <a:t>modernizar </a:t>
            </a:r>
            <a:r>
              <a:rPr lang="pt-BR" sz="2000" dirty="0">
                <a:latin typeface="Bookman Old Style" panose="02050604050505020204" pitchFamily="18" charset="0"/>
              </a:rPr>
              <a:t>e </a:t>
            </a:r>
            <a:r>
              <a:rPr lang="pt-BR" sz="2000" b="1" dirty="0">
                <a:latin typeface="Bookman Old Style" panose="02050604050505020204" pitchFamily="18" charset="0"/>
              </a:rPr>
              <a:t>simplificar </a:t>
            </a:r>
            <a:r>
              <a:rPr lang="pt-BR" sz="2000" dirty="0">
                <a:latin typeface="Bookman Old Style" panose="02050604050505020204" pitchFamily="18" charset="0"/>
              </a:rPr>
              <a:t>os procedimentos relativos aos registros públicos de atos e negócios jurídicos e de incorporações imobiliárias </a:t>
            </a:r>
            <a:r>
              <a:rPr lang="pt-BR" sz="2000" i="1" dirty="0">
                <a:latin typeface="Bookman Old Style" panose="02050604050505020204" pitchFamily="18" charset="0"/>
              </a:rPr>
              <a:t>(art. 1º da Lei n.º 14.382/2022)</a:t>
            </a:r>
            <a:r>
              <a:rPr lang="pt-BR" sz="2000" dirty="0">
                <a:latin typeface="Bookman Old Style" panose="02050604050505020204" pitchFamily="18" charset="0"/>
              </a:rPr>
              <a:t>, tendo sido aprovado pelo Senado Federal por meio da edição da </a:t>
            </a:r>
            <a:r>
              <a:rPr lang="pt-BR" sz="2000" b="1" dirty="0">
                <a:latin typeface="Bookman Old Style" panose="02050604050505020204" pitchFamily="18" charset="0"/>
              </a:rPr>
              <a:t>MP 1.085/21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A implementação do SERP </a:t>
            </a:r>
            <a:r>
              <a:rPr lang="pt-BR" sz="2000" i="1" dirty="0">
                <a:latin typeface="Bookman Old Style" panose="02050604050505020204" pitchFamily="18" charset="0"/>
              </a:rPr>
              <a:t>(Sistema Eletrônico dos Registros Públicos)</a:t>
            </a:r>
            <a:r>
              <a:rPr lang="pt-BR" sz="2000" dirty="0">
                <a:latin typeface="Bookman Old Style" panose="02050604050505020204" pitchFamily="18" charset="0"/>
              </a:rPr>
              <a:t> ocorreu no dia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31 de janeiro de 2023</a:t>
            </a:r>
            <a:r>
              <a:rPr lang="pt-BR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e a regulamentação </a:t>
            </a:r>
            <a:r>
              <a:rPr lang="pt-BR" sz="2000" i="1" dirty="0">
                <a:latin typeface="Bookman Old Style" panose="02050604050505020204" pitchFamily="18" charset="0"/>
              </a:rPr>
              <a:t>(em partes)</a:t>
            </a:r>
            <a:r>
              <a:rPr lang="pt-BR" sz="2000" dirty="0">
                <a:latin typeface="Bookman Old Style" panose="02050604050505020204" pitchFamily="18" charset="0"/>
              </a:rPr>
              <a:t> no dia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1º de fevereiro de 2023</a:t>
            </a:r>
            <a:r>
              <a:rPr lang="pt-BR" sz="2000" dirty="0">
                <a:latin typeface="Bookman Old Style" panose="02050604050505020204" pitchFamily="18" charset="0"/>
              </a:rPr>
              <a:t>, através do </a:t>
            </a:r>
            <a:r>
              <a:rPr lang="pt-BR" sz="2000" b="1" dirty="0">
                <a:latin typeface="Bookman Old Style" panose="02050604050505020204" pitchFamily="18" charset="0"/>
              </a:rPr>
              <a:t>Provimento 139/2023 do CNJ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79250" y="1076722"/>
            <a:ext cx="10069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85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SERP </a:t>
            </a:r>
          </a:p>
          <a:p>
            <a:pPr algn="ctr"/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Sistema Eletrônico dos Registros Públicos)</a:t>
            </a:r>
            <a:endParaRPr lang="pt-BR" sz="1600" b="1" i="1" dirty="0">
              <a:solidFill>
                <a:schemeClr val="accent2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12595" y="1631152"/>
            <a:ext cx="11229278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</a:t>
            </a:r>
            <a:r>
              <a:rPr lang="pt-BR" sz="2000" b="1" dirty="0">
                <a:latin typeface="Bookman Old Style" panose="02050604050505020204" pitchFamily="18" charset="0"/>
              </a:rPr>
              <a:t> SERP </a:t>
            </a:r>
            <a:r>
              <a:rPr lang="pt-BR" sz="2000" dirty="0">
                <a:latin typeface="Bookman Old Style" panose="02050604050505020204" pitchFamily="18" charset="0"/>
              </a:rPr>
              <a:t>(Sistema Eletrônico dos Registros Públicos) trata da </a:t>
            </a:r>
            <a:r>
              <a:rPr lang="pt-BR" sz="2000" b="1" i="1" dirty="0">
                <a:latin typeface="Bookman Old Style" panose="02050604050505020204" pitchFamily="18" charset="0"/>
              </a:rPr>
              <a:t>interconexão</a:t>
            </a:r>
            <a:r>
              <a:rPr lang="pt-BR" sz="2000" dirty="0">
                <a:latin typeface="Bookman Old Style" panose="02050604050505020204" pitchFamily="18" charset="0"/>
              </a:rPr>
              <a:t> das serventias dos registros públicos e da </a:t>
            </a:r>
            <a:r>
              <a:rPr lang="pt-BR" sz="2000" b="1" i="1" dirty="0">
                <a:latin typeface="Bookman Old Style" panose="02050604050505020204" pitchFamily="18" charset="0"/>
              </a:rPr>
              <a:t>interoperabilidade </a:t>
            </a:r>
            <a:r>
              <a:rPr lang="pt-BR" sz="2000" dirty="0">
                <a:latin typeface="Bookman Old Style" panose="02050604050505020204" pitchFamily="18" charset="0"/>
              </a:rPr>
              <a:t>das bases de dados entre as serventias dos registros públicos e o SERP (art. 3º, incisos I e II e III da Lei n.º 14.382/2022). </a:t>
            </a:r>
            <a:endParaRPr lang="pt-BR" alt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424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SERP </a:t>
            </a:r>
          </a:p>
          <a:p>
            <a:pPr algn="ctr"/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Sistema Eletrônico dos Registros Públicos)</a:t>
            </a:r>
            <a:endParaRPr lang="pt-BR" sz="1600" b="1" i="1" dirty="0">
              <a:solidFill>
                <a:schemeClr val="accent2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412595" y="1631152"/>
            <a:ext cx="11229278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 SERP </a:t>
            </a:r>
            <a:r>
              <a:rPr lang="pt-BR" sz="2000" i="1" dirty="0">
                <a:latin typeface="Bookman Old Style" panose="02050604050505020204" pitchFamily="18" charset="0"/>
              </a:rPr>
              <a:t>(Sistema Eletrônico dos Registros Públicos)</a:t>
            </a:r>
            <a:r>
              <a:rPr lang="pt-BR" sz="2000" dirty="0">
                <a:latin typeface="Bookman Old Style" panose="02050604050505020204" pitchFamily="18" charset="0"/>
              </a:rPr>
              <a:t> irá realizar um</a:t>
            </a:r>
            <a:r>
              <a:rPr lang="pt-BR" sz="2000" b="1" dirty="0">
                <a:latin typeface="Bookman Old Style" panose="02050604050505020204" pitchFamily="18" charset="0"/>
              </a:rPr>
              <a:t> intercâmbio </a:t>
            </a:r>
            <a:r>
              <a:rPr lang="pt-BR" sz="2000" dirty="0">
                <a:latin typeface="Bookman Old Style" panose="02050604050505020204" pitchFamily="18" charset="0"/>
              </a:rPr>
              <a:t>entre as especialidades registrais, quais sejam: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t-BR" sz="2000" i="1" dirty="0">
                <a:latin typeface="Bookman Old Style" panose="02050604050505020204" pitchFamily="18" charset="0"/>
              </a:rPr>
              <a:t>Registro Civil de Pessoas Naturais</a:t>
            </a:r>
            <a:r>
              <a:rPr lang="pt-BR" sz="2000" dirty="0">
                <a:latin typeface="Bookman Old Style" panose="02050604050505020204" pitchFamily="18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t-BR" sz="2000" i="1" dirty="0">
                <a:latin typeface="Bookman Old Style" panose="02050604050505020204" pitchFamily="18" charset="0"/>
              </a:rPr>
              <a:t>Registro Civil de Pessoas Jurídicas</a:t>
            </a:r>
            <a:r>
              <a:rPr lang="pt-BR" sz="2000" dirty="0">
                <a:latin typeface="Bookman Old Style" panose="02050604050505020204" pitchFamily="18" charset="0"/>
              </a:rPr>
              <a:t>, 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t-BR" sz="2000" i="1" dirty="0">
                <a:latin typeface="Bookman Old Style" panose="02050604050505020204" pitchFamily="18" charset="0"/>
              </a:rPr>
              <a:t>Registro de Títulos e Documentos</a:t>
            </a:r>
            <a:r>
              <a:rPr lang="pt-BR" sz="2000" dirty="0">
                <a:latin typeface="Bookman Old Style" panose="020506040505050202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t-BR" sz="2000" dirty="0">
                <a:latin typeface="Bookman Old Style" panose="02050604050505020204" pitchFamily="18" charset="0"/>
              </a:rPr>
              <a:t> </a:t>
            </a:r>
            <a:r>
              <a:rPr lang="pt-BR" sz="2000" i="1" dirty="0">
                <a:latin typeface="Bookman Old Style" panose="02050604050505020204" pitchFamily="18" charset="0"/>
              </a:rPr>
              <a:t>Registro de Imóveis</a:t>
            </a:r>
            <a:r>
              <a:rPr lang="pt-BR" sz="2000" dirty="0">
                <a:latin typeface="Bookman Old Style" panose="02050604050505020204" pitchFamily="18" charset="0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Promovendo uma </a:t>
            </a:r>
            <a:r>
              <a:rPr lang="pt-BR" sz="2000" b="1" i="1" dirty="0">
                <a:latin typeface="Bookman Old Style" panose="02050604050505020204" pitchFamily="18" charset="0"/>
              </a:rPr>
              <a:t>integração de funcionalidades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Desta forma será possível que as atividades registrais estejam interligadas </a:t>
            </a:r>
            <a:r>
              <a:rPr lang="pt-BR" sz="2000" b="1" dirty="0">
                <a:latin typeface="Bookman Old Style" panose="02050604050505020204" pitchFamily="18" charset="0"/>
              </a:rPr>
              <a:t>eletronicamente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88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MARCO HISTÓRICO</a:t>
            </a:r>
          </a:p>
          <a:p>
            <a:pPr algn="ctr">
              <a:lnSpc>
                <a:spcPct val="150000"/>
              </a:lnSpc>
            </a:pPr>
            <a:endParaRPr lang="pt-BR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A data de</a:t>
            </a:r>
            <a:r>
              <a:rPr lang="pt-BR" sz="2000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1º/8/2023</a:t>
            </a:r>
            <a:r>
              <a:rPr lang="pt-BR" sz="2000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foi um marco para os Registradores de Imóveis de todo o Brasil, pois caracterizou a integração de todos dos</a:t>
            </a:r>
            <a:r>
              <a:rPr lang="pt-BR" sz="2000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3.627</a:t>
            </a:r>
            <a:r>
              <a:rPr lang="pt-BR" sz="2000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Registros de Imóveis existentes no País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interligados à mesma plataforma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a ONR.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753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/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OPERADOR NACIONAL DO SISTEMA </a:t>
            </a:r>
          </a:p>
          <a:p>
            <a:pPr algn="ctr"/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 </a:t>
            </a:r>
          </a:p>
          <a:p>
            <a:pPr algn="ctr"/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ELETRÔNICO DE IMÓVEIS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(ONR)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6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70917" y="1081373"/>
            <a:ext cx="747131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Partilha Amigável</a:t>
            </a:r>
          </a:p>
          <a:p>
            <a:pPr algn="ctr"/>
            <a:endParaRPr lang="pt-BR" sz="2200" b="1" dirty="0">
              <a:latin typeface="Bookman Old Style" panose="02050604050505020204" pitchFamily="18" charset="0"/>
            </a:endParaRPr>
          </a:p>
          <a:p>
            <a:pPr algn="ctr"/>
            <a:r>
              <a:rPr lang="pt-BR" b="1" dirty="0">
                <a:latin typeface="Bookman Old Style" panose="02050604050505020204" pitchFamily="18" charset="0"/>
              </a:rPr>
              <a:t>1862</a:t>
            </a:r>
          </a:p>
          <a:p>
            <a:pPr algn="ctr"/>
            <a:r>
              <a:rPr lang="pt-BR" b="1" dirty="0">
                <a:latin typeface="Bookman Old Style" panose="02050604050505020204" pitchFamily="18" charset="0"/>
              </a:rPr>
              <a:t>JUISO MUNICIPAL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da Leal e Valorosa Cidade de Porto Alegre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Escrivao Notario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Inventario amigavel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Dona Maria Alexandrina de Oliveira Garni - Fallecida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Gabriel Francisco de Oliveira Carneiro e sua Irma – Herdeiros</a:t>
            </a:r>
          </a:p>
          <a:p>
            <a:pPr algn="ctr"/>
            <a:r>
              <a:rPr lang="pt-BR" b="1" dirty="0">
                <a:latin typeface="Bookman Old Style" panose="02050604050505020204" pitchFamily="18" charset="0"/>
              </a:rPr>
              <a:t>AUTOAÇÃO</a:t>
            </a:r>
          </a:p>
          <a:p>
            <a:pPr algn="just"/>
            <a:r>
              <a:rPr lang="pt-BR" dirty="0">
                <a:latin typeface="Bookman Old Style" panose="02050604050505020204" pitchFamily="18" charset="0"/>
              </a:rPr>
              <a:t>Anno do Nascimento do Nosso Senhor Jesus Christo de mil oito centos sessenta e dois aos vinte e seis de novembro do dito anno nesta Leal e Valorosa Cidade de Porto Alegre como cartorio do respective Escrivao entreci </a:t>
            </a:r>
            <a:r>
              <a:rPr lang="pt-BR" b="1" dirty="0">
                <a:latin typeface="Bookman Old Style" panose="02050604050505020204" pitchFamily="18" charset="0"/>
              </a:rPr>
              <a:t>o Titulo com do pacto</a:t>
            </a:r>
            <a:r>
              <a:rPr lang="pt-BR" dirty="0">
                <a:latin typeface="Bookman Old Style" panose="02050604050505020204" pitchFamily="18" charset="0"/>
              </a:rPr>
              <a:t>, </a:t>
            </a:r>
            <a:r>
              <a:rPr lang="pt-BR" b="1" dirty="0">
                <a:latin typeface="Bookman Old Style" panose="02050604050505020204" pitchFamily="18" charset="0"/>
              </a:rPr>
              <a:t>partilha amigavel, dus documentos e procuragao</a:t>
            </a:r>
            <a:r>
              <a:rPr lang="pt-BR" dirty="0">
                <a:latin typeface="Bookman Old Style" panose="02050604050505020204" pitchFamily="18" charset="0"/>
              </a:rPr>
              <a:t>, Sr. Joao Luiz Pereira Junior, Escrivao ajudante que o escrevy.</a:t>
            </a:r>
          </a:p>
        </p:txBody>
      </p:sp>
    </p:spTree>
    <p:extLst>
      <p:ext uri="{BB962C8B-B14F-4D97-AF65-F5344CB8AC3E}">
        <p14:creationId xmlns:p14="http://schemas.microsoft.com/office/powerpoint/2010/main" val="349046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ONR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613612" y="1711877"/>
            <a:ext cx="11162076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endParaRPr lang="pt-BR" sz="2000" b="1" i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Bookman Old Style" panose="02050604050505020204" pitchFamily="18" charset="0"/>
              </a:rPr>
              <a:t>A </a:t>
            </a:r>
            <a:r>
              <a:rPr lang="pt-BR" sz="2000" b="1" dirty="0">
                <a:latin typeface="Bookman Old Style" panose="02050604050505020204" pitchFamily="18" charset="0"/>
              </a:rPr>
              <a:t>Lei nº 13.465, de 11 de julho de 2017</a:t>
            </a:r>
            <a:r>
              <a:rPr lang="pt-BR" sz="2000" dirty="0">
                <a:latin typeface="Bookman Old Style" panose="02050604050505020204" pitchFamily="18" charset="0"/>
              </a:rPr>
              <a:t>, em seu artigo 76, fixou o </a:t>
            </a:r>
            <a:r>
              <a:rPr lang="pt-BR" sz="2000" b="1" dirty="0">
                <a:latin typeface="Bookman Old Style" panose="02050604050505020204" pitchFamily="18" charset="0"/>
              </a:rPr>
              <a:t>ONR </a:t>
            </a:r>
            <a:r>
              <a:rPr lang="pt-BR" sz="2000" i="1" dirty="0">
                <a:latin typeface="Bookman Old Style" panose="02050604050505020204" pitchFamily="18" charset="0"/>
              </a:rPr>
              <a:t>(Operador Nacional do Sistema de Registro Eletrônico de Imóveis) </a:t>
            </a:r>
            <a:r>
              <a:rPr lang="pt-BR" sz="2000" dirty="0">
                <a:latin typeface="Bookman Old Style" panose="02050604050505020204" pitchFamily="18" charset="0"/>
              </a:rPr>
              <a:t>como a </a:t>
            </a:r>
            <a:r>
              <a:rPr lang="pt-BR" sz="2000" b="1" dirty="0">
                <a:latin typeface="Bookman Old Style" panose="02050604050505020204" pitchFamily="18" charset="0"/>
              </a:rPr>
              <a:t>instituição oficial </a:t>
            </a:r>
            <a:r>
              <a:rPr lang="pt-BR" sz="2000" dirty="0">
                <a:latin typeface="Bookman Old Style" panose="02050604050505020204" pitchFamily="18" charset="0"/>
              </a:rPr>
              <a:t>encarregada de projetar e implementar o </a:t>
            </a:r>
            <a:r>
              <a:rPr lang="pt-BR" sz="2000" b="1" dirty="0">
                <a:latin typeface="Bookman Old Style" panose="02050604050505020204" pitchFamily="18" charset="0"/>
              </a:rPr>
              <a:t>SREI</a:t>
            </a:r>
            <a:r>
              <a:rPr lang="pt-BR" sz="2000" dirty="0">
                <a:latin typeface="Bookman Old Style" panose="02050604050505020204" pitchFamily="18" charset="0"/>
              </a:rPr>
              <a:t> </a:t>
            </a:r>
            <a:r>
              <a:rPr lang="pt-BR" sz="2000" i="1" dirty="0">
                <a:latin typeface="Bookman Old Style" panose="02050604050505020204" pitchFamily="18" charset="0"/>
              </a:rPr>
              <a:t>(Sistema de Registro Eletrônico de Imóveis)</a:t>
            </a:r>
            <a:r>
              <a:rPr lang="pt-BR" sz="2000" b="1" dirty="0"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no país, </a:t>
            </a:r>
            <a:r>
              <a:rPr lang="pt-BR" sz="2000" b="1" dirty="0">
                <a:latin typeface="Bookman Old Style" panose="02050604050505020204" pitchFamily="18" charset="0"/>
              </a:rPr>
              <a:t>padronizando</a:t>
            </a:r>
            <a:r>
              <a:rPr lang="pt-BR" sz="2000" dirty="0">
                <a:latin typeface="Bookman Old Style" panose="02050604050505020204" pitchFamily="18" charset="0"/>
              </a:rPr>
              <a:t> sua operação e </a:t>
            </a:r>
            <a:r>
              <a:rPr lang="pt-BR" sz="2000" b="1" dirty="0">
                <a:latin typeface="Bookman Old Style" panose="02050604050505020204" pitchFamily="18" charset="0"/>
              </a:rPr>
              <a:t>centralizando </a:t>
            </a:r>
            <a:r>
              <a:rPr lang="pt-BR" sz="2000" dirty="0">
                <a:latin typeface="Bookman Old Style" panose="02050604050505020204" pitchFamily="18" charset="0"/>
              </a:rPr>
              <a:t>o acesso a todas as unidades registrais dos estados e do Distrito Federal em um único ponto na Internet, alinhando </a:t>
            </a:r>
            <a:r>
              <a:rPr lang="pt-BR" sz="2000" b="1" i="1" dirty="0">
                <a:latin typeface="Bookman Old Style" panose="02050604050505020204" pitchFamily="18" charset="0"/>
              </a:rPr>
              <a:t>segurança jurídica </a:t>
            </a:r>
            <a:r>
              <a:rPr lang="pt-BR" sz="2000" dirty="0">
                <a:latin typeface="Bookman Old Style" panose="02050604050505020204" pitchFamily="18" charset="0"/>
              </a:rPr>
              <a:t>e </a:t>
            </a:r>
            <a:r>
              <a:rPr lang="pt-BR" sz="2000" b="1" i="1" dirty="0">
                <a:latin typeface="Bookman Old Style" panose="02050604050505020204" pitchFamily="18" charset="0"/>
              </a:rPr>
              <a:t>tecnologias</a:t>
            </a:r>
            <a:r>
              <a:rPr lang="pt-BR" sz="2000" i="1" dirty="0">
                <a:latin typeface="Bookman Old Style" panose="02050604050505020204" pitchFamily="18" charset="0"/>
              </a:rPr>
              <a:t> </a:t>
            </a:r>
            <a:r>
              <a:rPr lang="pt-BR" sz="2000" b="1" i="1" dirty="0">
                <a:latin typeface="Bookman Old Style" panose="02050604050505020204" pitchFamily="18" charset="0"/>
              </a:rPr>
              <a:t>inovadoras</a:t>
            </a:r>
            <a:r>
              <a:rPr lang="pt-BR" sz="2000" dirty="0">
                <a:latin typeface="Bookman Old Style" panose="02050604050505020204" pitchFamily="18" charset="0"/>
              </a:rPr>
              <a:t> aos procedimentos registrais e aos negócios imobiliários.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87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164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87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3247" y="1743405"/>
            <a:ext cx="1021921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Marco Legal</a:t>
            </a:r>
          </a:p>
          <a:p>
            <a:pPr algn="ctr"/>
            <a:endParaRPr lang="pt-BR" sz="2000" b="1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latin typeface="Georgia" panose="02040502050405020303" pitchFamily="18" charset="0"/>
              </a:rPr>
              <a:t>Lei nº 13.465/2017</a:t>
            </a:r>
            <a:r>
              <a:rPr lang="pt-BR" sz="2000" dirty="0">
                <a:latin typeface="Georgia" panose="02040502050405020303" pitchFamily="18" charset="0"/>
              </a:rPr>
              <a:t>;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latin typeface="Georgia" panose="02040502050405020303" pitchFamily="18" charset="0"/>
              </a:rPr>
              <a:t>Provimento nº 89/2019 da Corregedoria Nacional de Justiça</a:t>
            </a:r>
            <a:r>
              <a:rPr lang="pt-BR" b="1" dirty="0">
                <a:latin typeface="Georgia" panose="02040502050405020303" pitchFamily="18" charset="0"/>
              </a:rPr>
              <a:t> </a:t>
            </a:r>
            <a:r>
              <a:rPr lang="pt-BR" sz="1400" i="1" dirty="0">
                <a:latin typeface="Georgia" panose="02040502050405020303" pitchFamily="18" charset="0"/>
              </a:rPr>
              <a:t>(</a:t>
            </a:r>
            <a:r>
              <a:rPr lang="pt-BR" sz="1400" i="1" dirty="0">
                <a:latin typeface="Georgia" panose="02040502050405020303" pitchFamily="18" charset="0"/>
                <a:cs typeface="Arial" panose="020B0604020202020204" pitchFamily="34" charset="0"/>
              </a:rPr>
              <a:t>r</a:t>
            </a:r>
            <a:r>
              <a:rPr lang="pt-BR" sz="1400" i="1" dirty="0">
                <a:latin typeface="Georgia" panose="02040502050405020303" pitchFamily="18" charset="0"/>
              </a:rPr>
              <a:t>egulamentou o </a:t>
            </a:r>
            <a:r>
              <a:rPr lang="pt-BR" sz="1400" b="1" i="1" dirty="0">
                <a:latin typeface="Georgia" panose="02040502050405020303" pitchFamily="18" charset="0"/>
              </a:rPr>
              <a:t>CNM </a:t>
            </a:r>
            <a:r>
              <a:rPr lang="pt-BR" sz="1200" i="1" dirty="0">
                <a:latin typeface="Georgia" panose="02040502050405020303" pitchFamily="18" charset="0"/>
              </a:rPr>
              <a:t>(Código Nacional de Matrículas)</a:t>
            </a:r>
            <a:r>
              <a:rPr lang="pt-BR" sz="1400" i="1" dirty="0">
                <a:latin typeface="Georgia" panose="02040502050405020303" pitchFamily="18" charset="0"/>
              </a:rPr>
              <a:t>, o </a:t>
            </a:r>
            <a:r>
              <a:rPr lang="pt-BR" sz="1400" b="1" i="1" dirty="0">
                <a:latin typeface="Georgia" panose="02040502050405020303" pitchFamily="18" charset="0"/>
              </a:rPr>
              <a:t>SREI</a:t>
            </a:r>
            <a:r>
              <a:rPr lang="pt-BR" sz="1400" i="1" dirty="0">
                <a:latin typeface="Georgia" panose="02040502050405020303" pitchFamily="18" charset="0"/>
              </a:rPr>
              <a:t> </a:t>
            </a:r>
            <a:r>
              <a:rPr lang="pt-BR" sz="1200" i="1" dirty="0">
                <a:latin typeface="Georgia" panose="02040502050405020303" pitchFamily="18" charset="0"/>
              </a:rPr>
              <a:t>(Sistema de Registro Eletrônico de Imóveis)</a:t>
            </a:r>
            <a:r>
              <a:rPr lang="pt-BR" sz="1400" i="1" dirty="0">
                <a:latin typeface="Georgia" panose="02040502050405020303" pitchFamily="18" charset="0"/>
              </a:rPr>
              <a:t>, o </a:t>
            </a:r>
            <a:r>
              <a:rPr lang="pt-BR" sz="1400" b="1" i="1" dirty="0">
                <a:latin typeface="Georgia" panose="02040502050405020303" pitchFamily="18" charset="0"/>
              </a:rPr>
              <a:t>SAEC</a:t>
            </a:r>
            <a:r>
              <a:rPr lang="pt-BR" sz="1200" i="1" dirty="0">
                <a:latin typeface="Georgia" panose="02040502050405020303" pitchFamily="18" charset="0"/>
              </a:rPr>
              <a:t> (</a:t>
            </a:r>
            <a:r>
              <a:rPr lang="pt-BR" sz="1200" i="1" dirty="0">
                <a:latin typeface="Georgia" panose="02040502050405020303" pitchFamily="18" charset="0"/>
                <a:cs typeface="Arial" panose="020B0604020202020204" pitchFamily="34" charset="0"/>
              </a:rPr>
              <a:t>Serviço de Atendimento Eletrônico Compartilhado)</a:t>
            </a:r>
            <a:r>
              <a:rPr lang="pt-BR" sz="1400" i="1" dirty="0">
                <a:latin typeface="Georgia" panose="02040502050405020303" pitchFamily="18" charset="0"/>
              </a:rPr>
              <a:t>, o acesso da Administração Pública Federal às informações do SREI e estabelece diretrizes para o estatuto do </a:t>
            </a:r>
            <a:r>
              <a:rPr lang="pt-BR" sz="1400" b="1" i="1" dirty="0">
                <a:latin typeface="Georgia" panose="02040502050405020303" pitchFamily="18" charset="0"/>
              </a:rPr>
              <a:t>ONR</a:t>
            </a:r>
            <a:r>
              <a:rPr lang="pt-BR" sz="1600" i="1" dirty="0">
                <a:latin typeface="Georgia" panose="02040502050405020303" pitchFamily="18" charset="0"/>
              </a:rPr>
              <a:t> </a:t>
            </a:r>
            <a:r>
              <a:rPr lang="pt-BR" sz="1200" i="1" dirty="0">
                <a:latin typeface="Georgia" panose="02040502050405020303" pitchFamily="18" charset="0"/>
              </a:rPr>
              <a:t>(Operador Nacional do Sistema de Registro Eletrônico de Imóveis)</a:t>
            </a:r>
            <a:r>
              <a:rPr lang="pt-BR" sz="1600" dirty="0">
                <a:latin typeface="Georgia" panose="02040502050405020303" pitchFamily="18" charset="0"/>
              </a:rPr>
              <a:t>;</a:t>
            </a:r>
            <a:r>
              <a:rPr lang="pt-BR" sz="2400" dirty="0">
                <a:latin typeface="Georgia" panose="02040502050405020303" pitchFamily="18" charset="0"/>
              </a:rPr>
              <a:t>  </a:t>
            </a:r>
            <a:r>
              <a:rPr lang="pt-BR" sz="1600" dirty="0">
                <a:latin typeface="Georgia" panose="02040502050405020303" pitchFamily="18" charset="0"/>
              </a:rPr>
              <a:t>e</a:t>
            </a:r>
            <a:endParaRPr lang="pt-BR" sz="1400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 </a:t>
            </a:r>
            <a:r>
              <a:rPr lang="pt-BR" sz="2000" b="1" dirty="0">
                <a:latin typeface="Georgia" panose="02040502050405020303" pitchFamily="18" charset="0"/>
              </a:rPr>
              <a:t>Provimento nº 109/2020 da</a:t>
            </a:r>
            <a:r>
              <a:rPr lang="pt-BR" sz="2000" dirty="0">
                <a:latin typeface="Georgia" panose="02040502050405020303" pitchFamily="18" charset="0"/>
              </a:rPr>
              <a:t> </a:t>
            </a:r>
            <a:r>
              <a:rPr lang="pt-BR" sz="2000" b="1" dirty="0">
                <a:latin typeface="Georgia" panose="02040502050405020303" pitchFamily="18" charset="0"/>
              </a:rPr>
              <a:t>Corregedoria Nacional de Justiça</a:t>
            </a:r>
            <a:r>
              <a:rPr lang="pt-BR" sz="2000" dirty="0">
                <a:latin typeface="Georgia" panose="02040502050405020303" pitchFamily="18" charset="0"/>
              </a:rPr>
              <a:t> </a:t>
            </a:r>
            <a:r>
              <a:rPr lang="pt-BR" sz="1400" i="1" dirty="0">
                <a:latin typeface="Georgia" panose="02040502050405020303" pitchFamily="18" charset="0"/>
              </a:rPr>
              <a:t>(disciplina a atuação da Corregedoria Nacional de Justiça como Agente Regulador do ONR (Operador Nacional do Sistema de Registro Eletrônico de Imóveis)</a:t>
            </a:r>
            <a:r>
              <a:rPr lang="pt-BR" sz="1400" dirty="0">
                <a:latin typeface="Georgia" panose="02040502050405020303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Acesso: </a:t>
            </a:r>
            <a:r>
              <a:rPr lang="pt-BR" dirty="0">
                <a:latin typeface="Georgia" panose="02040502050405020303" pitchFamily="18" charset="0"/>
                <a:hlinkClick r:id="rId4"/>
              </a:rPr>
              <a:t>https://www.registrodeimoveis.org.br/onr</a:t>
            </a:r>
            <a:endParaRPr lang="pt-B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32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90338" y="2078392"/>
            <a:ext cx="102831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ONR </a:t>
            </a:r>
            <a:r>
              <a:rPr lang="pt-BR" sz="2000" i="1" dirty="0">
                <a:latin typeface="Bookman Old Style" panose="02050604050505020204" pitchFamily="18" charset="0"/>
              </a:rPr>
              <a:t>(Operador Nacional do Sistema de Registro Eletrônico de Imóveis)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tem por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finalidade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implementar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operar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em âmbito nacional, o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SREI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pt-BR" sz="2000" i="1" dirty="0">
                <a:latin typeface="Bookman Old Style" panose="02050604050505020204" pitchFamily="18" charset="0"/>
                <a:cs typeface="Arial" panose="020B0604020202020204" pitchFamily="34" charset="0"/>
              </a:rPr>
              <a:t>(Sistema de Registro Eletrônico de Imóveis)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na forma dos artigos 37 a 41, da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Lei nº 11.977/2009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mediante 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integração das unidades registrais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sob acompanhamento, regulação normativa e fiscalização da Corregedoria Nacional de Justiça do CNJ, na função de agente regulador, conforme previsto 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na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Lei nº 13.465/2017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87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634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2541005" y="2017981"/>
            <a:ext cx="7616283" cy="6730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ATOS ELETRÔNICOS</a:t>
            </a:r>
          </a:p>
          <a:p>
            <a:pPr marL="0" indent="0" algn="ctr">
              <a:buNone/>
            </a:pPr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NO </a:t>
            </a:r>
          </a:p>
          <a:p>
            <a:pPr marL="0" indent="0" algn="ctr">
              <a:buNone/>
            </a:pPr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REGISTRO DE IMÓVEIS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87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369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1114236" y="1806875"/>
            <a:ext cx="9694522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  <a:defRPr/>
            </a:pPr>
            <a:endParaRPr lang="pt-BR" sz="2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O</a:t>
            </a:r>
            <a:r>
              <a:rPr lang="pt-BR" sz="20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 SAEC 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(Serviço de Atendimento Eletrônico Compartilhado) corresponde a uma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plataforma eletrônica centralizada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, a nível nacional, que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recepciona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as solicitações de serviço apresentadas pelos usuários e as </a:t>
            </a:r>
            <a:r>
              <a:rPr lang="pt-BR" sz="2000" b="1" dirty="0">
                <a:latin typeface="Bookman Old Style" panose="02050604050505020204" pitchFamily="18" charset="0"/>
                <a:cs typeface="Arial" panose="020B0604020202020204" pitchFamily="34" charset="0"/>
              </a:rPr>
              <a:t>distribui</a:t>
            </a:r>
            <a:r>
              <a:rPr lang="pt-BR" sz="2000" dirty="0">
                <a:latin typeface="Bookman Old Style" panose="02050604050505020204" pitchFamily="18" charset="0"/>
                <a:cs typeface="Arial" panose="020B0604020202020204" pitchFamily="34" charset="0"/>
              </a:rPr>
              <a:t> às serventias competentes.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87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246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9675" y="2327798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pic>
        <p:nvPicPr>
          <p:cNvPr id="9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10262" y="1694383"/>
            <a:ext cx="7263259" cy="419043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811253" y="1005167"/>
            <a:ext cx="5362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</a:rPr>
              <a:t>https://registradores.onr.org.br/</a:t>
            </a:r>
          </a:p>
        </p:txBody>
      </p:sp>
    </p:spTree>
    <p:extLst>
      <p:ext uri="{BB962C8B-B14F-4D97-AF65-F5344CB8AC3E}">
        <p14:creationId xmlns:p14="http://schemas.microsoft.com/office/powerpoint/2010/main" val="27502111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9675" y="2327798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pic>
        <p:nvPicPr>
          <p:cNvPr id="12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98570" y="1005167"/>
            <a:ext cx="7077118" cy="52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8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9675" y="2327798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idx="1"/>
          </p:nvPr>
        </p:nvSpPr>
        <p:spPr>
          <a:xfrm>
            <a:off x="953625" y="1748262"/>
            <a:ext cx="10515600" cy="494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De acordo com o </a:t>
            </a:r>
            <a:r>
              <a:rPr lang="pt-BR" sz="2000" b="1" dirty="0">
                <a:latin typeface="Bookman Old Style" panose="02050604050505020204" pitchFamily="18" charset="0"/>
              </a:rPr>
              <a:t>Provimento 89/2019 </a:t>
            </a:r>
            <a:r>
              <a:rPr lang="pt-BR" sz="2000" dirty="0">
                <a:latin typeface="Bookman Old Style" panose="02050604050505020204" pitchFamily="18" charset="0"/>
              </a:rPr>
              <a:t>é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vedada</a:t>
            </a:r>
            <a:r>
              <a:rPr lang="pt-BR" sz="2000" dirty="0">
                <a:latin typeface="Bookman Old Style" panose="02050604050505020204" pitchFamily="18" charset="0"/>
              </a:rPr>
              <a:t> a </a:t>
            </a:r>
            <a:r>
              <a:rPr lang="pt-BR" sz="2000" b="1" dirty="0">
                <a:latin typeface="Bookman Old Style" panose="02050604050505020204" pitchFamily="18" charset="0"/>
              </a:rPr>
              <a:t>recepção</a:t>
            </a:r>
            <a:r>
              <a:rPr lang="pt-BR" sz="2000" dirty="0">
                <a:latin typeface="Bookman Old Style" panose="02050604050505020204" pitchFamily="18" charset="0"/>
              </a:rPr>
              <a:t> ou </a:t>
            </a:r>
            <a:r>
              <a:rPr lang="pt-BR" sz="2000" b="1" dirty="0">
                <a:latin typeface="Bookman Old Style" panose="02050604050505020204" pitchFamily="18" charset="0"/>
              </a:rPr>
              <a:t>expedição</a:t>
            </a:r>
            <a:r>
              <a:rPr lang="pt-BR" sz="2000" dirty="0">
                <a:latin typeface="Bookman Old Style" panose="02050604050505020204" pitchFamily="18" charset="0"/>
              </a:rPr>
              <a:t> de documentos </a:t>
            </a:r>
            <a:r>
              <a:rPr lang="pt-BR" sz="2000" b="1" i="1" dirty="0">
                <a:latin typeface="Bookman Old Style" panose="02050604050505020204" pitchFamily="18" charset="0"/>
              </a:rPr>
              <a:t>eletrônicos</a:t>
            </a:r>
            <a:r>
              <a:rPr lang="pt-BR" sz="2000" dirty="0">
                <a:latin typeface="Bookman Old Style" panose="02050604050505020204" pitchFamily="18" charset="0"/>
              </a:rPr>
              <a:t> fora da plataforma SREI </a:t>
            </a:r>
            <a:r>
              <a:rPr lang="pt-BR" sz="2000" i="1" dirty="0">
                <a:latin typeface="Bookman Old Style" panose="02050604050505020204" pitchFamily="18" charset="0"/>
              </a:rPr>
              <a:t>(Sistema de Registro Eletrônico de Imóveis)</a:t>
            </a:r>
            <a:r>
              <a:rPr lang="pt-BR" sz="2000" dirty="0">
                <a:latin typeface="Bookman Old Style" panose="02050604050505020204" pitchFamily="18" charset="0"/>
              </a:rPr>
              <a:t>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t-BR" sz="18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t-BR" sz="1800" b="1" i="1" dirty="0">
                <a:latin typeface="Bookman Old Style" panose="02050604050505020204" pitchFamily="18" charset="0"/>
              </a:rPr>
              <a:t>Art. 33. </a:t>
            </a:r>
            <a:r>
              <a:rPr lang="pt-BR" sz="1800" i="1" dirty="0">
                <a:latin typeface="Bookman Old Style" panose="02050604050505020204" pitchFamily="18" charset="0"/>
              </a:rPr>
              <a:t>Aos ofícios de registro de imóveis é vedado:</a:t>
            </a:r>
          </a:p>
          <a:p>
            <a:pPr marL="0" indent="0" algn="ctr">
              <a:buNone/>
            </a:pPr>
            <a:r>
              <a:rPr lang="pt-BR" sz="1800" b="1" i="1" dirty="0">
                <a:latin typeface="Bookman Old Style" panose="02050604050505020204" pitchFamily="18" charset="0"/>
              </a:rPr>
              <a:t> I – </a:t>
            </a:r>
            <a:r>
              <a:rPr lang="pt-BR" sz="1800" i="1" dirty="0">
                <a:latin typeface="Bookman Old Style" panose="02050604050505020204" pitchFamily="18" charset="0"/>
              </a:rPr>
              <a:t>recepcionar ou expedir documentos eletrônicos por e-mail ou serviços postais ou de entrega; </a:t>
            </a:r>
          </a:p>
          <a:p>
            <a:pPr marL="0" indent="0" algn="ctr">
              <a:buNone/>
            </a:pPr>
            <a:r>
              <a:rPr lang="pt-BR" sz="1800" b="1" i="1" dirty="0">
                <a:latin typeface="Bookman Old Style" panose="02050604050505020204" pitchFamily="18" charset="0"/>
              </a:rPr>
              <a:t>II – </a:t>
            </a:r>
            <a:r>
              <a:rPr lang="pt-BR" sz="1800" i="1" dirty="0">
                <a:latin typeface="Bookman Old Style" panose="02050604050505020204" pitchFamily="18" charset="0"/>
              </a:rPr>
              <a:t>postar ou baixar (download) documentos eletrônicos e informações em sites que não sejam os das respectivas centrais de serviços eletrônicos compartilhados ou do SAEC;</a:t>
            </a:r>
          </a:p>
          <a:p>
            <a:pPr marL="0" indent="0" algn="ctr">
              <a:buNone/>
            </a:pPr>
            <a:r>
              <a:rPr lang="pt-BR" sz="1800" b="1" i="1" dirty="0">
                <a:latin typeface="Bookman Old Style" panose="02050604050505020204" pitchFamily="18" charset="0"/>
              </a:rPr>
              <a:t> III – </a:t>
            </a:r>
            <a:r>
              <a:rPr lang="pt-BR" sz="1800" i="1" dirty="0">
                <a:latin typeface="Bookman Old Style" panose="02050604050505020204" pitchFamily="18" charset="0"/>
              </a:rPr>
              <a:t>prestar os serviços eletrônicos referidos neste provimento, diretamente ou por terceiros, fora do Sistema de Registro Eletrônico de Imóveis – SREI</a:t>
            </a:r>
          </a:p>
          <a:p>
            <a:pPr algn="ctr">
              <a:lnSpc>
                <a:spcPct val="150000"/>
              </a:lnSpc>
            </a:pP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759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Serviços 100% implementados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258345" y="1804562"/>
            <a:ext cx="10915177" cy="671497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18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Certidão Digital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800" dirty="0">
                <a:latin typeface="Bookman Old Style" panose="02050604050505020204" pitchFamily="18" charset="0"/>
              </a:rPr>
              <a:t>A </a:t>
            </a:r>
            <a:r>
              <a:rPr lang="pt-BR" sz="1800" b="1" dirty="0">
                <a:latin typeface="Bookman Old Style" panose="02050604050505020204" pitchFamily="18" charset="0"/>
              </a:rPr>
              <a:t>certidão digital </a:t>
            </a:r>
            <a:r>
              <a:rPr lang="pt-BR" sz="1800" dirty="0">
                <a:latin typeface="Bookman Old Style" panose="02050604050505020204" pitchFamily="18" charset="0"/>
              </a:rPr>
              <a:t>é o documento expedido pelo Oficial de Registro de Imóveis ou por seu preposto, com </a:t>
            </a:r>
            <a:r>
              <a:rPr lang="pt-BR" sz="1800" b="1" dirty="0">
                <a:latin typeface="Bookman Old Style" panose="02050604050505020204" pitchFamily="18" charset="0"/>
              </a:rPr>
              <a:t>fé pública</a:t>
            </a:r>
            <a:r>
              <a:rPr lang="pt-BR" sz="1800" dirty="0">
                <a:latin typeface="Bookman Old Style" panose="02050604050505020204" pitchFamily="18" charset="0"/>
              </a:rPr>
              <a:t>, no </a:t>
            </a:r>
            <a:r>
              <a:rPr lang="pt-BR" sz="1800" b="1" dirty="0">
                <a:latin typeface="Bookman Old Style" panose="02050604050505020204" pitchFamily="18" charset="0"/>
              </a:rPr>
              <a:t>meio eletrônico</a:t>
            </a:r>
            <a:r>
              <a:rPr lang="pt-BR" sz="1800" dirty="0">
                <a:latin typeface="Bookman Old Style" panose="020506040505050202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800" dirty="0">
                <a:latin typeface="Bookman Old Style" panose="02050604050505020204" pitchFamily="18" charset="0"/>
              </a:rPr>
              <a:t>São arquivos </a:t>
            </a:r>
            <a:r>
              <a:rPr lang="pt-BR" sz="1800" b="1" dirty="0">
                <a:latin typeface="Bookman Old Style" panose="02050604050505020204" pitchFamily="18" charset="0"/>
              </a:rPr>
              <a:t>assinados digitalmente </a:t>
            </a:r>
            <a:r>
              <a:rPr lang="pt-BR" sz="1800" dirty="0">
                <a:latin typeface="Bookman Old Style" panose="02050604050505020204" pitchFamily="18" charset="0"/>
              </a:rPr>
              <a:t>com certificado digital - ICP/BR. Assim como as certidões físicas, possuem </a:t>
            </a:r>
            <a:r>
              <a:rPr lang="pt-BR" sz="1800" b="1" dirty="0">
                <a:latin typeface="Bookman Old Style" panose="02050604050505020204" pitchFamily="18" charset="0"/>
              </a:rPr>
              <a:t>validade por 30 dias para a prática de atos notariais</a:t>
            </a:r>
            <a:r>
              <a:rPr lang="pt-BR" sz="2000" dirty="0">
                <a:latin typeface="Georgia" panose="02040502050405020303" pitchFamily="18" charset="0"/>
              </a:rPr>
              <a:t>.</a:t>
            </a:r>
          </a:p>
          <a:p>
            <a:endParaRPr lang="pt-BR" sz="2000" dirty="0"/>
          </a:p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9675" y="2327798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pic>
        <p:nvPicPr>
          <p:cNvPr id="9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170" y="1894661"/>
            <a:ext cx="5908727" cy="37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829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Serviços 100% implementados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258345" y="1804562"/>
            <a:ext cx="10915177" cy="671497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1600" b="1" dirty="0">
                <a:solidFill>
                  <a:schemeClr val="accent2"/>
                </a:solidFill>
                <a:latin typeface="Georgia" panose="02040502050405020303" pitchFamily="18" charset="0"/>
              </a:rPr>
              <a:t>e-Protocolo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dirty="0">
                <a:latin typeface="Georgia" panose="02040502050405020303" pitchFamily="18" charset="0"/>
              </a:rPr>
              <a:t>O </a:t>
            </a:r>
            <a:r>
              <a:rPr lang="pt-BR" sz="1600" b="1" i="1" dirty="0">
                <a:latin typeface="Georgia" panose="02040502050405020303" pitchFamily="18" charset="0"/>
              </a:rPr>
              <a:t>e-Protocolo</a:t>
            </a:r>
            <a:r>
              <a:rPr lang="pt-BR" sz="1600" dirty="0">
                <a:latin typeface="Georgia" panose="02040502050405020303" pitchFamily="18" charset="0"/>
              </a:rPr>
              <a:t> possibilita a </a:t>
            </a:r>
            <a:r>
              <a:rPr lang="pt-BR" sz="1600" b="1" dirty="0">
                <a:latin typeface="Georgia" panose="02040502050405020303" pitchFamily="18" charset="0"/>
              </a:rPr>
              <a:t>postagem</a:t>
            </a:r>
            <a:r>
              <a:rPr lang="pt-BR" sz="1600" dirty="0">
                <a:latin typeface="Georgia" panose="02040502050405020303" pitchFamily="18" charset="0"/>
              </a:rPr>
              <a:t> e o </a:t>
            </a:r>
            <a:r>
              <a:rPr lang="pt-BR" sz="1600" b="1" dirty="0">
                <a:latin typeface="Georgia" panose="02040502050405020303" pitchFamily="18" charset="0"/>
              </a:rPr>
              <a:t>tráfego</a:t>
            </a:r>
            <a:r>
              <a:rPr lang="pt-BR" sz="1600" dirty="0">
                <a:latin typeface="Georgia" panose="02040502050405020303" pitchFamily="18" charset="0"/>
              </a:rPr>
              <a:t> de </a:t>
            </a:r>
            <a:r>
              <a:rPr lang="pt-BR" sz="1600" b="1" dirty="0">
                <a:latin typeface="Georgia" panose="02040502050405020303" pitchFamily="18" charset="0"/>
              </a:rPr>
              <a:t>traslados</a:t>
            </a:r>
            <a:r>
              <a:rPr lang="pt-BR" sz="1600" dirty="0">
                <a:latin typeface="Georgia" panose="02040502050405020303" pitchFamily="18" charset="0"/>
              </a:rPr>
              <a:t> e </a:t>
            </a:r>
            <a:r>
              <a:rPr lang="pt-BR" sz="1600" b="1" dirty="0">
                <a:latin typeface="Georgia" panose="02040502050405020303" pitchFamily="18" charset="0"/>
              </a:rPr>
              <a:t>certidões notariais </a:t>
            </a:r>
            <a:r>
              <a:rPr lang="pt-BR" sz="1600" dirty="0">
                <a:latin typeface="Georgia" panose="02040502050405020303" pitchFamily="18" charset="0"/>
              </a:rPr>
              <a:t>e de </a:t>
            </a:r>
            <a:r>
              <a:rPr lang="pt-BR" sz="1600" b="1" dirty="0">
                <a:latin typeface="Georgia" panose="02040502050405020303" pitchFamily="18" charset="0"/>
              </a:rPr>
              <a:t>outros títulos</a:t>
            </a:r>
            <a:r>
              <a:rPr lang="pt-BR" sz="1600" dirty="0">
                <a:latin typeface="Georgia" panose="02040502050405020303" pitchFamily="18" charset="0"/>
              </a:rPr>
              <a:t>, </a:t>
            </a:r>
            <a:r>
              <a:rPr lang="pt-BR" sz="1600" b="1" dirty="0">
                <a:latin typeface="Georgia" panose="02040502050405020303" pitchFamily="18" charset="0"/>
              </a:rPr>
              <a:t>públicos </a:t>
            </a:r>
            <a:r>
              <a:rPr lang="pt-BR" sz="1600" dirty="0">
                <a:latin typeface="Georgia" panose="02040502050405020303" pitchFamily="18" charset="0"/>
              </a:rPr>
              <a:t>ou </a:t>
            </a:r>
            <a:r>
              <a:rPr lang="pt-BR" sz="1600" b="1" dirty="0">
                <a:latin typeface="Georgia" panose="02040502050405020303" pitchFamily="18" charset="0"/>
              </a:rPr>
              <a:t>particulares</a:t>
            </a:r>
            <a:r>
              <a:rPr lang="pt-BR" sz="1600" dirty="0">
                <a:latin typeface="Georgia" panose="02040502050405020303" pitchFamily="18" charset="0"/>
              </a:rPr>
              <a:t>, elaborados sob a forma de </a:t>
            </a:r>
            <a:r>
              <a:rPr lang="pt-BR" sz="1600" b="1" dirty="0">
                <a:latin typeface="Georgia" panose="02040502050405020303" pitchFamily="18" charset="0"/>
              </a:rPr>
              <a:t>documento eletrônico</a:t>
            </a:r>
            <a:r>
              <a:rPr lang="pt-BR" sz="1600" dirty="0">
                <a:latin typeface="Georgia" panose="02040502050405020303" pitchFamily="18" charset="0"/>
              </a:rPr>
              <a:t>, para remessa às serventias registrais para prenotação.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dirty="0">
                <a:latin typeface="Georgia" panose="02040502050405020303" pitchFamily="18" charset="0"/>
              </a:rPr>
              <a:t>Atualmente, nos </a:t>
            </a:r>
            <a:r>
              <a:rPr lang="pt-BR" sz="1600" b="1" dirty="0">
                <a:latin typeface="Georgia" panose="02040502050405020303" pitchFamily="18" charset="0"/>
              </a:rPr>
              <a:t>títulos eletrônicos</a:t>
            </a:r>
            <a:r>
              <a:rPr lang="pt-BR" sz="1600" dirty="0">
                <a:latin typeface="Georgia" panose="02040502050405020303" pitchFamily="18" charset="0"/>
              </a:rPr>
              <a:t>, a qualificação registral é dividida em duas etapas: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dirty="0">
                <a:latin typeface="Georgia" panose="02040502050405020303" pitchFamily="18" charset="0"/>
              </a:rPr>
              <a:t>A </a:t>
            </a:r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qualificação digital-formal </a:t>
            </a:r>
            <a:r>
              <a:rPr lang="pt-BR" sz="1600" dirty="0">
                <a:latin typeface="Georgia" panose="02040502050405020303" pitchFamily="18" charset="0"/>
              </a:rPr>
              <a:t>do título, e a etapa posterior, da </a:t>
            </a:r>
            <a:r>
              <a:rPr lang="pt-BR" sz="16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qualificação jurídica tradicional</a:t>
            </a:r>
            <a:r>
              <a:rPr lang="pt-BR" sz="1600" dirty="0">
                <a:solidFill>
                  <a:schemeClr val="accent2"/>
                </a:solidFill>
                <a:latin typeface="Georgia" panose="02040502050405020303" pitchFamily="18" charset="0"/>
              </a:rPr>
              <a:t>. </a:t>
            </a:r>
            <a:endParaRPr lang="pt-BR" dirty="0">
              <a:solidFill>
                <a:schemeClr val="accent2"/>
              </a:solidFill>
              <a:latin typeface="Georgia" panose="02040502050405020303" pitchFamily="18" charset="0"/>
            </a:endParaRPr>
          </a:p>
          <a:p>
            <a:endParaRPr lang="pt-BR" sz="2000" dirty="0"/>
          </a:p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9675" y="2327798"/>
            <a:ext cx="10069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  <p:pic>
        <p:nvPicPr>
          <p:cNvPr id="10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3553" y="3126087"/>
            <a:ext cx="5681194" cy="340021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313553" y="1804562"/>
            <a:ext cx="5681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>
                <a:latin typeface="Georgia" panose="02040502050405020303" pitchFamily="18" charset="0"/>
              </a:rPr>
              <a:t>Importante frisar que a qualificação jurídica tradicional do título sempre foi e sempre será </a:t>
            </a:r>
            <a:r>
              <a:rPr lang="pt-BR" sz="1600" b="1" dirty="0">
                <a:solidFill>
                  <a:schemeClr val="accent2"/>
                </a:solidFill>
                <a:latin typeface="Georgia" panose="02040502050405020303" pitchFamily="18" charset="0"/>
              </a:rPr>
              <a:t>atribuição do Registrador</a:t>
            </a:r>
            <a:r>
              <a:rPr lang="pt-BR" sz="1600" dirty="0">
                <a:solidFill>
                  <a:schemeClr val="accent2"/>
                </a:solidFill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357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70917" y="1081373"/>
            <a:ext cx="74713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Discripção dos Bens Moveis</a:t>
            </a:r>
          </a:p>
          <a:p>
            <a:pPr algn="ctr"/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Escravos</a:t>
            </a:r>
          </a:p>
          <a:p>
            <a:pPr algn="ctr"/>
            <a:endParaRPr lang="pt-BR" sz="2000" b="1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Uma</a:t>
            </a:r>
            <a:r>
              <a:rPr lang="pt-BR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pt-BR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escrava de nação angolla </a:t>
            </a:r>
            <a:r>
              <a:rPr lang="pt-BR" dirty="0">
                <a:latin typeface="Bookman Old Style" panose="02050604050505020204" pitchFamily="18" charset="0"/>
              </a:rPr>
              <a:t>de nome Leopoldina com trinta annos de idade, avaliada na quantia de um conto e quatrocentos mil reis -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1:400$000</a:t>
            </a:r>
          </a:p>
          <a:p>
            <a:pPr algn="ctr"/>
            <a:endParaRPr lang="pt-BR" dirty="0">
              <a:latin typeface="Bookman Old Style" panose="02050604050505020204" pitchFamily="18" charset="0"/>
            </a:endParaRP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Um</a:t>
            </a:r>
            <a:r>
              <a:rPr lang="pt-BR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pt-BR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cabra</a:t>
            </a:r>
            <a:r>
              <a:rPr lang="pt-BR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pt-BR" dirty="0">
                <a:latin typeface="Bookman Old Style" panose="02050604050505020204" pitchFamily="18" charset="0"/>
              </a:rPr>
              <a:t>de nome Antonio, de seis annos de idade, avaliado na quantia de oitocentos mil reis - 800:000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 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Uma</a:t>
            </a:r>
            <a:r>
              <a:rPr lang="pt-BR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pt-BR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creoula</a:t>
            </a:r>
            <a:r>
              <a:rPr lang="pt-BR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pt-BR" dirty="0">
                <a:latin typeface="Bookman Old Style" panose="02050604050505020204" pitchFamily="18" charset="0"/>
              </a:rPr>
              <a:t>de nome Maria com dous annos de idade inutilizada por uma grande rotura no umbigo, avaliada na quantia de cento e sincoenta mil reis</a:t>
            </a:r>
          </a:p>
          <a:p>
            <a:pPr algn="ctr"/>
            <a:r>
              <a:rPr lang="pt-BR" dirty="0">
                <a:latin typeface="Bookman Old Style" panose="02050604050505020204" pitchFamily="18" charset="0"/>
              </a:rPr>
              <a:t>- 150:000</a:t>
            </a:r>
          </a:p>
          <a:p>
            <a:pPr algn="ctr"/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705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9675" y="2327798"/>
            <a:ext cx="1006955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 MANUSCRITO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À </a:t>
            </a:r>
          </a:p>
          <a:p>
            <a:pPr algn="ctr"/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VIRTUALIZAÇÃO</a:t>
            </a:r>
          </a:p>
          <a:p>
            <a:pPr algn="ctr"/>
            <a:endParaRPr lang="pt-BR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pt-BR" sz="4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Lei nº 14.382/2022 </a:t>
            </a: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919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733926" y="1743405"/>
            <a:ext cx="11261557" cy="6776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pt-BR" sz="20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Principais alterações introduzidas na Lei nº 6.015/1973 com a Lei nº 14.382/2022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Expressa previsão da </a:t>
            </a:r>
            <a:r>
              <a:rPr lang="pt-BR" sz="2000" b="1" i="1" dirty="0">
                <a:latin typeface="Bookman Old Style" panose="02050604050505020204" pitchFamily="18" charset="0"/>
              </a:rPr>
              <a:t>escrituração</a:t>
            </a:r>
            <a:r>
              <a:rPr lang="pt-BR" sz="2000" dirty="0">
                <a:latin typeface="Bookman Old Style" panose="02050604050505020204" pitchFamily="18" charset="0"/>
              </a:rPr>
              <a:t>, </a:t>
            </a:r>
            <a:r>
              <a:rPr lang="pt-BR" sz="2000" b="1" i="1" dirty="0">
                <a:latin typeface="Bookman Old Style" panose="02050604050505020204" pitchFamily="18" charset="0"/>
              </a:rPr>
              <a:t>publicidade</a:t>
            </a:r>
            <a:r>
              <a:rPr lang="pt-BR" sz="2000" dirty="0">
                <a:latin typeface="Bookman Old Style" panose="02050604050505020204" pitchFamily="18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</a:rPr>
              <a:t>conservação</a:t>
            </a:r>
            <a:r>
              <a:rPr lang="pt-BR" sz="2000" dirty="0">
                <a:latin typeface="Bookman Old Style" panose="02050604050505020204" pitchFamily="18" charset="0"/>
              </a:rPr>
              <a:t> dos registros em </a:t>
            </a:r>
            <a:r>
              <a:rPr lang="pt-BR" sz="2000" b="1" i="1" dirty="0">
                <a:latin typeface="Bookman Old Style" panose="02050604050505020204" pitchFamily="18" charset="0"/>
              </a:rPr>
              <a:t>meio eletrônico</a:t>
            </a:r>
            <a:r>
              <a:rPr lang="pt-BR" sz="2000" dirty="0">
                <a:latin typeface="Bookman Old Style" panose="02050604050505020204" pitchFamily="18" charset="0"/>
              </a:rPr>
              <a:t>, conforme regulamentação do CNJ;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Utilização de </a:t>
            </a:r>
            <a:r>
              <a:rPr lang="pt-BR" sz="2000" b="1" dirty="0">
                <a:latin typeface="Bookman Old Style" panose="02050604050505020204" pitchFamily="18" charset="0"/>
              </a:rPr>
              <a:t>assinatura avançada </a:t>
            </a:r>
            <a:r>
              <a:rPr lang="pt-BR" sz="2000" dirty="0">
                <a:latin typeface="Bookman Old Style" panose="02050604050505020204" pitchFamily="18" charset="0"/>
              </a:rPr>
              <a:t>ou </a:t>
            </a:r>
            <a:r>
              <a:rPr lang="pt-BR" sz="2000" b="1" dirty="0">
                <a:latin typeface="Bookman Old Style" panose="02050604050505020204" pitchFamily="18" charset="0"/>
              </a:rPr>
              <a:t>qualificada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(assinatura digital ICP-Brasil)</a:t>
            </a:r>
            <a:r>
              <a:rPr lang="pt-BR" sz="2000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pt-BR" sz="2000" dirty="0">
                <a:latin typeface="Bookman Old Style" panose="02050604050505020204" pitchFamily="18" charset="0"/>
              </a:rPr>
              <a:t>para acesso ou envio de informações aos registros públicos, exceto o Registro de Imóveis, cujo uso de </a:t>
            </a:r>
            <a:r>
              <a:rPr lang="pt-BR" sz="2000" b="1" dirty="0">
                <a:latin typeface="Bookman Old Style" panose="02050604050505020204" pitchFamily="18" charset="0"/>
              </a:rPr>
              <a:t>assinatura avançada </a:t>
            </a:r>
            <a:r>
              <a:rPr lang="pt-BR" sz="2000" dirty="0">
                <a:latin typeface="Bookman Old Style" panose="02050604050505020204" pitchFamily="18" charset="0"/>
              </a:rPr>
              <a:t>só poderá ocorrer em hipóteses a serem estabelecidas pelo CNJ;</a:t>
            </a:r>
          </a:p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553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5800" y="2345761"/>
            <a:ext cx="1048772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Possibilidade do fornecimento de </a:t>
            </a:r>
            <a:r>
              <a:rPr lang="pt-BR" sz="2000" b="1" dirty="0">
                <a:latin typeface="Bookman Old Style" panose="02050604050505020204" pitchFamily="18" charset="0"/>
              </a:rPr>
              <a:t>certidões eletrônicas </a:t>
            </a:r>
            <a:r>
              <a:rPr lang="pt-BR" sz="2000" dirty="0">
                <a:latin typeface="Bookman Old Style" panose="02050604050505020204" pitchFamily="18" charset="0"/>
              </a:rPr>
              <a:t>com critérios de segurança, e possibilidade do requerimento de certidão de </a:t>
            </a:r>
            <a:r>
              <a:rPr lang="pt-BR" sz="2000" b="1" dirty="0">
                <a:latin typeface="Bookman Old Style" panose="02050604050505020204" pitchFamily="18" charset="0"/>
              </a:rPr>
              <a:t>qualquer serventia</a:t>
            </a:r>
            <a:r>
              <a:rPr lang="pt-BR" sz="2000" dirty="0">
                <a:latin typeface="Bookman Old Style" panose="02050604050505020204" pitchFamily="18" charset="0"/>
              </a:rPr>
              <a:t>, bem como a </a:t>
            </a:r>
            <a:r>
              <a:rPr lang="pt-BR" sz="2000" b="1" dirty="0">
                <a:latin typeface="Bookman Old Style" panose="02050604050505020204" pitchFamily="18" charset="0"/>
              </a:rPr>
              <a:t>dispensa da materialização</a:t>
            </a:r>
            <a:r>
              <a:rPr lang="pt-BR" sz="2000" dirty="0">
                <a:latin typeface="Bookman Old Style" panose="02050604050505020204" pitchFamily="18" charset="0"/>
              </a:rPr>
              <a:t>;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Redução no prazo para expedição de certidões dos registros de imóveis.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Conservação dos títulos físicos </a:t>
            </a:r>
            <a:r>
              <a:rPr lang="pt-BR" sz="2000" b="1" dirty="0">
                <a:latin typeface="Bookman Old Style" panose="02050604050505020204" pitchFamily="18" charset="0"/>
              </a:rPr>
              <a:t>exclusivamente</a:t>
            </a:r>
            <a:r>
              <a:rPr lang="pt-BR" sz="2000" dirty="0">
                <a:latin typeface="Bookman Old Style" panose="02050604050505020204" pitchFamily="18" charset="0"/>
              </a:rPr>
              <a:t> em </a:t>
            </a:r>
            <a:r>
              <a:rPr lang="pt-BR" sz="2000" b="1" dirty="0">
                <a:latin typeface="Bookman Old Style" panose="02050604050505020204" pitchFamily="18" charset="0"/>
              </a:rPr>
              <a:t>arquivo digital</a:t>
            </a:r>
            <a:r>
              <a:rPr lang="pt-BR" sz="2000" dirty="0">
                <a:latin typeface="Bookman Old Style" panose="02050604050505020204" pitchFamily="18" charset="0"/>
              </a:rPr>
              <a:t>, conforme regulamentação a ser realizada pelo CNJ;</a:t>
            </a:r>
          </a:p>
        </p:txBody>
      </p:sp>
    </p:spTree>
    <p:extLst>
      <p:ext uri="{BB962C8B-B14F-4D97-AF65-F5344CB8AC3E}">
        <p14:creationId xmlns:p14="http://schemas.microsoft.com/office/powerpoint/2010/main" val="19559922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-728244" y="1959081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70810" y="2405590"/>
            <a:ext cx="10487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ALTERAÇÃO NOS PRAZOS </a:t>
            </a:r>
          </a:p>
          <a:p>
            <a:pPr algn="ctr">
              <a:lnSpc>
                <a:spcPct val="150000"/>
              </a:lnSpc>
            </a:pP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 NA </a:t>
            </a:r>
          </a:p>
          <a:p>
            <a:pPr algn="ctr">
              <a:lnSpc>
                <a:spcPct val="150000"/>
              </a:lnSpc>
            </a:pPr>
            <a:r>
              <a:rPr lang="pt-BR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FORMA DE CONTAGEM DOS PRAZOS</a:t>
            </a:r>
          </a:p>
        </p:txBody>
      </p:sp>
    </p:spTree>
    <p:extLst>
      <p:ext uri="{BB962C8B-B14F-4D97-AF65-F5344CB8AC3E}">
        <p14:creationId xmlns:p14="http://schemas.microsoft.com/office/powerpoint/2010/main" val="19759731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838200" y="1666561"/>
            <a:ext cx="10515600" cy="443355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Alteração da LRP</a:t>
            </a:r>
            <a:endParaRPr lang="pt-BR" sz="2000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Bookman Old Style" panose="02050604050505020204" pitchFamily="18" charset="0"/>
              </a:rPr>
              <a:t>Previsão de os registros serem </a:t>
            </a:r>
            <a:r>
              <a:rPr lang="pt-BR" sz="2000" b="1" dirty="0">
                <a:latin typeface="Bookman Old Style" panose="02050604050505020204" pitchFamily="18" charset="0"/>
              </a:rPr>
              <a:t>escriturados</a:t>
            </a:r>
            <a:r>
              <a:rPr lang="pt-BR" sz="2000" dirty="0">
                <a:latin typeface="Bookman Old Style" panose="02050604050505020204" pitchFamily="18" charset="0"/>
              </a:rPr>
              <a:t>, </a:t>
            </a:r>
            <a:r>
              <a:rPr lang="pt-BR" sz="2000" b="1" dirty="0">
                <a:latin typeface="Bookman Old Style" panose="02050604050505020204" pitchFamily="18" charset="0"/>
              </a:rPr>
              <a:t>publicizados </a:t>
            </a:r>
            <a:r>
              <a:rPr lang="pt-BR" sz="2000" dirty="0">
                <a:latin typeface="Bookman Old Style" panose="02050604050505020204" pitchFamily="18" charset="0"/>
              </a:rPr>
              <a:t>e </a:t>
            </a:r>
            <a:r>
              <a:rPr lang="pt-BR" sz="2000" b="1" dirty="0">
                <a:latin typeface="Bookman Old Style" panose="02050604050505020204" pitchFamily="18" charset="0"/>
              </a:rPr>
              <a:t>conservados </a:t>
            </a:r>
            <a:r>
              <a:rPr lang="pt-BR" sz="2000" dirty="0">
                <a:latin typeface="Bookman Old Style" panose="02050604050505020204" pitchFamily="18" charset="0"/>
              </a:rPr>
              <a:t>em </a:t>
            </a:r>
            <a:r>
              <a:rPr lang="pt-BR" sz="2000" b="1" dirty="0">
                <a:latin typeface="Bookman Old Style" panose="02050604050505020204" pitchFamily="18" charset="0"/>
              </a:rPr>
              <a:t>meio eletrônico</a:t>
            </a:r>
            <a:r>
              <a:rPr lang="pt-BR" sz="2000" dirty="0">
                <a:latin typeface="Bookman Old Style" panose="02050604050505020204" pitchFamily="18" charset="0"/>
              </a:rPr>
              <a:t>.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Bookman Old Style" panose="02050604050505020204" pitchFamily="18" charset="0"/>
              </a:rPr>
              <a:t>Alteração dos prazos, bem como da forma de contagem, que será feita em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dias </a:t>
            </a:r>
            <a:r>
              <a:rPr lang="pt-BR" sz="2000" dirty="0">
                <a:latin typeface="Bookman Old Style" panose="02050604050505020204" pitchFamily="18" charset="0"/>
              </a:rPr>
              <a:t>e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horas úteis</a:t>
            </a:r>
            <a:r>
              <a:rPr lang="pt-BR" sz="2000" dirty="0">
                <a:latin typeface="Bookman Old Style" panose="020506040505050202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b="1" i="1" dirty="0">
                <a:latin typeface="Bookman Old Style" panose="02050604050505020204" pitchFamily="18" charset="0"/>
              </a:rPr>
              <a:t>Exceção: </a:t>
            </a:r>
            <a:r>
              <a:rPr lang="pt-BR" sz="2000" dirty="0">
                <a:latin typeface="Bookman Old Style" panose="02050604050505020204" pitchFamily="18" charset="0"/>
              </a:rPr>
              <a:t>“exceto nos casos previstos em lei e naqueles contados em meses e anos”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t-BR" sz="2000" i="1" dirty="0">
              <a:solidFill>
                <a:schemeClr val="accent2"/>
              </a:solidFill>
              <a:latin typeface="Georgia" panose="02040502050405020303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t-BR" sz="2400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951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838200" y="1743404"/>
            <a:ext cx="10825976" cy="4433559"/>
          </a:xfrm>
        </p:spPr>
        <p:txBody>
          <a:bodyPr numCol="1">
            <a:normAutofit/>
          </a:bodyPr>
          <a:lstStyle/>
          <a:p>
            <a:endParaRPr lang="pt-BR" sz="1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i="1" dirty="0">
                <a:latin typeface="Bookman Old Style" panose="02050604050505020204" pitchFamily="18" charset="0"/>
              </a:rPr>
              <a:t>§ 10. As certidões do registro de imóveis.... serão emitidas nos seguintes prazos máximos, contados a partir do pagamento dos emolumentos 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i="1" dirty="0">
                <a:latin typeface="Bookman Old Style" panose="02050604050505020204" pitchFamily="18" charset="0"/>
              </a:rPr>
              <a:t>I -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quatro horas</a:t>
            </a:r>
            <a:r>
              <a:rPr lang="pt-BR" sz="2000" i="1" dirty="0">
                <a:latin typeface="Bookman Old Style" panose="02050604050505020204" pitchFamily="18" charset="0"/>
              </a:rPr>
              <a:t>, para a certidão de inteiro teor da matrícula ou do livro auxiliar, em meio eletrônico, requerida no horário de expediente, desde que fornecido pelo usuário o respectivo número;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i="1" dirty="0">
                <a:latin typeface="Bookman Old Style" panose="02050604050505020204" pitchFamily="18" charset="0"/>
              </a:rPr>
              <a:t>II -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um dia</a:t>
            </a:r>
            <a:r>
              <a:rPr lang="pt-BR" sz="2000" i="1" dirty="0">
                <a:latin typeface="Bookman Old Style" panose="02050604050505020204" pitchFamily="18" charset="0"/>
              </a:rPr>
              <a:t>, para a certidão da situação jurídica atualizada do imóvel; 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i="1" dirty="0">
                <a:latin typeface="Bookman Old Style" panose="02050604050505020204" pitchFamily="18" charset="0"/>
              </a:rPr>
              <a:t>III -</a:t>
            </a:r>
            <a:r>
              <a:rPr lang="pt-BR" sz="2000" b="1" i="1" dirty="0">
                <a:latin typeface="Bookman Old Style" panose="02050604050505020204" pitchFamily="18" charset="0"/>
              </a:rPr>
              <a:t> </a:t>
            </a:r>
            <a:r>
              <a:rPr lang="pt-BR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cinco dias</a:t>
            </a:r>
            <a:r>
              <a:rPr lang="pt-BR" sz="2000" i="1" dirty="0">
                <a:latin typeface="Bookman Old Style" panose="02050604050505020204" pitchFamily="18" charset="0"/>
              </a:rPr>
              <a:t>, para a certidão de transcrições e para os demais casos. </a:t>
            </a:r>
          </a:p>
          <a:p>
            <a:pPr algn="ctr">
              <a:lnSpc>
                <a:spcPct val="150000"/>
              </a:lnSpc>
            </a:pPr>
            <a:endParaRPr lang="pt-BR" sz="1300" i="1" dirty="0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896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2510230-CEA9-BAC1-8752-AE7EBD0F82D3}"/>
              </a:ext>
            </a:extLst>
          </p:cNvPr>
          <p:cNvSpPr txBox="1">
            <a:spLocks/>
          </p:cNvSpPr>
          <p:nvPr/>
        </p:nvSpPr>
        <p:spPr>
          <a:xfrm>
            <a:off x="327992" y="1964005"/>
            <a:ext cx="3807214" cy="35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860503" y="1693785"/>
            <a:ext cx="10515600" cy="443355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Alteração (protocolo) dos prazos de qualificação e registro: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pt-BR" sz="2000" b="1" i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Protocolizado o título, se procederá ao </a:t>
            </a:r>
            <a:r>
              <a:rPr lang="pt-BR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registro</a:t>
            </a:r>
            <a:r>
              <a:rPr lang="pt-BR" sz="2000" dirty="0">
                <a:latin typeface="Bookman Old Style" panose="02050604050505020204" pitchFamily="18" charset="0"/>
              </a:rPr>
              <a:t> no prazo de </a:t>
            </a:r>
            <a:r>
              <a:rPr lang="pt-BR" sz="2000" b="1" i="1" u="sng" dirty="0">
                <a:solidFill>
                  <a:schemeClr val="accent2"/>
                </a:solidFill>
                <a:latin typeface="Bookman Old Style" panose="02050604050505020204" pitchFamily="18" charset="0"/>
              </a:rPr>
              <a:t>dez dias</a:t>
            </a:r>
            <a:r>
              <a:rPr lang="pt-BR" sz="2000" dirty="0">
                <a:latin typeface="Bookman Old Style" panose="02050604050505020204" pitchFamily="18" charset="0"/>
              </a:rPr>
              <a:t>, contado da data do protocolo.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No prazo de </a:t>
            </a:r>
            <a:r>
              <a:rPr lang="pt-BR" sz="2000" b="1" i="1" u="sng" dirty="0">
                <a:solidFill>
                  <a:schemeClr val="accent2"/>
                </a:solidFill>
                <a:latin typeface="Bookman Old Style" panose="02050604050505020204" pitchFamily="18" charset="0"/>
              </a:rPr>
              <a:t>cinco dias úteis </a:t>
            </a:r>
            <a:r>
              <a:rPr lang="pt-BR" sz="2000" dirty="0">
                <a:latin typeface="Bookman Old Style" panose="02050604050505020204" pitchFamily="18" charset="0"/>
              </a:rPr>
              <a:t>serão registradas as escrituras de compra e venda sem cláusulas especiais, os requerimentos de averbação de construção e de cancelamento de garantias, bem como os documentos reapresentados.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>
                <a:latin typeface="Bookman Old Style" panose="02050604050505020204" pitchFamily="18" charset="0"/>
              </a:rPr>
              <a:t>O prazo do Protocolo é de </a:t>
            </a:r>
            <a:r>
              <a:rPr lang="pt-BR" sz="2000" b="1" i="1" u="sng" dirty="0">
                <a:solidFill>
                  <a:schemeClr val="accent2"/>
                </a:solidFill>
                <a:latin typeface="Bookman Old Style" panose="02050604050505020204" pitchFamily="18" charset="0"/>
              </a:rPr>
              <a:t>vinte dias </a:t>
            </a:r>
            <a:r>
              <a:rPr lang="pt-BR" sz="2000" dirty="0">
                <a:latin typeface="Bookman Old Style" panose="02050604050505020204" pitchFamily="18" charset="0"/>
              </a:rPr>
              <a:t>úteis.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s-ES" sz="20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t-BR" sz="1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57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NOVIDADE</a:t>
            </a:r>
          </a:p>
          <a:p>
            <a:pPr algn="ctr">
              <a:lnSpc>
                <a:spcPct val="150000"/>
              </a:lnSpc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A </a:t>
            </a:r>
            <a:r>
              <a:rPr lang="pt-BR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Lei nº 14.382/2022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alterou a </a:t>
            </a:r>
            <a:r>
              <a:rPr lang="pt-BR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Lei nº 6.015/1973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(§3º do art.1º)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determinando que o</a:t>
            </a:r>
            <a:r>
              <a:rPr lang="pt-BR" dirty="0">
                <a:latin typeface="Bookman Old Style" panose="02050604050505020204" pitchFamily="18" charset="0"/>
              </a:rPr>
              <a:t>s registros serão </a:t>
            </a:r>
            <a:r>
              <a:rPr lang="pt-BR" b="1" i="1" dirty="0">
                <a:latin typeface="Bookman Old Style" panose="02050604050505020204" pitchFamily="18" charset="0"/>
              </a:rPr>
              <a:t>escriturados</a:t>
            </a:r>
            <a:r>
              <a:rPr lang="pt-BR" dirty="0">
                <a:latin typeface="Bookman Old Style" panose="02050604050505020204" pitchFamily="18" charset="0"/>
              </a:rPr>
              <a:t>, </a:t>
            </a:r>
            <a:r>
              <a:rPr lang="pt-BR" b="1" i="1" dirty="0">
                <a:latin typeface="Bookman Old Style" panose="02050604050505020204" pitchFamily="18" charset="0"/>
              </a:rPr>
              <a:t>publicizados</a:t>
            </a:r>
            <a:r>
              <a:rPr lang="pt-BR" dirty="0">
                <a:latin typeface="Bookman Old Style" panose="02050604050505020204" pitchFamily="18" charset="0"/>
              </a:rPr>
              <a:t> e </a:t>
            </a:r>
            <a:r>
              <a:rPr lang="pt-BR" b="1" i="1" dirty="0">
                <a:latin typeface="Bookman Old Style" panose="02050604050505020204" pitchFamily="18" charset="0"/>
              </a:rPr>
              <a:t>conservados</a:t>
            </a:r>
            <a:r>
              <a:rPr lang="pt-BR" dirty="0">
                <a:latin typeface="Bookman Old Style" panose="02050604050505020204" pitchFamily="18" charset="0"/>
              </a:rPr>
              <a:t> em </a:t>
            </a:r>
            <a:r>
              <a:rPr lang="pt-BR" b="1" u="sng" dirty="0">
                <a:solidFill>
                  <a:schemeClr val="accent2"/>
                </a:solidFill>
                <a:latin typeface="Bookman Old Style" panose="02050604050505020204" pitchFamily="18" charset="0"/>
              </a:rPr>
              <a:t>meio eletrônico</a:t>
            </a:r>
            <a:r>
              <a:rPr lang="pt-BR" dirty="0">
                <a:latin typeface="Bookman Old Style" panose="02050604050505020204" pitchFamily="18" charset="0"/>
              </a:rPr>
              <a:t>, nos termos estabelecidos pela Corregedoria Nacional de Justiça do CNJ.</a:t>
            </a:r>
            <a:endParaRPr lang="pt-BR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dirty="0">
                <a:latin typeface="Bookman Old Style" panose="02050604050505020204" pitchFamily="18" charset="0"/>
              </a:rPr>
              <a:t>Neste sentido, algumas Corregedorias Estaduais expediram Provimentos autorizando a </a:t>
            </a:r>
            <a:r>
              <a:rPr lang="pt-BR" i="1" dirty="0">
                <a:latin typeface="Bookman Old Style" panose="02050604050505020204" pitchFamily="18" charset="0"/>
              </a:rPr>
              <a:t>utilização de </a:t>
            </a:r>
            <a:r>
              <a:rPr lang="pt-BR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assinatura eletrônica qualificada </a:t>
            </a:r>
            <a:r>
              <a:rPr lang="pt-BR" i="1" dirty="0">
                <a:latin typeface="Bookman Old Style" panose="02050604050505020204" pitchFamily="18" charset="0"/>
              </a:rPr>
              <a:t>nos atos dos Livros 2-RG e 3-RA.</a:t>
            </a:r>
          </a:p>
          <a:p>
            <a:pPr algn="ctr">
              <a:lnSpc>
                <a:spcPct val="150000"/>
              </a:lnSpc>
            </a:pPr>
            <a:r>
              <a:rPr lang="pt-BR" i="1" dirty="0">
                <a:latin typeface="Bookman Old Style" panose="02050604050505020204" pitchFamily="18" charset="0"/>
              </a:rPr>
              <a:t>Os primeiros Estados a adotarem a assinatura eletrônica qualificada  foram Goiás e Rio de Janeiro e, posteriormente, o Estado do Rio Grande do Sul.</a:t>
            </a:r>
          </a:p>
        </p:txBody>
      </p:sp>
    </p:spTree>
    <p:extLst>
      <p:ext uri="{BB962C8B-B14F-4D97-AF65-F5344CB8AC3E}">
        <p14:creationId xmlns:p14="http://schemas.microsoft.com/office/powerpoint/2010/main" val="22457567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Art. 1º </a:t>
            </a:r>
            <a:r>
              <a:rPr lang="pt-BR" sz="2000" dirty="0">
                <a:latin typeface="Bookman Old Style" panose="02050604050505020204" pitchFamily="18" charset="0"/>
              </a:rPr>
              <a:t>Os serviços concernentes aos Registros Públicos, estabelecidos pela legislação civil para autenticidade, segurança e eficácia dos atos jurídicos, ficam sujeitos ao regime estabelecido nesta Lei.          </a:t>
            </a:r>
            <a:r>
              <a:rPr lang="pt-BR" sz="1100" dirty="0">
                <a:latin typeface="Bookman Old Style" panose="02050604050505020204" pitchFamily="18" charset="0"/>
              </a:rPr>
              <a:t>  </a:t>
            </a:r>
            <a:r>
              <a:rPr lang="pt-BR" sz="1100" dirty="0">
                <a:latin typeface="Bookman Old Style" panose="02050604050505020204" pitchFamily="18" charset="0"/>
                <a:hlinkClick r:id="rId4"/>
              </a:rPr>
              <a:t>(Redação dada pela Lei nº 6.216, de 1975)</a:t>
            </a:r>
            <a:endParaRPr lang="pt-BR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Bookman Old Style" panose="02050604050505020204" pitchFamily="18" charset="0"/>
              </a:rPr>
              <a:t>(...)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§ 3º </a:t>
            </a:r>
            <a:r>
              <a:rPr lang="pt-BR" sz="2000" dirty="0">
                <a:latin typeface="Bookman Old Style" panose="02050604050505020204" pitchFamily="18" charset="0"/>
              </a:rPr>
              <a:t>Os registros serão </a:t>
            </a:r>
            <a:r>
              <a:rPr lang="pt-BR" sz="2000" b="1" i="1" dirty="0">
                <a:latin typeface="Bookman Old Style" panose="02050604050505020204" pitchFamily="18" charset="0"/>
              </a:rPr>
              <a:t>escriturados</a:t>
            </a:r>
            <a:r>
              <a:rPr lang="pt-BR" sz="2000" dirty="0">
                <a:latin typeface="Bookman Old Style" panose="02050604050505020204" pitchFamily="18" charset="0"/>
              </a:rPr>
              <a:t>, </a:t>
            </a:r>
            <a:r>
              <a:rPr lang="pt-BR" sz="2000" b="1" i="1" dirty="0">
                <a:latin typeface="Bookman Old Style" panose="02050604050505020204" pitchFamily="18" charset="0"/>
              </a:rPr>
              <a:t>publicizados</a:t>
            </a:r>
            <a:r>
              <a:rPr lang="pt-BR" sz="2000" dirty="0">
                <a:latin typeface="Bookman Old Style" panose="02050604050505020204" pitchFamily="18" charset="0"/>
              </a:rPr>
              <a:t> e </a:t>
            </a:r>
            <a:r>
              <a:rPr lang="pt-BR" sz="2000" b="1" i="1" dirty="0">
                <a:latin typeface="Bookman Old Style" panose="02050604050505020204" pitchFamily="18" charset="0"/>
              </a:rPr>
              <a:t>conservados</a:t>
            </a:r>
            <a:r>
              <a:rPr lang="pt-BR" sz="2000" dirty="0">
                <a:latin typeface="Bookman Old Style" panose="02050604050505020204" pitchFamily="18" charset="0"/>
              </a:rPr>
              <a:t> em </a:t>
            </a:r>
            <a:r>
              <a:rPr lang="pt-BR" sz="2000" b="1" u="sng" dirty="0">
                <a:solidFill>
                  <a:schemeClr val="accent2"/>
                </a:solidFill>
                <a:latin typeface="Bookman Old Style" panose="02050604050505020204" pitchFamily="18" charset="0"/>
              </a:rPr>
              <a:t>meio eletrônico</a:t>
            </a:r>
            <a:r>
              <a:rPr lang="pt-BR" sz="2000" dirty="0">
                <a:latin typeface="Bookman Old Style" panose="02050604050505020204" pitchFamily="18" charset="0"/>
              </a:rPr>
              <a:t>, nos termos estabelecidos pela Corregedoria Nacional de Justiça do Conselho Nacional de Justiça, em especial quanto aos: </a:t>
            </a:r>
            <a:r>
              <a:rPr lang="pt-BR" sz="1200" dirty="0">
                <a:latin typeface="Bookman Old Style" panose="02050604050505020204" pitchFamily="18" charset="0"/>
                <a:hlinkClick r:id="rId5"/>
              </a:rPr>
              <a:t>(Redação dada pela Lei nº 14.382, de 2022)</a:t>
            </a: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098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E066C5-71BB-0678-07C3-176A9ACADC1D}"/>
              </a:ext>
            </a:extLst>
          </p:cNvPr>
          <p:cNvSpPr txBox="1">
            <a:spLocks/>
          </p:cNvSpPr>
          <p:nvPr/>
        </p:nvSpPr>
        <p:spPr>
          <a:xfrm>
            <a:off x="525974" y="1743405"/>
            <a:ext cx="6019792" cy="39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400" dirty="0">
              <a:latin typeface="Bookman Old Style" panose="020506040505050202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558793" y="935406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5" y="862759"/>
            <a:ext cx="228266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FAC4ACB-5C28-DC68-7FB7-F49D0786F85F}"/>
              </a:ext>
            </a:extLst>
          </p:cNvPr>
          <p:cNvSpPr txBox="1">
            <a:spLocks/>
          </p:cNvSpPr>
          <p:nvPr/>
        </p:nvSpPr>
        <p:spPr>
          <a:xfrm>
            <a:off x="3557239" y="2598234"/>
            <a:ext cx="7616283" cy="5921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30215" y="1653264"/>
            <a:ext cx="9145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endParaRPr lang="pt-BR" sz="2400" dirty="0">
              <a:latin typeface="Georgia" panose="02040502050405020303" pitchFamily="18" charset="0"/>
            </a:endParaRP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04692" y="1789381"/>
            <a:ext cx="100695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b="1" i="1" dirty="0">
              <a:latin typeface="Bookman Old Style" panose="02050604050505020204" pitchFamily="18" charset="0"/>
            </a:endParaRPr>
          </a:p>
          <a:p>
            <a:endParaRPr lang="pt-BR" dirty="0"/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Na data de </a:t>
            </a:r>
            <a:r>
              <a:rPr lang="pt-BR" sz="20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3/10/2023</a:t>
            </a:r>
            <a:r>
              <a:rPr lang="pt-BR" sz="2000" dirty="0">
                <a:solidFill>
                  <a:schemeClr val="accent2"/>
                </a:solidFill>
                <a:latin typeface="Georgia" panose="02040502050405020303" pitchFamily="18" charset="0"/>
              </a:rPr>
              <a:t> </a:t>
            </a:r>
            <a:r>
              <a:rPr lang="pt-BR" sz="2000" dirty="0">
                <a:latin typeface="Georgia" panose="02040502050405020303" pitchFamily="18" charset="0"/>
              </a:rPr>
              <a:t>o Registro de Imóveis da 1ª Zona desta Capital efetuou o primeiro Registro com assinatura digital, começando pelo </a:t>
            </a:r>
            <a:r>
              <a:rPr lang="pt-BR" sz="2000" b="1" i="1" dirty="0">
                <a:solidFill>
                  <a:schemeClr val="accent2"/>
                </a:solidFill>
                <a:latin typeface="Georgia" panose="02040502050405020303" pitchFamily="18" charset="0"/>
              </a:rPr>
              <a:t>Livro 3-RA</a:t>
            </a:r>
            <a:r>
              <a:rPr lang="pt-BR" sz="2000" dirty="0">
                <a:latin typeface="Georgia" panose="02040502050405020303" pitchFamily="18" charset="0"/>
              </a:rPr>
              <a:t>, o que caracteriza um marco na história do Registro de Imóveis. </a:t>
            </a:r>
          </a:p>
          <a:p>
            <a:pPr algn="ctr">
              <a:lnSpc>
                <a:spcPct val="150000"/>
              </a:lnSpc>
            </a:pP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92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5448D5D481C74885CBF0231414BD72" ma:contentTypeVersion="17" ma:contentTypeDescription="Crie um novo documento." ma:contentTypeScope="" ma:versionID="bccb3f4d9125aefe5198cf150fe96a2d">
  <xsd:schema xmlns:xsd="http://www.w3.org/2001/XMLSchema" xmlns:xs="http://www.w3.org/2001/XMLSchema" xmlns:p="http://schemas.microsoft.com/office/2006/metadata/properties" xmlns:ns2="2805b1ce-218a-4c7e-a4f2-d1f9eec0167f" xmlns:ns3="a896c254-05de-4cc1-aa16-6565a40f7891" targetNamespace="http://schemas.microsoft.com/office/2006/metadata/properties" ma:root="true" ma:fieldsID="40a372d2d100ffad795d716c27db3867" ns2:_="" ns3:_="">
    <xsd:import namespace="2805b1ce-218a-4c7e-a4f2-d1f9eec0167f"/>
    <xsd:import namespace="a896c254-05de-4cc1-aa16-6565a40f7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b1ce-218a-4c7e-a4f2-d1f9eec0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73564c95-64bc-4e64-82a7-b20e4337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6c254-05de-4cc1-aa16-6565a40f7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9f0758-4ab1-46de-b09d-ec979f27ec2f}" ma:internalName="TaxCatchAll" ma:showField="CatchAllData" ma:web="a896c254-05de-4cc1-aa16-6565a40f7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FB8274-1182-4851-8F25-D660CD162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b1ce-218a-4c7e-a4f2-d1f9eec0167f"/>
    <ds:schemaRef ds:uri="a896c254-05de-4cc1-aa16-6565a40f7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239AD1-242C-44D0-ABAD-5EDFC1AB10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6017</Words>
  <Application>Microsoft Office PowerPoint</Application>
  <PresentationFormat>Widescreen</PresentationFormat>
  <Paragraphs>587</Paragraphs>
  <Slides>105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105</vt:i4>
      </vt:variant>
    </vt:vector>
  </HeadingPairs>
  <TitlesOfParts>
    <vt:vector size="114" baseType="lpstr">
      <vt:lpstr>Arial</vt:lpstr>
      <vt:lpstr>Arial Black</vt:lpstr>
      <vt:lpstr>Bookman Old Style</vt:lpstr>
      <vt:lpstr>Calibri</vt:lpstr>
      <vt:lpstr>Calibri Light</vt:lpstr>
      <vt:lpstr>Georgia</vt:lpstr>
      <vt:lpstr>Tahoma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REBECA  ZOCRATTO</dc:creator>
  <cp:lastModifiedBy>Fábio Fuzari</cp:lastModifiedBy>
  <cp:revision>118</cp:revision>
  <dcterms:created xsi:type="dcterms:W3CDTF">2023-08-24T17:53:21Z</dcterms:created>
  <dcterms:modified xsi:type="dcterms:W3CDTF">2023-10-10T14:45:12Z</dcterms:modified>
</cp:coreProperties>
</file>