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 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 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8734899999999999"/>
          <c:y val="0.21526799999999999"/>
          <c:w val="0.80765100000000001"/>
          <c:h val="0.617450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IPTU</c:v>
                </c:pt>
              </c:strCache>
            </c:strRef>
          </c:tx>
          <c:spPr>
            <a:solidFill>
              <a:srgbClr val="0070C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12438.8</c:v>
                </c:pt>
                <c:pt idx="1">
                  <c:v>11280.98</c:v>
                </c:pt>
                <c:pt idx="2">
                  <c:v>11136.01</c:v>
                </c:pt>
                <c:pt idx="3">
                  <c:v>34855.79</c:v>
                </c:pt>
                <c:pt idx="4">
                  <c:v>42912.36</c:v>
                </c:pt>
                <c:pt idx="5">
                  <c:v>30452.639999999999</c:v>
                </c:pt>
                <c:pt idx="6">
                  <c:v>34308.699999999997</c:v>
                </c:pt>
                <c:pt idx="7">
                  <c:v>22395.03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0-9244-8727-B7D65BFE54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Dívida Ativa</c:v>
                </c:pt>
              </c:strCache>
            </c:strRef>
          </c:tx>
          <c:spPr>
            <a:solidFill>
              <a:srgbClr val="37609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2056.1999999999998</c:v>
                </c:pt>
                <c:pt idx="1">
                  <c:v>2851</c:v>
                </c:pt>
                <c:pt idx="2">
                  <c:v>18257.259999999998</c:v>
                </c:pt>
                <c:pt idx="3">
                  <c:v>23164.46</c:v>
                </c:pt>
                <c:pt idx="4">
                  <c:v>78707.16</c:v>
                </c:pt>
                <c:pt idx="5">
                  <c:v>49811.6</c:v>
                </c:pt>
                <c:pt idx="6">
                  <c:v>36434.400000000001</c:v>
                </c:pt>
                <c:pt idx="7">
                  <c:v>103.72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0-9244-8727-B7D65BFE5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.#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2"/>
        <c:crosses val="autoZero"/>
        <c:crossBetween val="between"/>
        <c:majorUnit val="20000"/>
        <c:minorUnit val="1000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7934900000000001"/>
          <c:y val="0"/>
          <c:w val="0.43299399999999999"/>
          <c:h val="0.163900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41982"/>
          <c:y val="0.201907"/>
          <c:w val="0.85301800000000005"/>
          <c:h val="0.647039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Processos D.A.</c:v>
                </c:pt>
              </c:strCache>
            </c:strRef>
          </c:tx>
          <c:spPr>
            <a:solidFill>
              <a:srgbClr val="31859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</c:v>
                </c:pt>
                <c:pt idx="1">
                  <c:v>295</c:v>
                </c:pt>
                <c:pt idx="2">
                  <c:v>164</c:v>
                </c:pt>
                <c:pt idx="3">
                  <c:v>159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A-634F-A316-3FE2FB851B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 aberto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A-634F-A316-3FE2FB851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2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2912199999999999"/>
          <c:y val="0"/>
          <c:w val="0.79892099999999999"/>
          <c:h val="0.103609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600" b="0" i="0" u="none" strike="noStrike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039200000000001"/>
          <c:y val="0.19611600000000001"/>
          <c:w val="0.86460800000000004"/>
          <c:h val="0.713790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Habite-se</c:v>
                </c:pt>
              </c:strCache>
            </c:strRef>
          </c:tx>
          <c:spPr>
            <a:solidFill>
              <a:srgbClr val="25406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3"/>
                <c:pt idx="2">
                  <c:v>4060.44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F-DB4C-9F25-49749BD3B0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Alvará de Construção</c:v>
                </c:pt>
              </c:strCache>
            </c:strRef>
          </c:tx>
          <c:spPr>
            <a:solidFill>
              <a:srgbClr val="604A7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3297.47</c:v>
                </c:pt>
                <c:pt idx="1">
                  <c:v>2165.7600000000002</c:v>
                </c:pt>
                <c:pt idx="2">
                  <c:v>2576.7399999999998</c:v>
                </c:pt>
                <c:pt idx="3">
                  <c:v>3927.43</c:v>
                </c:pt>
                <c:pt idx="4">
                  <c:v>541.64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F-DB4C-9F25-49749BD3B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lineChart>
        <c:grouping val="standard"/>
        <c:varyColors val="0"/>
        <c:ser>
          <c:idx val="2"/>
          <c:order val="2"/>
          <c:tx>
            <c:strRef>
              <c:f>Sheet1!$A$4</c:f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Sheet1!$B$4:$F$4</c:f>
            </c:numRef>
          </c:val>
          <c:smooth val="0"/>
          <c:extLst>
            <c:ext xmlns:c16="http://schemas.microsoft.com/office/drawing/2014/chart" uri="{C3380CC4-5D6E-409C-BE32-E72D297353CC}">
              <c16:uniqueId val="{00000002-0E1F-DB4C-9F25-49749BD3B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#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2094734552"/>
        <c:crosses val="autoZero"/>
        <c:crossBetween val="between"/>
        <c:majorUnit val="1250"/>
        <c:minorUnit val="6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3772299999999999"/>
          <c:y val="0"/>
          <c:w val="0.57787500000000003"/>
          <c:h val="0.195617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595959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826999999999999"/>
          <c:y val="6.7660399999999996E-2"/>
          <c:w val="0.83672999999999997"/>
          <c:h val="0.827528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03152"/>
            </a:solidFill>
            <a:ln w="9525" cap="flat">
              <a:solidFill>
                <a:srgbClr val="604A7B"/>
              </a:solidFill>
              <a:prstDash val="solid"/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134921.38</c:v>
                </c:pt>
                <c:pt idx="1">
                  <c:v>129781.33</c:v>
                </c:pt>
                <c:pt idx="2">
                  <c:v>165904.85</c:v>
                </c:pt>
                <c:pt idx="3">
                  <c:v>201278.35</c:v>
                </c:pt>
                <c:pt idx="4">
                  <c:v>385018.03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0-024E-A8C9-EB6FAC812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.##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2094734552"/>
        <c:crosses val="autoZero"/>
        <c:crossBetween val="between"/>
        <c:majorUnit val="100000"/>
        <c:minorUnit val="50000"/>
      </c:valAx>
      <c:spPr>
        <a:gradFill flip="none" rotWithShape="1">
          <a:gsLst>
            <a:gs pos="0">
              <a:srgbClr val="FFFFFF"/>
            </a:gs>
            <a:gs pos="100000">
              <a:srgbClr val="F2F2F2"/>
            </a:gs>
          </a:gsLst>
          <a:lin ang="5400000" scaled="0"/>
        </a:gradFill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title>
      <c:tx>
        <c:rich>
          <a:bodyPr rot="0"/>
          <a:lstStyle/>
          <a:p>
            <a:pPr>
              <a:defRPr sz="1800" b="0" i="0" u="none" strike="noStrike">
                <a:solidFill>
                  <a:srgbClr val="595959"/>
                </a:solidFill>
                <a:latin typeface="Calibri"/>
              </a:defRPr>
            </a:pPr>
            <a:r>
              <a:rPr sz="1800" b="0" i="0" u="none" strike="noStrike">
                <a:solidFill>
                  <a:srgbClr val="595959"/>
                </a:solidFill>
                <a:latin typeface="Calibri"/>
              </a:rPr>
              <a:t>Arrecadação CRI</a:t>
            </a:r>
          </a:p>
        </c:rich>
      </c:tx>
      <c:layout>
        <c:manualLayout>
          <c:xMode val="edge"/>
          <c:yMode val="edge"/>
          <c:x val="0.28847899999999999"/>
          <c:y val="0"/>
          <c:w val="0.42304199999999997"/>
          <c:h val="0.15796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6733400000000002"/>
          <c:y val="0.157969"/>
          <c:w val="0.72766600000000004"/>
          <c:h val="0.744697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215968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476259.09</c:v>
                </c:pt>
                <c:pt idx="1">
                  <c:v>893135.19</c:v>
                </c:pt>
                <c:pt idx="2">
                  <c:v>1097321.02</c:v>
                </c:pt>
                <c:pt idx="3">
                  <c:v>1740365.86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D-0B4F-81B6-7E3972799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595959"/>
                </a:solidFill>
                <a:latin typeface="Calibri"/>
              </a:defRPr>
            </a:pPr>
            <a:endParaRPr lang="pt-BR"/>
          </a:p>
        </c:txPr>
        <c:crossAx val="2094734552"/>
        <c:crosses val="autoZero"/>
        <c:crossBetween val="between"/>
        <c:majorUnit val="450000"/>
        <c:minorUnit val="2250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10951"/>
          <c:y val="0.11980399999999999"/>
          <c:w val="0.784049"/>
          <c:h val="0.682185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04A7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24600</c:v>
                </c:pt>
                <c:pt idx="1">
                  <c:v>34961</c:v>
                </c:pt>
                <c:pt idx="2">
                  <c:v>14480.6</c:v>
                </c:pt>
                <c:pt idx="3">
                  <c:v>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2-9849-BC89-1F1456D7C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2"/>
        <c:crosses val="autoZero"/>
        <c:crossBetween val="between"/>
        <c:majorUnit val="10000"/>
        <c:minorUnit val="50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5577840"/>
            <a:ext cx="2155371" cy="128017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207727" y="6230537"/>
            <a:ext cx="265715" cy="251627"/>
          </a:xfrm>
          <a:prstGeom prst="rect">
            <a:avLst/>
          </a:prstGeom>
        </p:spPr>
        <p:txBody>
          <a:bodyPr lIns="68575" tIns="68575" rIns="68575" bIns="68575"/>
          <a:lstStyle>
            <a:lvl1pPr defTabSz="914446">
              <a:defRPr sz="9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 /><Relationship Id="rId7" Type="http://schemas.openxmlformats.org/officeDocument/2006/relationships/image" Target="../media/image9.tif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tif" /><Relationship Id="rId5" Type="http://schemas.openxmlformats.org/officeDocument/2006/relationships/image" Target="../media/image7.tif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ti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 /><Relationship Id="rId7" Type="http://schemas.openxmlformats.org/officeDocument/2006/relationships/image" Target="../media/image18.jpeg" /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7" Type="http://schemas.openxmlformats.org/officeDocument/2006/relationships/chart" Target="../charts/chart6.xml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0.xml" /><Relationship Id="rId6" Type="http://schemas.openxmlformats.org/officeDocument/2006/relationships/chart" Target="../charts/chart5.xml" /><Relationship Id="rId5" Type="http://schemas.openxmlformats.org/officeDocument/2006/relationships/chart" Target="../charts/chart4.xml" /><Relationship Id="rId4" Type="http://schemas.openxmlformats.org/officeDocument/2006/relationships/chart" Target="../charts/chart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ti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t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aixaDeTexto 3"/>
          <p:cNvSpPr txBox="1"/>
          <p:nvPr/>
        </p:nvSpPr>
        <p:spPr>
          <a:xfrm>
            <a:off x="498646" y="1837366"/>
            <a:ext cx="6335000" cy="21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INOVAÇÕES TECNOLÓGICAS NO CONTEXTO DA REURB</a:t>
            </a:r>
          </a:p>
        </p:txBody>
      </p:sp>
      <p:sp>
        <p:nvSpPr>
          <p:cNvPr id="103" name="CaixaDeTexto 2"/>
          <p:cNvSpPr txBox="1"/>
          <p:nvPr/>
        </p:nvSpPr>
        <p:spPr>
          <a:xfrm>
            <a:off x="1925792" y="5073154"/>
            <a:ext cx="367583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335A6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Rio de Janeiro – outubro de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78" y="544500"/>
            <a:ext cx="6484141" cy="363112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1" name="Imagem 5" descr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59536">
              <a:lnSpc>
                <a:spcPct val="72000"/>
              </a:lnSpc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 IRREGULARIDADE TEM MUITAS CARAS</a:t>
            </a:r>
          </a:p>
        </p:txBody>
      </p:sp>
      <p:pic>
        <p:nvPicPr>
          <p:cNvPr id="353" name="Imagem" descr="Imag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59" y="3246228"/>
            <a:ext cx="4624860" cy="3464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m" descr="Image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988" y="3929615"/>
            <a:ext cx="4934128" cy="269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m" descr="Image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44" y="2168466"/>
            <a:ext cx="5624511" cy="3695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 advAuto="0"/>
      <p:bldP spid="353" grpId="0" animBg="1" advAuto="0"/>
      <p:bldP spid="354" grpId="0" animBg="1" advAuto="0"/>
      <p:bldP spid="35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8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CONSEQUENCIAS DA IRREGULARIDADE</a:t>
            </a:r>
          </a:p>
        </p:txBody>
      </p:sp>
      <p:pic>
        <p:nvPicPr>
          <p:cNvPr id="360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19" y="1718469"/>
            <a:ext cx="11074632" cy="5199675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CaixaDeTexto 18"/>
          <p:cNvSpPr txBox="1"/>
          <p:nvPr/>
        </p:nvSpPr>
        <p:spPr>
          <a:xfrm>
            <a:off x="1627262" y="5606291"/>
            <a:ext cx="1980294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IRREGULARIDADE</a:t>
            </a:r>
          </a:p>
        </p:txBody>
      </p:sp>
      <p:sp>
        <p:nvSpPr>
          <p:cNvPr id="362" name="CaixaDeTexto 18"/>
          <p:cNvSpPr txBox="1"/>
          <p:nvPr/>
        </p:nvSpPr>
        <p:spPr>
          <a:xfrm>
            <a:off x="6706892" y="5697746"/>
            <a:ext cx="1980294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CONSEQUENCIAS</a:t>
            </a:r>
          </a:p>
        </p:txBody>
      </p:sp>
      <p:sp>
        <p:nvSpPr>
          <p:cNvPr id="363" name="CaixaDeTexto 18"/>
          <p:cNvSpPr txBox="1"/>
          <p:nvPr/>
        </p:nvSpPr>
        <p:spPr>
          <a:xfrm>
            <a:off x="5131055" y="4998691"/>
            <a:ext cx="963536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600" b="1">
                <a:solidFill>
                  <a:srgbClr val="FF26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SOCIAIS </a:t>
            </a:r>
          </a:p>
        </p:txBody>
      </p:sp>
      <p:sp>
        <p:nvSpPr>
          <p:cNvPr id="364" name="CaixaDeTexto 18"/>
          <p:cNvSpPr txBox="1"/>
          <p:nvPr/>
        </p:nvSpPr>
        <p:spPr>
          <a:xfrm>
            <a:off x="6288866" y="5011391"/>
            <a:ext cx="1368205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400" b="1">
                <a:solidFill>
                  <a:srgbClr val="FF26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AMBIENTAIS </a:t>
            </a:r>
          </a:p>
        </p:txBody>
      </p:sp>
      <p:sp>
        <p:nvSpPr>
          <p:cNvPr id="365" name="CaixaDeTexto 18"/>
          <p:cNvSpPr txBox="1"/>
          <p:nvPr/>
        </p:nvSpPr>
        <p:spPr>
          <a:xfrm>
            <a:off x="7583673" y="5011391"/>
            <a:ext cx="1068035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400" b="1">
                <a:solidFill>
                  <a:srgbClr val="FF26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JURÍDICAS</a:t>
            </a:r>
          </a:p>
        </p:txBody>
      </p:sp>
      <p:sp>
        <p:nvSpPr>
          <p:cNvPr id="366" name="CaixaDeTexto 18"/>
          <p:cNvSpPr txBox="1"/>
          <p:nvPr/>
        </p:nvSpPr>
        <p:spPr>
          <a:xfrm>
            <a:off x="8685574" y="5011391"/>
            <a:ext cx="136820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400" b="1">
                <a:solidFill>
                  <a:srgbClr val="FF26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ECONÔMICAS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9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ítulo 1"/>
          <p:cNvSpPr txBox="1"/>
          <p:nvPr/>
        </p:nvSpPr>
        <p:spPr>
          <a:xfrm>
            <a:off x="45717" y="765484"/>
            <a:ext cx="3677258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EFEITOS DA REGULARIZAÇÃO FUNDIÁRIA</a:t>
            </a:r>
          </a:p>
        </p:txBody>
      </p:sp>
      <p:sp>
        <p:nvSpPr>
          <p:cNvPr id="371" name="CaixaDeTexto 1"/>
          <p:cNvSpPr txBox="1"/>
          <p:nvPr/>
        </p:nvSpPr>
        <p:spPr>
          <a:xfrm>
            <a:off x="649726" y="1440140"/>
            <a:ext cx="10705193" cy="3954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defRPr sz="2000" u="sng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IMPACTO DA REGULARIZAÇÃO EM COMUNIDADES DE BAIXA RENDA – BRASIL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algn="just">
              <a:lnSpc>
                <a:spcPct val="107000"/>
              </a:lnSpc>
              <a:spcBef>
                <a:spcPts val="80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Estudo </a:t>
            </a:r>
            <a:r>
              <a:rPr i="1"/>
              <a:t>Direitos de propriedade e bem-estar: avaliação do impacto do programa de regularização fundiária na Quinta do Caju</a:t>
            </a:r>
            <a:r>
              <a:t>, feito por Maria Isabel de Toledo Andrade e Valéria Pero, da UFRJ.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A pesquisa teve como objeto 185 domicílios próprios particulares permanentes localizados a comunidade Quinta do Caju. 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Esses domicílios foram separados em dois grupos: </a:t>
            </a:r>
          </a:p>
          <a:p>
            <a:pPr marL="285750" indent="-285750" algn="just">
              <a:lnSpc>
                <a:spcPct val="107000"/>
              </a:lnSpc>
              <a:spcBef>
                <a:spcPts val="800"/>
              </a:spcBef>
              <a:buSzPct val="100000"/>
              <a:buFont typeface="Arial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Grupo Tratamento: composto pelos 73 imóveis beneficiados pela Reurb (por CDRU ou c/v);</a:t>
            </a:r>
          </a:p>
          <a:p>
            <a:pPr marL="285750" indent="-285750" algn="just">
              <a:buSzPct val="100000"/>
              <a:buFont typeface="Arial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Grupo de Controle: formado por 112 residências não beneficiadas pela titulação jurídica entre 2002 e 2008.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4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EFEITOS DA REGULARIZAÇÃO FUNDIÁRIA</a:t>
            </a:r>
          </a:p>
        </p:txBody>
      </p:sp>
      <p:graphicFrame>
        <p:nvGraphicFramePr>
          <p:cNvPr id="376" name="Tabela 3"/>
          <p:cNvGraphicFramePr/>
          <p:nvPr/>
        </p:nvGraphicFramePr>
        <p:xfrm>
          <a:off x="1004949" y="1909227"/>
          <a:ext cx="10031104" cy="240271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35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1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331">
                <a:tc gridSpan="3">
                  <a:txBody>
                    <a:bodyPr/>
                    <a:lstStyle/>
                    <a:p>
                      <a:pPr algn="ctr" defTabSz="82296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RENDA PER CAPITA MORADORES DOS DOMICÍLIOS PRÓPRIOS PARTICULARES PERMANENTES</a:t>
                      </a:r>
                    </a:p>
                  </a:txBody>
                  <a:tcPr marL="41148" marR="41148" marT="41148" marB="41148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84"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ANO</a:t>
                      </a:r>
                    </a:p>
                  </a:txBody>
                  <a:tcPr marL="41148" marR="41148" marT="41148" marB="41148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GRUPO CONTROLE</a:t>
                      </a:r>
                    </a:p>
                  </a:txBody>
                  <a:tcPr marL="41148" marR="41148" marT="41148" marB="41148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GRUPO TRATAMENTO</a:t>
                      </a:r>
                    </a:p>
                  </a:txBody>
                  <a:tcPr marL="41148" marR="41148" marT="41148" marB="41148" horzOverflow="overflow">
                    <a:lnL w="12700">
                      <a:miter lim="400000"/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50"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2002</a:t>
                      </a:r>
                    </a:p>
                  </a:txBody>
                  <a:tcPr marL="41148" marR="41148" marT="41148" marB="41148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373,58</a:t>
                      </a:r>
                    </a:p>
                  </a:txBody>
                  <a:tcPr marL="41148" marR="41148" marT="41148" marB="41148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395,13</a:t>
                      </a:r>
                    </a:p>
                  </a:txBody>
                  <a:tcPr marL="41148" marR="41148" marT="41148" marB="41148" horzOverflow="overflow">
                    <a:lnL w="12700">
                      <a:miter lim="400000"/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050"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2008</a:t>
                      </a:r>
                    </a:p>
                  </a:txBody>
                  <a:tcPr marL="41148" marR="41148" marT="41148" marB="41148" horzOverflow="overflow">
                    <a:lnL w="12700">
                      <a:solidFill>
                        <a:schemeClr val="accent2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618,14</a:t>
                      </a:r>
                    </a:p>
                  </a:txBody>
                  <a:tcPr marL="41148" marR="41148" marT="41148" marB="41148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800">
                          <a:solidFill>
                            <a:srgbClr val="34596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808,76</a:t>
                      </a:r>
                    </a:p>
                  </a:txBody>
                  <a:tcPr marL="41148" marR="41148" marT="41148" marB="41148" horzOverflow="overflow">
                    <a:lnL w="12700">
                      <a:miter lim="400000"/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7" name="Imagem 6" descr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986" y="4718117"/>
            <a:ext cx="3925066" cy="1475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0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EFEITOS DA REGULARIZAÇÃO FUNDIÁRIA</a:t>
            </a:r>
          </a:p>
        </p:txBody>
      </p:sp>
      <p:sp>
        <p:nvSpPr>
          <p:cNvPr id="382" name="CaixaDeTexto 1"/>
          <p:cNvSpPr txBox="1"/>
          <p:nvPr/>
        </p:nvSpPr>
        <p:spPr>
          <a:xfrm>
            <a:off x="649726" y="1440139"/>
            <a:ext cx="10705193" cy="440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07000"/>
              </a:lnSpc>
              <a:spcBef>
                <a:spcPts val="80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THE EFFECT OF A LAND TITLING PROGRAMME ON HOUSEHOLDS ACCESS DO CREDIT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algn="just">
              <a:lnSpc>
                <a:spcPct val="107000"/>
              </a:lnSpc>
              <a:spcBef>
                <a:spcPts val="80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 </a:t>
            </a:r>
            <a:r>
              <a:rPr i="1"/>
              <a:t>O efeito de um programa de titulação de terras no acesso ao crédito </a:t>
            </a:r>
            <a:r>
              <a:t>por Caio Piza e Mauricio José Serpa Barros de Moura. 2016.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A pesquisa teve como objeto 326 domicílios localizados nos bairros de Jardim Canaã e Jardim DR (áreas vizinhas nascidas da ocupação de área pública municipal), na cidade de Osasco em SP. Jardim Canaã foi regularizado em 2007 e DR somente em 2012. Pesquisa feita em marco de 2007 e em agosto de 2008.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Esses domicílios foram separados em dois grupos: </a:t>
            </a:r>
          </a:p>
          <a:p>
            <a:pPr marL="342900" indent="-342900" algn="just">
              <a:lnSpc>
                <a:spcPct val="107000"/>
              </a:lnSpc>
              <a:spcBef>
                <a:spcPts val="800"/>
              </a:spcBef>
              <a:buSzPct val="100000"/>
              <a:buFont typeface="Arial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Grupo Tratamento: composto por 185 domicílios de Jardim Canaã, objeto da regularização </a:t>
            </a:r>
          </a:p>
          <a:p>
            <a:pPr marL="342900" indent="-342900" algn="just">
              <a:lnSpc>
                <a:spcPct val="107000"/>
              </a:lnSpc>
              <a:spcBef>
                <a:spcPts val="800"/>
              </a:spcBef>
              <a:buSzPct val="100000"/>
              <a:buFont typeface="Arial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Grupo de Controle: formado por 141 residências do Jardim DR , não regularizadas.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85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EFEITOS DA REGULARIZAÇÃO FUNDIÁRIA</a:t>
            </a:r>
          </a:p>
        </p:txBody>
      </p:sp>
      <p:graphicFrame>
        <p:nvGraphicFramePr>
          <p:cNvPr id="387" name="Tabela 3"/>
          <p:cNvGraphicFramePr/>
          <p:nvPr/>
        </p:nvGraphicFramePr>
        <p:xfrm>
          <a:off x="396032" y="2168730"/>
          <a:ext cx="7141361" cy="28711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7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4247">
                <a:tc>
                  <a:txBody>
                    <a:bodyPr/>
                    <a:lstStyle/>
                    <a:p>
                      <a:pPr algn="ctr" defTabSz="822960">
                        <a:defRPr sz="2000">
                          <a:solidFill>
                            <a:srgbClr val="3B37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endParaRPr/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  <a:miter lim="400000"/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  <a:miter lim="400000"/>
                    </a:lnB>
                    <a:solidFill>
                      <a:srgbClr val="AD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solidFill>
                            <a:srgbClr val="3B37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Jardim Canaã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solidFill>
                            <a:srgbClr val="3B373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Jardim DR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47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Anos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  <a:miter lim="400000"/>
                    </a:lnR>
                    <a:lnT w="3175">
                      <a:solidFill>
                        <a:schemeClr val="accent2"/>
                      </a:solidFill>
                      <a:miter lim="400000"/>
                    </a:lnT>
                    <a:lnB w="3175">
                      <a:solidFill>
                        <a:schemeClr val="accent2"/>
                      </a:solidFill>
                      <a:miter lim="400000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2007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  <a:miter lim="400000"/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2008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2007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2008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526">
                <a:tc>
                  <a:txBody>
                    <a:bodyPr/>
                    <a:lstStyle/>
                    <a:p>
                      <a:pPr algn="ctr" defTabSz="457200">
                        <a:defRPr sz="20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r>
                        <a:t>JT Adultos</a:t>
                      </a:r>
                    </a:p>
                    <a:p>
                      <a:pPr algn="ctr" defTabSz="457200">
                        <a:defRPr sz="20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r>
                        <a:t>(hs/semana)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  <a:miter lim="400000"/>
                    </a:lnR>
                    <a:lnT w="3175">
                      <a:solidFill>
                        <a:schemeClr val="accent2"/>
                      </a:solidFill>
                      <a:miter lim="400000"/>
                    </a:lnT>
                    <a:lnB w="3175">
                      <a:solidFill>
                        <a:srgbClr val="941100"/>
                      </a:solidFill>
                      <a:miter lim="400000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10h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  <a:miter lim="400000"/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20h20'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10h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11h20'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2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JT Crianças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rgbClr val="941100"/>
                      </a:solidFill>
                      <a:miter lim="400000"/>
                    </a:lnL>
                    <a:lnR w="3175">
                      <a:solidFill>
                        <a:srgbClr val="941100"/>
                      </a:solidFill>
                      <a:miter lim="400000"/>
                    </a:lnR>
                    <a:lnT w="3175">
                      <a:solidFill>
                        <a:srgbClr val="941100"/>
                      </a:solidFill>
                      <a:miter lim="400000"/>
                    </a:lnT>
                    <a:lnB w="3175">
                      <a:solidFill>
                        <a:srgbClr val="941100"/>
                      </a:solidFill>
                      <a:miter lim="400000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3,5h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rgbClr val="941100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  <a:miter lim="400000"/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0,5h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9h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12h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796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Renda Familiar 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  <a:miter lim="400000"/>
                    </a:lnR>
                    <a:lnT w="3175">
                      <a:solidFill>
                        <a:srgbClr val="941100"/>
                      </a:solidFill>
                      <a:miter lim="400000"/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12%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  <a:miter lim="400000"/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822960">
                        <a:defRPr sz="1800"/>
                      </a:pPr>
                      <a:r>
                        <a:rPr sz="2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3%</a:t>
                      </a:r>
                    </a:p>
                  </a:txBody>
                  <a:tcPr marL="41148" marR="41148" marT="41148" marB="41148" horzOverflow="overflow">
                    <a:lnL w="3175">
                      <a:solidFill>
                        <a:schemeClr val="accent2"/>
                      </a:solidFill>
                    </a:lnL>
                    <a:lnR w="3175">
                      <a:solidFill>
                        <a:schemeClr val="accent2"/>
                      </a:solidFill>
                    </a:lnR>
                    <a:lnT w="3175">
                      <a:solidFill>
                        <a:schemeClr val="accent2"/>
                      </a:solidFill>
                    </a:lnT>
                    <a:lnB w="3175">
                      <a:solidFill>
                        <a:schemeClr val="accent2"/>
                      </a:solidFill>
                    </a:lnB>
                    <a:solidFill>
                      <a:srgbClr val="AD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8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353" y="2168730"/>
            <a:ext cx="4306710" cy="2871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1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EFEITOS DA REGULARIZAÇÃO FUNDIÁRIA</a:t>
            </a:r>
          </a:p>
        </p:txBody>
      </p:sp>
      <p:sp>
        <p:nvSpPr>
          <p:cNvPr id="393" name="CaixaDeTexto 1"/>
          <p:cNvSpPr txBox="1"/>
          <p:nvPr/>
        </p:nvSpPr>
        <p:spPr>
          <a:xfrm>
            <a:off x="2224211" y="2546648"/>
            <a:ext cx="9730425" cy="2832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lnSpc>
                <a:spcPct val="107000"/>
              </a:lnSpc>
              <a:spcBef>
                <a:spcPts val="800"/>
              </a:spcBef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Antes de receber o título, o morador do Canaã só poderia ser classificado como invasor. Sem segurança jurídica sobre a residência, esse morador sentia a necessidade de ficar mais tempo em casa para se prevenir contra uma eventual invasão ou uma ação de desocupação. </a:t>
            </a:r>
          </a:p>
          <a:p>
            <a:pPr algn="r">
              <a:lnSpc>
                <a:spcPct val="107000"/>
              </a:lnSpc>
              <a:spcBef>
                <a:spcPts val="800"/>
              </a:spcBef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Com o título, a insegurança sumiu. Então, esse morador começou a sair mais para trabalhar e viu a renda subir".</a:t>
            </a:r>
          </a:p>
          <a:p>
            <a:pPr algn="r">
              <a:lnSpc>
                <a:spcPct val="107000"/>
              </a:lnSpc>
              <a:spcBef>
                <a:spcPts val="800"/>
              </a:spcBef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t>"A prioridade da família era tomar conta da casa, tarefa que só os adultos poderiam cumprir. Mas alguém tinha de gerar renda e, então, as crianças eram escaladas. Quando a família recebe o título e a necessidade de vigília desaparece, os pais saem mais para o trabalho e livram as crianças do trabalho infantil”</a:t>
            </a:r>
          </a:p>
        </p:txBody>
      </p:sp>
      <p:sp>
        <p:nvSpPr>
          <p:cNvPr id="394" name="CaixaDeTexto 8"/>
          <p:cNvSpPr txBox="1"/>
          <p:nvPr/>
        </p:nvSpPr>
        <p:spPr>
          <a:xfrm>
            <a:off x="8797436" y="5782015"/>
            <a:ext cx="315719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Maurício Moura, pesquisador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 27"/>
          <p:cNvGrpSpPr/>
          <p:nvPr/>
        </p:nvGrpSpPr>
        <p:grpSpPr>
          <a:xfrm>
            <a:off x="6213696" y="3456088"/>
            <a:ext cx="3426881" cy="2121934"/>
            <a:chOff x="0" y="-1"/>
            <a:chExt cx="3426879" cy="2121933"/>
          </a:xfrm>
        </p:grpSpPr>
        <p:sp>
          <p:nvSpPr>
            <p:cNvPr id="396" name="Straight Connector 48"/>
            <p:cNvSpPr/>
            <p:nvPr/>
          </p:nvSpPr>
          <p:spPr>
            <a:xfrm>
              <a:off x="-1" y="-2"/>
              <a:ext cx="2419597" cy="1226352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99" name="Oval 12"/>
            <p:cNvGrpSpPr/>
            <p:nvPr/>
          </p:nvGrpSpPr>
          <p:grpSpPr>
            <a:xfrm>
              <a:off x="1802459" y="613538"/>
              <a:ext cx="1624421" cy="1508395"/>
              <a:chOff x="-1" y="0"/>
              <a:chExt cx="1624420" cy="1508393"/>
            </a:xfrm>
          </p:grpSpPr>
          <p:sp>
            <p:nvSpPr>
              <p:cNvPr id="397" name="Oval"/>
              <p:cNvSpPr/>
              <p:nvPr/>
            </p:nvSpPr>
            <p:spPr>
              <a:xfrm>
                <a:off x="-2" y="-1"/>
                <a:ext cx="1624421" cy="1508395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5709"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8" name="64,60% em area rural"/>
              <p:cNvSpPr txBox="1"/>
              <p:nvPr/>
            </p:nvSpPr>
            <p:spPr>
              <a:xfrm>
                <a:off x="283610" y="352875"/>
                <a:ext cx="1057198" cy="802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 defTabSz="205709">
                  <a:defRPr sz="2000" b="1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r>
                  <a:t>64,60% </a:t>
                </a:r>
                <a:r>
                  <a:rPr sz="1300"/>
                  <a:t>em area rural</a:t>
                </a:r>
              </a:p>
            </p:txBody>
          </p:sp>
        </p:grpSp>
      </p:grpSp>
      <p:grpSp>
        <p:nvGrpSpPr>
          <p:cNvPr id="405" name="Group 26"/>
          <p:cNvGrpSpPr/>
          <p:nvPr/>
        </p:nvGrpSpPr>
        <p:grpSpPr>
          <a:xfrm>
            <a:off x="3343465" y="4492995"/>
            <a:ext cx="3057837" cy="2093106"/>
            <a:chOff x="0" y="0"/>
            <a:chExt cx="3057836" cy="2093105"/>
          </a:xfrm>
        </p:grpSpPr>
        <p:sp>
          <p:nvSpPr>
            <p:cNvPr id="401" name="Straight Connector 56"/>
            <p:cNvSpPr/>
            <p:nvPr/>
          </p:nvSpPr>
          <p:spPr>
            <a:xfrm flipH="1">
              <a:off x="750036" y="-1"/>
              <a:ext cx="2307800" cy="1413246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04" name="Oval 11"/>
            <p:cNvGrpSpPr/>
            <p:nvPr/>
          </p:nvGrpSpPr>
          <p:grpSpPr>
            <a:xfrm>
              <a:off x="-1" y="574779"/>
              <a:ext cx="1425703" cy="1518327"/>
              <a:chOff x="0" y="0"/>
              <a:chExt cx="1425702" cy="1518326"/>
            </a:xfrm>
          </p:grpSpPr>
          <p:sp>
            <p:nvSpPr>
              <p:cNvPr id="402" name="Oval"/>
              <p:cNvSpPr/>
              <p:nvPr/>
            </p:nvSpPr>
            <p:spPr>
              <a:xfrm>
                <a:off x="0" y="0"/>
                <a:ext cx="1425703" cy="1518327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5709">
                  <a:defRPr sz="800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/>
              </a:p>
            </p:txBody>
          </p:sp>
          <p:sp>
            <p:nvSpPr>
              <p:cNvPr id="403" name="Comarca:…"/>
              <p:cNvSpPr txBox="1"/>
              <p:nvPr/>
            </p:nvSpPr>
            <p:spPr>
              <a:xfrm>
                <a:off x="117820" y="363729"/>
                <a:ext cx="1190063" cy="98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 defTabSz="205709">
                  <a:defRPr sz="1200">
                    <a:solidFill>
                      <a:srgbClr val="33333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Comarca: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205709">
                  <a:defRPr sz="1200">
                    <a:solidFill>
                      <a:srgbClr val="33333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Novo Cruzeiro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205709">
                  <a:defRPr sz="1200">
                    <a:solidFill>
                      <a:srgbClr val="33333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Itaipé</a:t>
                </a:r>
              </a:p>
              <a:p>
                <a:pPr algn="ctr" defTabSz="205709">
                  <a:defRPr sz="1200">
                    <a:solidFill>
                      <a:srgbClr val="33333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Caraí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205709">
                  <a:defRPr sz="1200">
                    <a:solidFill>
                      <a:srgbClr val="333333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r>
                  <a:t>Catuji</a:t>
                </a:r>
              </a:p>
            </p:txBody>
          </p:sp>
        </p:grpSp>
      </p:grpSp>
      <p:grpSp>
        <p:nvGrpSpPr>
          <p:cNvPr id="410" name="Group 23"/>
          <p:cNvGrpSpPr/>
          <p:nvPr/>
        </p:nvGrpSpPr>
        <p:grpSpPr>
          <a:xfrm>
            <a:off x="6371436" y="739338"/>
            <a:ext cx="5386701" cy="3239406"/>
            <a:chOff x="0" y="-1"/>
            <a:chExt cx="5386700" cy="3239405"/>
          </a:xfrm>
        </p:grpSpPr>
        <p:sp>
          <p:nvSpPr>
            <p:cNvPr id="406" name="Straight Connector 37"/>
            <p:cNvSpPr/>
            <p:nvPr/>
          </p:nvSpPr>
          <p:spPr>
            <a:xfrm flipH="1">
              <a:off x="0" y="815712"/>
              <a:ext cx="4582888" cy="2423692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09" name="Oval 7"/>
            <p:cNvGrpSpPr/>
            <p:nvPr/>
          </p:nvGrpSpPr>
          <p:grpSpPr>
            <a:xfrm>
              <a:off x="2417378" y="-2"/>
              <a:ext cx="2969324" cy="2518716"/>
              <a:chOff x="0" y="0"/>
              <a:chExt cx="2969322" cy="2518715"/>
            </a:xfrm>
          </p:grpSpPr>
          <p:sp>
            <p:nvSpPr>
              <p:cNvPr id="407" name="Oval"/>
              <p:cNvSpPr/>
              <p:nvPr/>
            </p:nvSpPr>
            <p:spPr>
              <a:xfrm>
                <a:off x="-1" y="-1"/>
                <a:ext cx="2969323" cy="251871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5709">
                  <a:defRPr sz="1200" b="1">
                    <a:solidFill>
                      <a:srgbClr val="FFFFFF"/>
                    </a:solidFill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/>
              </a:p>
            </p:txBody>
          </p:sp>
          <p:sp>
            <p:nvSpPr>
              <p:cNvPr id="408" name="Principais atividades econômicas:…"/>
              <p:cNvSpPr txBox="1"/>
              <p:nvPr/>
            </p:nvSpPr>
            <p:spPr>
              <a:xfrm>
                <a:off x="312832" y="834870"/>
                <a:ext cx="2343656" cy="1062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 defTabSz="205709">
                  <a:defRPr sz="1600"/>
                </a:pPr>
                <a:r>
                  <a:t>Principais atividades econômicas: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205709">
                  <a:defRPr sz="1600" b="1"/>
                </a:pPr>
                <a:r>
                  <a:t>agricultura, pecuária e comércio local.</a:t>
                </a:r>
              </a:p>
            </p:txBody>
          </p:sp>
        </p:grpSp>
      </p:grpSp>
      <p:grpSp>
        <p:nvGrpSpPr>
          <p:cNvPr id="413" name="Group 5"/>
          <p:cNvGrpSpPr/>
          <p:nvPr/>
        </p:nvGrpSpPr>
        <p:grpSpPr>
          <a:xfrm>
            <a:off x="2425770" y="747250"/>
            <a:ext cx="4044842" cy="2921643"/>
            <a:chOff x="0" y="-1"/>
            <a:chExt cx="4044840" cy="2921641"/>
          </a:xfrm>
        </p:grpSpPr>
        <p:sp>
          <p:nvSpPr>
            <p:cNvPr id="411" name="Straight Connector 28"/>
            <p:cNvSpPr/>
            <p:nvPr/>
          </p:nvSpPr>
          <p:spPr>
            <a:xfrm>
              <a:off x="1076522" y="1030868"/>
              <a:ext cx="2968319" cy="1890773"/>
            </a:xfrm>
            <a:prstGeom prst="line">
              <a:avLst/>
            </a:prstGeom>
            <a:solidFill>
              <a:srgbClr val="FFFFFF"/>
            </a:solidFill>
            <a:ln w="38100" cap="flat">
              <a:solidFill>
                <a:srgbClr val="2A2A2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Oval 10"/>
            <p:cNvSpPr/>
            <p:nvPr/>
          </p:nvSpPr>
          <p:spPr>
            <a:xfrm>
              <a:off x="0" y="-2"/>
              <a:ext cx="2167344" cy="2098489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2A2A2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205709">
                <a:defRPr sz="16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</p:grpSp>
      <p:grpSp>
        <p:nvGrpSpPr>
          <p:cNvPr id="416" name="Group 22"/>
          <p:cNvGrpSpPr/>
          <p:nvPr/>
        </p:nvGrpSpPr>
        <p:grpSpPr>
          <a:xfrm>
            <a:off x="6176247" y="1128557"/>
            <a:ext cx="1694242" cy="2429893"/>
            <a:chOff x="0" y="0"/>
            <a:chExt cx="1694241" cy="2429892"/>
          </a:xfrm>
        </p:grpSpPr>
        <p:sp>
          <p:nvSpPr>
            <p:cNvPr id="414" name="Straight Connector 55"/>
            <p:cNvSpPr/>
            <p:nvPr/>
          </p:nvSpPr>
          <p:spPr>
            <a:xfrm flipV="1">
              <a:off x="-1" y="283837"/>
              <a:ext cx="1341798" cy="2146055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Oval 13"/>
            <p:cNvSpPr/>
            <p:nvPr/>
          </p:nvSpPr>
          <p:spPr>
            <a:xfrm>
              <a:off x="994959" y="-1"/>
              <a:ext cx="699283" cy="639869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ctr" defTabSz="411418">
                <a:defRPr sz="800" b="1"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</p:grpSp>
      <p:grpSp>
        <p:nvGrpSpPr>
          <p:cNvPr id="421" name="Group 9"/>
          <p:cNvGrpSpPr/>
          <p:nvPr/>
        </p:nvGrpSpPr>
        <p:grpSpPr>
          <a:xfrm>
            <a:off x="4576105" y="937951"/>
            <a:ext cx="1527642" cy="2491051"/>
            <a:chOff x="0" y="-2"/>
            <a:chExt cx="1527641" cy="2491049"/>
          </a:xfrm>
        </p:grpSpPr>
        <p:sp>
          <p:nvSpPr>
            <p:cNvPr id="417" name="Straight Connector 57"/>
            <p:cNvSpPr/>
            <p:nvPr/>
          </p:nvSpPr>
          <p:spPr>
            <a:xfrm flipH="1" flipV="1">
              <a:off x="317484" y="452159"/>
              <a:ext cx="1210157" cy="2038889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20" name="Oval 14"/>
            <p:cNvGrpSpPr/>
            <p:nvPr/>
          </p:nvGrpSpPr>
          <p:grpSpPr>
            <a:xfrm>
              <a:off x="-1" y="-3"/>
              <a:ext cx="813755" cy="602113"/>
              <a:chOff x="0" y="0"/>
              <a:chExt cx="813754" cy="602111"/>
            </a:xfrm>
          </p:grpSpPr>
          <p:sp>
            <p:nvSpPr>
              <p:cNvPr id="418" name="Oval"/>
              <p:cNvSpPr/>
              <p:nvPr/>
            </p:nvSpPr>
            <p:spPr>
              <a:xfrm>
                <a:off x="-1" y="-1"/>
                <a:ext cx="813755" cy="602113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5709">
                  <a:defRPr sz="9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/>
              </a:p>
            </p:txBody>
          </p:sp>
          <p:sp>
            <p:nvSpPr>
              <p:cNvPr id="419" name="35,40%…"/>
              <p:cNvSpPr txBox="1"/>
              <p:nvPr/>
            </p:nvSpPr>
            <p:spPr>
              <a:xfrm>
                <a:off x="177590" y="64747"/>
                <a:ext cx="458570" cy="4726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 defTabSz="205709">
                  <a:defRPr sz="800" b="1"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r>
                  <a:t>35,40%</a:t>
                </a:r>
                <a:endParaRPr>
                  <a:solidFill>
                    <a:srgbClr val="FFFFFF"/>
                  </a:solidFill>
                </a:endParaRPr>
              </a:p>
              <a:p>
                <a:pPr algn="ctr" defTabSz="205709">
                  <a:defRPr sz="9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t>Área urbana</a:t>
                </a:r>
              </a:p>
            </p:txBody>
          </p:sp>
        </p:grpSp>
      </p:grpSp>
      <p:grpSp>
        <p:nvGrpSpPr>
          <p:cNvPr id="426" name="Group 30"/>
          <p:cNvGrpSpPr/>
          <p:nvPr/>
        </p:nvGrpSpPr>
        <p:grpSpPr>
          <a:xfrm>
            <a:off x="5626968" y="2990595"/>
            <a:ext cx="6254420" cy="1754859"/>
            <a:chOff x="0" y="-1"/>
            <a:chExt cx="6254419" cy="1754857"/>
          </a:xfrm>
        </p:grpSpPr>
        <p:sp>
          <p:nvSpPr>
            <p:cNvPr id="422" name="Straight Connector 59"/>
            <p:cNvSpPr/>
            <p:nvPr/>
          </p:nvSpPr>
          <p:spPr>
            <a:xfrm>
              <a:off x="0" y="-2"/>
              <a:ext cx="5346633" cy="1019095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25" name="Oval 17"/>
            <p:cNvGrpSpPr/>
            <p:nvPr/>
          </p:nvGrpSpPr>
          <p:grpSpPr>
            <a:xfrm>
              <a:off x="5078739" y="735760"/>
              <a:ext cx="1175681" cy="1019097"/>
              <a:chOff x="0" y="0"/>
              <a:chExt cx="1175679" cy="1019096"/>
            </a:xfrm>
          </p:grpSpPr>
          <p:sp>
            <p:nvSpPr>
              <p:cNvPr id="423" name="Oval"/>
              <p:cNvSpPr/>
              <p:nvPr/>
            </p:nvSpPr>
            <p:spPr>
              <a:xfrm>
                <a:off x="0" y="-1"/>
                <a:ext cx="1175680" cy="1019098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5709">
                  <a:defRPr sz="1600" b="1"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/>
              </a:p>
            </p:txBody>
          </p:sp>
          <p:sp>
            <p:nvSpPr>
              <p:cNvPr id="424" name="419,54 KM²"/>
              <p:cNvSpPr txBox="1"/>
              <p:nvPr/>
            </p:nvSpPr>
            <p:spPr>
              <a:xfrm>
                <a:off x="240393" y="165377"/>
                <a:ext cx="694891" cy="688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 defTabSz="205709">
                  <a:defRPr sz="1600" b="1"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/>
              </a:p>
              <a:p>
                <a:pPr algn="ctr" defTabSz="205709">
                  <a:defRPr sz="1200" b="1"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r>
                  <a:t>419,54 KM²</a:t>
                </a:r>
              </a:p>
            </p:txBody>
          </p:sp>
        </p:grpSp>
      </p:grpSp>
      <p:grpSp>
        <p:nvGrpSpPr>
          <p:cNvPr id="429" name="Group 33"/>
          <p:cNvGrpSpPr/>
          <p:nvPr/>
        </p:nvGrpSpPr>
        <p:grpSpPr>
          <a:xfrm>
            <a:off x="1198121" y="3882928"/>
            <a:ext cx="4899107" cy="1117413"/>
            <a:chOff x="0" y="0"/>
            <a:chExt cx="4899105" cy="1117412"/>
          </a:xfrm>
        </p:grpSpPr>
        <p:sp>
          <p:nvSpPr>
            <p:cNvPr id="427" name="Straight Connector 49"/>
            <p:cNvSpPr/>
            <p:nvPr/>
          </p:nvSpPr>
          <p:spPr>
            <a:xfrm flipH="1">
              <a:off x="250207" y="376445"/>
              <a:ext cx="4648899" cy="304629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Oval 18"/>
            <p:cNvSpPr/>
            <p:nvPr/>
          </p:nvSpPr>
          <p:spPr>
            <a:xfrm>
              <a:off x="-1" y="0"/>
              <a:ext cx="1183209" cy="1117413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1418">
                <a:defRPr sz="800">
                  <a:solidFill>
                    <a:srgbClr val="172144"/>
                  </a:solidFill>
                  <a:latin typeface="Designball-Communication-01"/>
                  <a:ea typeface="Designball-Communication-01"/>
                  <a:cs typeface="Designball-Communication-01"/>
                  <a:sym typeface="Designball-Communication-01"/>
                </a:defRPr>
              </a:pPr>
              <a:endParaRPr/>
            </a:p>
          </p:txBody>
        </p:sp>
      </p:grpSp>
      <p:grpSp>
        <p:nvGrpSpPr>
          <p:cNvPr id="432" name="Group 21"/>
          <p:cNvGrpSpPr/>
          <p:nvPr/>
        </p:nvGrpSpPr>
        <p:grpSpPr>
          <a:xfrm>
            <a:off x="5671617" y="530274"/>
            <a:ext cx="999343" cy="2958196"/>
            <a:chOff x="-1" y="-1"/>
            <a:chExt cx="999342" cy="2958194"/>
          </a:xfrm>
        </p:grpSpPr>
        <p:sp>
          <p:nvSpPr>
            <p:cNvPr id="430" name="Straight Connector 53"/>
            <p:cNvSpPr/>
            <p:nvPr/>
          </p:nvSpPr>
          <p:spPr>
            <a:xfrm flipV="1">
              <a:off x="414267" y="407680"/>
              <a:ext cx="57529" cy="2550514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1" name="Oval 40"/>
            <p:cNvSpPr/>
            <p:nvPr/>
          </p:nvSpPr>
          <p:spPr>
            <a:xfrm>
              <a:off x="-2" y="-2"/>
              <a:ext cx="999343" cy="999341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1418">
                <a:defRPr sz="3400">
                  <a:solidFill>
                    <a:srgbClr val="FFFFFF"/>
                  </a:solidFill>
                  <a:latin typeface="Designball-Communication-01"/>
                  <a:ea typeface="Designball-Communication-01"/>
                  <a:cs typeface="Designball-Communication-01"/>
                  <a:sym typeface="Designball-Communication-01"/>
                </a:defRPr>
              </a:pPr>
              <a:endParaRPr/>
            </a:p>
          </p:txBody>
        </p:sp>
      </p:grpSp>
      <p:grpSp>
        <p:nvGrpSpPr>
          <p:cNvPr id="435" name="Group 1"/>
          <p:cNvGrpSpPr/>
          <p:nvPr/>
        </p:nvGrpSpPr>
        <p:grpSpPr>
          <a:xfrm>
            <a:off x="86352" y="2168336"/>
            <a:ext cx="6557221" cy="1924910"/>
            <a:chOff x="0" y="-1"/>
            <a:chExt cx="6557220" cy="1924908"/>
          </a:xfrm>
        </p:grpSpPr>
        <p:sp>
          <p:nvSpPr>
            <p:cNvPr id="433" name="Straight Connector 51"/>
            <p:cNvSpPr/>
            <p:nvPr/>
          </p:nvSpPr>
          <p:spPr>
            <a:xfrm flipH="1" flipV="1">
              <a:off x="1259220" y="1143266"/>
              <a:ext cx="5298001" cy="781641"/>
            </a:xfrm>
            <a:prstGeom prst="line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4" name="Oval 43"/>
            <p:cNvSpPr/>
            <p:nvPr/>
          </p:nvSpPr>
          <p:spPr>
            <a:xfrm>
              <a:off x="0" y="-2"/>
              <a:ext cx="1525141" cy="148637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1418">
                <a:defRPr sz="900">
                  <a:solidFill>
                    <a:srgbClr val="FFFFFF"/>
                  </a:solidFill>
                  <a:latin typeface="Designball-Communication-01"/>
                  <a:ea typeface="Designball-Communication-01"/>
                  <a:cs typeface="Designball-Communication-01"/>
                  <a:sym typeface="Designball-Communication-01"/>
                </a:defRPr>
              </a:pPr>
              <a:endParaRPr/>
            </a:p>
          </p:txBody>
        </p:sp>
      </p:grpSp>
      <p:grpSp>
        <p:nvGrpSpPr>
          <p:cNvPr id="440" name="Group 31"/>
          <p:cNvGrpSpPr/>
          <p:nvPr/>
        </p:nvGrpSpPr>
        <p:grpSpPr>
          <a:xfrm>
            <a:off x="5256332" y="3528156"/>
            <a:ext cx="3534075" cy="3098608"/>
            <a:chOff x="0" y="-1"/>
            <a:chExt cx="3534074" cy="3098607"/>
          </a:xfrm>
        </p:grpSpPr>
        <p:sp>
          <p:nvSpPr>
            <p:cNvPr id="436" name="Straight Connector 61"/>
            <p:cNvSpPr/>
            <p:nvPr/>
          </p:nvSpPr>
          <p:spPr>
            <a:xfrm>
              <a:off x="-1" y="-2"/>
              <a:ext cx="3155037" cy="2995290"/>
            </a:xfrm>
            <a:prstGeom prst="line">
              <a:avLst/>
            </a:prstGeom>
            <a:noFill/>
            <a:ln w="12700" cap="flat">
              <a:solidFill>
                <a:srgbClr val="1A1A1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39" name="Oval 19"/>
            <p:cNvGrpSpPr/>
            <p:nvPr/>
          </p:nvGrpSpPr>
          <p:grpSpPr>
            <a:xfrm>
              <a:off x="945873" y="2393106"/>
              <a:ext cx="2588201" cy="705501"/>
              <a:chOff x="0" y="0"/>
              <a:chExt cx="2588199" cy="705500"/>
            </a:xfrm>
          </p:grpSpPr>
          <p:sp>
            <p:nvSpPr>
              <p:cNvPr id="437" name="Oval"/>
              <p:cNvSpPr/>
              <p:nvPr/>
            </p:nvSpPr>
            <p:spPr>
              <a:xfrm>
                <a:off x="-1" y="-1"/>
                <a:ext cx="2588201" cy="705501"/>
              </a:xfrm>
              <a:prstGeom prst="ellipse">
                <a:avLst/>
              </a:prstGeom>
              <a:solidFill>
                <a:srgbClr val="FFFFFF"/>
              </a:solidFill>
              <a:ln w="38100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205709">
                  <a:defRPr sz="1600" b="1">
                    <a:latin typeface="Open Sans Light"/>
                    <a:ea typeface="Open Sans Light"/>
                    <a:cs typeface="Open Sans Light"/>
                    <a:sym typeface="Open Sans Light"/>
                  </a:defRPr>
                </a:pPr>
                <a:endParaRPr/>
              </a:p>
            </p:txBody>
          </p:sp>
          <p:sp>
            <p:nvSpPr>
              <p:cNvPr id="438" name="Emancipação: 1992"/>
              <p:cNvSpPr txBox="1"/>
              <p:nvPr/>
            </p:nvSpPr>
            <p:spPr>
              <a:xfrm>
                <a:off x="437452" y="65729"/>
                <a:ext cx="1713292" cy="574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 defTabSz="308548">
                  <a:defRPr sz="1600" b="1">
                    <a:latin typeface="Open Sans Light"/>
                    <a:ea typeface="Open Sans Light"/>
                    <a:cs typeface="Open Sans Light"/>
                    <a:sym typeface="Open Sans Light"/>
                  </a:defRPr>
                </a:lvl1pPr>
              </a:lstStyle>
              <a:p>
                <a:r>
                  <a:t>Emancipação: 1992</a:t>
                </a:r>
              </a:p>
            </p:txBody>
          </p:sp>
        </p:grpSp>
      </p:grpSp>
      <p:sp>
        <p:nvSpPr>
          <p:cNvPr id="441" name="Oval 6"/>
          <p:cNvSpPr/>
          <p:nvPr/>
        </p:nvSpPr>
        <p:spPr>
          <a:xfrm>
            <a:off x="4499645" y="2447586"/>
            <a:ext cx="3299785" cy="29423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1A1A1A"/>
            </a:solidFill>
          </a:ln>
        </p:spPr>
        <p:txBody>
          <a:bodyPr lIns="45718" tIns="45718" rIns="45718" bIns="45718" anchor="ctr"/>
          <a:lstStyle/>
          <a:p>
            <a:pPr algn="ctr" defTabSz="205709">
              <a:defRPr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442" name="Rectangle 71"/>
          <p:cNvSpPr txBox="1"/>
          <p:nvPr/>
        </p:nvSpPr>
        <p:spPr>
          <a:xfrm>
            <a:off x="587228" y="5744983"/>
            <a:ext cx="2318787" cy="7975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308548">
              <a:lnSpc>
                <a:spcPct val="89000"/>
              </a:lnSpc>
              <a:defRPr sz="1700" u="sng">
                <a:solidFill>
                  <a:srgbClr val="172144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CATUJI</a:t>
            </a:r>
            <a:endParaRPr sz="2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ctr" defTabSz="308548">
              <a:lnSpc>
                <a:spcPct val="89000"/>
              </a:lnSpc>
              <a:defRPr sz="1700">
                <a:solidFill>
                  <a:srgbClr val="17214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Vale do Jequitinhonha e Mucuri</a:t>
            </a:r>
          </a:p>
        </p:txBody>
      </p:sp>
      <p:sp>
        <p:nvSpPr>
          <p:cNvPr id="443" name="Rectangle 73"/>
          <p:cNvSpPr txBox="1"/>
          <p:nvPr/>
        </p:nvSpPr>
        <p:spPr>
          <a:xfrm>
            <a:off x="6689289" y="475456"/>
            <a:ext cx="1703885" cy="600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205709">
              <a:lnSpc>
                <a:spcPct val="89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6206 hab.</a:t>
            </a:r>
          </a:p>
          <a:p>
            <a:pPr defTabSz="205709">
              <a:lnSpc>
                <a:spcPct val="89000"/>
              </a:lnSpc>
              <a:defRPr sz="1200">
                <a:solidFill>
                  <a:srgbClr val="17214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IBGE: 2021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defTabSz="205709">
              <a:lnSpc>
                <a:spcPct val="89000"/>
              </a:lnSpc>
              <a:defRPr sz="1200">
                <a:solidFill>
                  <a:srgbClr val="172144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t>2010: 6708</a:t>
            </a:r>
          </a:p>
        </p:txBody>
      </p:sp>
      <p:pic>
        <p:nvPicPr>
          <p:cNvPr id="444" name="Gráfico 78" descr="Gráfico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062" y="838633"/>
            <a:ext cx="431637" cy="367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Gráfico 80" descr="Gráfico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832" y="3520983"/>
            <a:ext cx="291603" cy="291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Gráfico 86" descr="Gráfico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787" y="814227"/>
            <a:ext cx="388803" cy="388803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Freeform 154"/>
          <p:cNvSpPr/>
          <p:nvPr/>
        </p:nvSpPr>
        <p:spPr>
          <a:xfrm>
            <a:off x="7321250" y="1240834"/>
            <a:ext cx="385225" cy="356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moveTo>
                  <a:pt x="5247" y="15820"/>
                </a:moveTo>
                <a:cubicBezTo>
                  <a:pt x="2319" y="15820"/>
                  <a:pt x="2319" y="15820"/>
                  <a:pt x="2319" y="15820"/>
                </a:cubicBezTo>
                <a:cubicBezTo>
                  <a:pt x="2319" y="21600"/>
                  <a:pt x="2319" y="21600"/>
                  <a:pt x="2319" y="21600"/>
                </a:cubicBezTo>
                <a:cubicBezTo>
                  <a:pt x="5247" y="21600"/>
                  <a:pt x="5247" y="21600"/>
                  <a:pt x="5247" y="21600"/>
                </a:cubicBezTo>
                <a:lnTo>
                  <a:pt x="5247" y="15820"/>
                </a:lnTo>
                <a:close/>
                <a:moveTo>
                  <a:pt x="9885" y="10039"/>
                </a:moveTo>
                <a:cubicBezTo>
                  <a:pt x="6956" y="10039"/>
                  <a:pt x="6956" y="10039"/>
                  <a:pt x="6956" y="10039"/>
                </a:cubicBezTo>
                <a:cubicBezTo>
                  <a:pt x="6956" y="21600"/>
                  <a:pt x="6956" y="21600"/>
                  <a:pt x="6956" y="21600"/>
                </a:cubicBezTo>
                <a:cubicBezTo>
                  <a:pt x="9885" y="21600"/>
                  <a:pt x="9885" y="21600"/>
                  <a:pt x="9885" y="21600"/>
                </a:cubicBezTo>
                <a:lnTo>
                  <a:pt x="9885" y="10039"/>
                </a:lnTo>
                <a:close/>
                <a:moveTo>
                  <a:pt x="14522" y="12473"/>
                </a:moveTo>
                <a:cubicBezTo>
                  <a:pt x="11593" y="12473"/>
                  <a:pt x="11593" y="12473"/>
                  <a:pt x="11593" y="12473"/>
                </a:cubicBezTo>
                <a:cubicBezTo>
                  <a:pt x="11593" y="21600"/>
                  <a:pt x="11593" y="21600"/>
                  <a:pt x="11593" y="21600"/>
                </a:cubicBezTo>
                <a:cubicBezTo>
                  <a:pt x="14522" y="21600"/>
                  <a:pt x="14522" y="21600"/>
                  <a:pt x="14522" y="21600"/>
                </a:cubicBezTo>
                <a:lnTo>
                  <a:pt x="14522" y="12473"/>
                </a:lnTo>
                <a:close/>
                <a:moveTo>
                  <a:pt x="19159" y="6693"/>
                </a:moveTo>
                <a:cubicBezTo>
                  <a:pt x="16231" y="6693"/>
                  <a:pt x="16231" y="6693"/>
                  <a:pt x="16231" y="6693"/>
                </a:cubicBezTo>
                <a:cubicBezTo>
                  <a:pt x="16231" y="21600"/>
                  <a:pt x="16231" y="21600"/>
                  <a:pt x="16231" y="21600"/>
                </a:cubicBezTo>
                <a:cubicBezTo>
                  <a:pt x="19159" y="21600"/>
                  <a:pt x="19159" y="21600"/>
                  <a:pt x="19159" y="21600"/>
                </a:cubicBezTo>
                <a:lnTo>
                  <a:pt x="19159" y="6693"/>
                </a:lnTo>
                <a:close/>
                <a:moveTo>
                  <a:pt x="3783" y="9431"/>
                </a:moveTo>
                <a:cubicBezTo>
                  <a:pt x="3295" y="9431"/>
                  <a:pt x="2929" y="9887"/>
                  <a:pt x="2929" y="10496"/>
                </a:cubicBezTo>
                <a:cubicBezTo>
                  <a:pt x="2929" y="11104"/>
                  <a:pt x="3295" y="11561"/>
                  <a:pt x="3783" y="11561"/>
                </a:cubicBezTo>
                <a:cubicBezTo>
                  <a:pt x="4271" y="11561"/>
                  <a:pt x="4637" y="11104"/>
                  <a:pt x="4637" y="10496"/>
                </a:cubicBezTo>
                <a:cubicBezTo>
                  <a:pt x="4637" y="9887"/>
                  <a:pt x="4271" y="9431"/>
                  <a:pt x="3783" y="9431"/>
                </a:cubicBezTo>
                <a:close/>
                <a:moveTo>
                  <a:pt x="8420" y="3955"/>
                </a:moveTo>
                <a:cubicBezTo>
                  <a:pt x="7932" y="3955"/>
                  <a:pt x="7566" y="4411"/>
                  <a:pt x="7566" y="4868"/>
                </a:cubicBezTo>
                <a:cubicBezTo>
                  <a:pt x="7566" y="5476"/>
                  <a:pt x="7932" y="5932"/>
                  <a:pt x="8420" y="5932"/>
                </a:cubicBezTo>
                <a:cubicBezTo>
                  <a:pt x="8908" y="5932"/>
                  <a:pt x="9275" y="5476"/>
                  <a:pt x="9275" y="4868"/>
                </a:cubicBezTo>
                <a:cubicBezTo>
                  <a:pt x="9275" y="4411"/>
                  <a:pt x="8908" y="3955"/>
                  <a:pt x="8420" y="3955"/>
                </a:cubicBezTo>
                <a:close/>
                <a:moveTo>
                  <a:pt x="13058" y="6693"/>
                </a:moveTo>
                <a:cubicBezTo>
                  <a:pt x="12569" y="6693"/>
                  <a:pt x="12203" y="7149"/>
                  <a:pt x="12203" y="7758"/>
                </a:cubicBezTo>
                <a:cubicBezTo>
                  <a:pt x="12203" y="8366"/>
                  <a:pt x="12569" y="8823"/>
                  <a:pt x="13058" y="8823"/>
                </a:cubicBezTo>
                <a:cubicBezTo>
                  <a:pt x="13546" y="8823"/>
                  <a:pt x="13912" y="8366"/>
                  <a:pt x="13912" y="7758"/>
                </a:cubicBezTo>
                <a:cubicBezTo>
                  <a:pt x="13912" y="7149"/>
                  <a:pt x="13546" y="6693"/>
                  <a:pt x="13058" y="6693"/>
                </a:cubicBezTo>
                <a:close/>
                <a:moveTo>
                  <a:pt x="17695" y="0"/>
                </a:moveTo>
                <a:cubicBezTo>
                  <a:pt x="17207" y="0"/>
                  <a:pt x="16841" y="456"/>
                  <a:pt x="16841" y="1065"/>
                </a:cubicBezTo>
                <a:cubicBezTo>
                  <a:pt x="16841" y="1673"/>
                  <a:pt x="17207" y="2130"/>
                  <a:pt x="17695" y="2130"/>
                </a:cubicBezTo>
                <a:cubicBezTo>
                  <a:pt x="18183" y="2130"/>
                  <a:pt x="18549" y="1673"/>
                  <a:pt x="18549" y="1065"/>
                </a:cubicBezTo>
                <a:cubicBezTo>
                  <a:pt x="18549" y="456"/>
                  <a:pt x="18183" y="0"/>
                  <a:pt x="17695" y="0"/>
                </a:cubicBezTo>
                <a:close/>
                <a:moveTo>
                  <a:pt x="13668" y="6845"/>
                </a:moveTo>
                <a:cubicBezTo>
                  <a:pt x="17085" y="1825"/>
                  <a:pt x="17085" y="1825"/>
                  <a:pt x="17085" y="1825"/>
                </a:cubicBezTo>
                <a:moveTo>
                  <a:pt x="9153" y="5324"/>
                </a:moveTo>
                <a:cubicBezTo>
                  <a:pt x="12325" y="7301"/>
                  <a:pt x="12325" y="7301"/>
                  <a:pt x="12325" y="7301"/>
                </a:cubicBezTo>
                <a:moveTo>
                  <a:pt x="7810" y="5628"/>
                </a:moveTo>
                <a:cubicBezTo>
                  <a:pt x="4393" y="9735"/>
                  <a:pt x="4393" y="9735"/>
                  <a:pt x="4393" y="9735"/>
                </a:cubicBezTo>
              </a:path>
            </a:pathLst>
          </a:custGeom>
          <a:ln w="25400" cap="rnd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914446">
              <a:defRPr sz="1600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448" name="Rectangle 73"/>
          <p:cNvSpPr txBox="1"/>
          <p:nvPr/>
        </p:nvSpPr>
        <p:spPr>
          <a:xfrm>
            <a:off x="7902233" y="1345800"/>
            <a:ext cx="1703885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308548">
              <a:lnSpc>
                <a:spcPct val="89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IDH 0,540</a:t>
            </a:r>
          </a:p>
        </p:txBody>
      </p:sp>
      <p:sp>
        <p:nvSpPr>
          <p:cNvPr id="449" name="CaixaDeTexto 89"/>
          <p:cNvSpPr txBox="1"/>
          <p:nvPr/>
        </p:nvSpPr>
        <p:spPr>
          <a:xfrm>
            <a:off x="2425769" y="2044822"/>
            <a:ext cx="1936414" cy="50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11418">
              <a:defRPr sz="1400">
                <a:solidFill>
                  <a:srgbClr val="17214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Aprox. 2407</a:t>
            </a:r>
          </a:p>
          <a:p>
            <a:pPr algn="ctr" defTabSz="411418">
              <a:defRPr sz="1400">
                <a:solidFill>
                  <a:srgbClr val="17214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Imóveis Urbanos</a:t>
            </a:r>
          </a:p>
        </p:txBody>
      </p:sp>
      <p:pic>
        <p:nvPicPr>
          <p:cNvPr id="450" name="Imagem 90" descr="Imagem 90"/>
          <p:cNvPicPr>
            <a:picLocks noChangeAspect="1"/>
          </p:cNvPicPr>
          <p:nvPr/>
        </p:nvPicPr>
        <p:blipFill>
          <a:blip r:embed="rId7"/>
          <a:srcRect l="21082" t="16199" r="21064" b="21843"/>
          <a:stretch>
            <a:fillRect/>
          </a:stretch>
        </p:blipFill>
        <p:spPr>
          <a:xfrm>
            <a:off x="2851536" y="928724"/>
            <a:ext cx="1026875" cy="1099695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Rectangle 72"/>
          <p:cNvSpPr txBox="1"/>
          <p:nvPr/>
        </p:nvSpPr>
        <p:spPr>
          <a:xfrm>
            <a:off x="232044" y="2455185"/>
            <a:ext cx="1351552" cy="993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205709">
              <a:lnSpc>
                <a:spcPct val="89000"/>
              </a:lnSpc>
              <a:defRPr sz="1600"/>
            </a:pPr>
            <a:r>
              <a:t>4029 pessoas;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 defTabSz="205709">
              <a:lnSpc>
                <a:spcPct val="89000"/>
              </a:lnSpc>
              <a:defRPr sz="1600"/>
            </a:pPr>
            <a:r>
              <a:t>1278 famílias assistidas pelo </a:t>
            </a:r>
            <a:endParaRPr>
              <a:latin typeface="Calibri Light"/>
              <a:ea typeface="Calibri Light"/>
              <a:cs typeface="Calibri Light"/>
              <a:sym typeface="Calibri Light"/>
            </a:endParaRPr>
          </a:p>
          <a:p>
            <a:pPr algn="just" defTabSz="205709">
              <a:lnSpc>
                <a:spcPct val="89000"/>
              </a:lnSpc>
              <a:defRPr sz="1600"/>
            </a:pPr>
            <a:r>
              <a:t>Bolsa Família</a:t>
            </a:r>
          </a:p>
        </p:txBody>
      </p:sp>
      <p:sp>
        <p:nvSpPr>
          <p:cNvPr id="452" name="CaixaDeTexto 63"/>
          <p:cNvSpPr txBox="1"/>
          <p:nvPr/>
        </p:nvSpPr>
        <p:spPr>
          <a:xfrm>
            <a:off x="1260899" y="4103811"/>
            <a:ext cx="999337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308548"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30 matrículas urbanas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fill="hold" grpId="0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10" presetClass="entr" fill="hold" grpId="0" nodeType="after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fill="hold" grpId="0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0"/>
                            </p:stCondLst>
                            <p:childTnLst>
                              <p:par>
                                <p:cTn id="41" presetID="10" presetClass="entr" fill="hold" grpId="0" nodeType="afterEffect">
                                  <p:stCondLst>
                                    <p:cond delay="1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fill="hold" grpId="0" nodeType="after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700"/>
                            </p:stCondLst>
                            <p:childTnLst>
                              <p:par>
                                <p:cTn id="49" presetID="10" presetClass="entr" fill="hold" grpId="0" nodeType="afterEffect">
                                  <p:stCondLst>
                                    <p:cond delay="1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0" presetClass="entr" fill="hold" grpId="0" nodeType="afterEffect">
                                  <p:stCondLst>
                                    <p:cond delay="1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400"/>
                            </p:stCondLst>
                            <p:childTnLst>
                              <p:par>
                                <p:cTn id="57" presetID="10" presetClass="entr" fill="hold" grpId="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200"/>
                            </p:stCondLst>
                            <p:childTnLst>
                              <p:par>
                                <p:cTn id="61" presetID="10" presetClass="entr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300"/>
                            </p:stCondLst>
                            <p:childTnLst>
                              <p:par>
                                <p:cTn id="65" presetID="10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3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800"/>
                            </p:stCondLst>
                            <p:childTnLst>
                              <p:par>
                                <p:cTn id="74" presetID="10" presetClass="entr" fill="hold" grpId="0" nodeType="afterEffect">
                                  <p:stCondLst>
                                    <p:cond delay="1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6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9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900"/>
                            </p:stCondLst>
                            <p:childTnLst>
                              <p:par>
                                <p:cTn id="84" presetID="10" presetClass="entr" fill="hold" grpId="0" nodeType="after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 advAuto="0"/>
      <p:bldP spid="405" grpId="0" animBg="1" advAuto="0"/>
      <p:bldP spid="410" grpId="0" animBg="1" advAuto="0"/>
      <p:bldP spid="413" grpId="0" animBg="1" advAuto="0"/>
      <p:bldP spid="416" grpId="0" animBg="1" advAuto="0"/>
      <p:bldP spid="421" grpId="0" animBg="1" advAuto="0"/>
      <p:bldP spid="426" grpId="0" animBg="1" advAuto="0"/>
      <p:bldP spid="429" grpId="0" animBg="1" advAuto="0"/>
      <p:bldP spid="432" grpId="0" animBg="1" advAuto="0"/>
      <p:bldP spid="435" grpId="0" animBg="1" advAuto="0"/>
      <p:bldP spid="440" grpId="0" animBg="1" advAuto="0"/>
      <p:bldP spid="442" grpId="0" animBg="1" advAuto="0"/>
      <p:bldP spid="443" grpId="0" animBg="1" advAuto="0"/>
      <p:bldP spid="444" grpId="0" animBg="1" advAuto="0"/>
      <p:bldP spid="445" grpId="0" animBg="1" advAuto="0"/>
      <p:bldP spid="446" grpId="0" animBg="1" advAuto="0"/>
      <p:bldP spid="447" grpId="0" animBg="1" advAuto="0"/>
      <p:bldP spid="448" grpId="0" animBg="1" advAuto="0"/>
      <p:bldP spid="449" grpId="0" animBg="1" advAuto="0"/>
      <p:bldP spid="450" grpId="0" animBg="1" advAuto="0"/>
      <p:bldP spid="45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Gráfico 7"/>
          <p:cNvGraphicFramePr/>
          <p:nvPr/>
        </p:nvGraphicFramePr>
        <p:xfrm>
          <a:off x="177067" y="703306"/>
          <a:ext cx="3900978" cy="301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5" name="Gráfico 9"/>
          <p:cNvGraphicFramePr/>
          <p:nvPr/>
        </p:nvGraphicFramePr>
        <p:xfrm>
          <a:off x="8037785" y="773024"/>
          <a:ext cx="3696713" cy="266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6" name="Gráfico 12"/>
          <p:cNvGraphicFramePr/>
          <p:nvPr/>
        </p:nvGraphicFramePr>
        <p:xfrm>
          <a:off x="4371462" y="685876"/>
          <a:ext cx="3538310" cy="275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7" name="Gráfico 13"/>
          <p:cNvGraphicFramePr/>
          <p:nvPr/>
        </p:nvGraphicFramePr>
        <p:xfrm>
          <a:off x="466608" y="4215224"/>
          <a:ext cx="3891139" cy="231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8" name="CaixaDeTexto 1"/>
          <p:cNvSpPr txBox="1"/>
          <p:nvPr/>
        </p:nvSpPr>
        <p:spPr>
          <a:xfrm>
            <a:off x="1656469" y="4118855"/>
            <a:ext cx="1711101" cy="24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1371600">
              <a:defRPr sz="1200">
                <a:solidFill>
                  <a:srgbClr val="66666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Arrecadação RCPN</a:t>
            </a:r>
          </a:p>
        </p:txBody>
      </p:sp>
      <p:graphicFrame>
        <p:nvGraphicFramePr>
          <p:cNvPr id="459" name="Gráfico 17"/>
          <p:cNvGraphicFramePr/>
          <p:nvPr/>
        </p:nvGraphicFramePr>
        <p:xfrm>
          <a:off x="4087185" y="3949478"/>
          <a:ext cx="3600544" cy="252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0" name="Gráfico 15"/>
          <p:cNvGraphicFramePr/>
          <p:nvPr/>
        </p:nvGraphicFramePr>
        <p:xfrm>
          <a:off x="7903764" y="4118537"/>
          <a:ext cx="3829868" cy="251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61" name="Retângulo 2"/>
          <p:cNvSpPr txBox="1"/>
          <p:nvPr/>
        </p:nvSpPr>
        <p:spPr>
          <a:xfrm>
            <a:off x="9105561" y="4002063"/>
            <a:ext cx="1146603" cy="24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371600">
              <a:defRPr sz="1200">
                <a:solidFill>
                  <a:srgbClr val="66666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Arrecadação ITBI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 animBg="1" advAuto="0"/>
      <p:bldP spid="460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Retângulo 4"/>
          <p:cNvGrpSpPr/>
          <p:nvPr/>
        </p:nvGrpSpPr>
        <p:grpSpPr>
          <a:xfrm>
            <a:off x="-856165" y="649478"/>
            <a:ext cx="4624862" cy="444384"/>
            <a:chOff x="-1" y="0"/>
            <a:chExt cx="4624861" cy="444383"/>
          </a:xfrm>
        </p:grpSpPr>
        <p:sp>
          <p:nvSpPr>
            <p:cNvPr id="463" name="Retângulo"/>
            <p:cNvSpPr/>
            <p:nvPr/>
          </p:nvSpPr>
          <p:spPr>
            <a:xfrm>
              <a:off x="-2" y="-1"/>
              <a:ext cx="4624862" cy="444384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4" name="PROCESSAMENTO"/>
            <p:cNvSpPr txBox="1"/>
            <p:nvPr/>
          </p:nvSpPr>
          <p:spPr>
            <a:xfrm>
              <a:off x="45718" y="55646"/>
              <a:ext cx="4533422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PROCESSAMENTO DA REURB</a:t>
              </a:r>
            </a:p>
          </p:txBody>
        </p:sp>
      </p:grpSp>
      <p:pic>
        <p:nvPicPr>
          <p:cNvPr id="466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003" y="1240487"/>
            <a:ext cx="9243994" cy="487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6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ítulo 1"/>
          <p:cNvSpPr txBox="1"/>
          <p:nvPr/>
        </p:nvSpPr>
        <p:spPr>
          <a:xfrm>
            <a:off x="45718" y="765484"/>
            <a:ext cx="3677257" cy="33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740662">
              <a:lnSpc>
                <a:spcPct val="72000"/>
              </a:lnSpc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IRREGULARIDADE FUNDIÁRIA</a:t>
            </a:r>
          </a:p>
        </p:txBody>
      </p:sp>
      <p:sp>
        <p:nvSpPr>
          <p:cNvPr id="108" name="CaixaDeTexto 3"/>
          <p:cNvSpPr txBox="1"/>
          <p:nvPr/>
        </p:nvSpPr>
        <p:spPr>
          <a:xfrm>
            <a:off x="2042299" y="2296779"/>
            <a:ext cx="7869712" cy="273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>
                <a:solidFill>
                  <a:srgbClr val="203864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Significado de Regular</a:t>
            </a:r>
          </a:p>
          <a:p>
            <a:pPr>
              <a:defRPr sz="2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adj. m+f.</a:t>
            </a:r>
            <a:br/>
            <a:r>
              <a:t>1. segundo as regras, legal: uma situação regular</a:t>
            </a:r>
          </a:p>
          <a:p>
            <a:pPr>
              <a:defRPr sz="2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>
              <a:defRPr sz="2200">
                <a:solidFill>
                  <a:srgbClr val="203864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Significado de Irregular</a:t>
            </a:r>
          </a:p>
          <a:p>
            <a:pPr>
              <a:defRPr sz="2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adj. m+f.</a:t>
            </a:r>
            <a:br/>
            <a:r>
              <a:t>1. que não é regular, uniforme: um piso irregular</a:t>
            </a:r>
            <a:br/>
            <a:r>
              <a:t>2. que vai contra as regras: um procedimento irregular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eta: Divisa 8"/>
          <p:cNvSpPr/>
          <p:nvPr/>
        </p:nvSpPr>
        <p:spPr>
          <a:xfrm>
            <a:off x="2103509" y="3028425"/>
            <a:ext cx="2130806" cy="931180"/>
          </a:xfrm>
          <a:prstGeom prst="chevron">
            <a:avLst>
              <a:gd name="adj" fmla="val 50000"/>
            </a:avLst>
          </a:prstGeom>
          <a:solidFill>
            <a:srgbClr val="333F5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470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1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Título 1"/>
          <p:cNvSpPr txBox="1"/>
          <p:nvPr/>
        </p:nvSpPr>
        <p:spPr>
          <a:xfrm>
            <a:off x="45717" y="765484"/>
            <a:ext cx="3677258" cy="33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68680">
              <a:lnSpc>
                <a:spcPct val="72000"/>
              </a:lnSpc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FLUXO BASE DA REURB </a:t>
            </a:r>
          </a:p>
        </p:txBody>
      </p:sp>
      <p:sp>
        <p:nvSpPr>
          <p:cNvPr id="473" name="Seta: Divisa 1"/>
          <p:cNvSpPr/>
          <p:nvPr/>
        </p:nvSpPr>
        <p:spPr>
          <a:xfrm>
            <a:off x="241820" y="3039667"/>
            <a:ext cx="2130807" cy="931180"/>
          </a:xfrm>
          <a:prstGeom prst="chevron">
            <a:avLst>
              <a:gd name="adj" fmla="val 50000"/>
            </a:avLst>
          </a:prstGeom>
          <a:solidFill>
            <a:srgbClr val="333F5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474" name="CaixaDeTexto 3"/>
          <p:cNvSpPr txBox="1"/>
          <p:nvPr/>
        </p:nvSpPr>
        <p:spPr>
          <a:xfrm>
            <a:off x="563495" y="3232400"/>
            <a:ext cx="1699550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REQUERIMENTO E INSTAURAÇÃO</a:t>
            </a:r>
          </a:p>
        </p:txBody>
      </p:sp>
      <p:sp>
        <p:nvSpPr>
          <p:cNvPr id="475" name="Seta: Divisa 6"/>
          <p:cNvSpPr/>
          <p:nvPr/>
        </p:nvSpPr>
        <p:spPr>
          <a:xfrm>
            <a:off x="3965195" y="3028423"/>
            <a:ext cx="2130806" cy="931180"/>
          </a:xfrm>
          <a:prstGeom prst="chevron">
            <a:avLst>
              <a:gd name="adj" fmla="val 50000"/>
            </a:avLst>
          </a:prstGeom>
          <a:solidFill>
            <a:srgbClr val="33669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476" name="CaixaDeTexto 7"/>
          <p:cNvSpPr txBox="1"/>
          <p:nvPr/>
        </p:nvSpPr>
        <p:spPr>
          <a:xfrm>
            <a:off x="2515232" y="3346695"/>
            <a:ext cx="1699550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PROCESSAMENTO</a:t>
            </a:r>
          </a:p>
        </p:txBody>
      </p:sp>
      <p:sp>
        <p:nvSpPr>
          <p:cNvPr id="477" name="CaixaDeTexto 10"/>
          <p:cNvSpPr txBox="1"/>
          <p:nvPr/>
        </p:nvSpPr>
        <p:spPr>
          <a:xfrm>
            <a:off x="4180823" y="3124680"/>
            <a:ext cx="1869459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ELABORAÇÃO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APROVAÇÃO 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DO PRF </a:t>
            </a:r>
          </a:p>
        </p:txBody>
      </p:sp>
      <p:sp>
        <p:nvSpPr>
          <p:cNvPr id="478" name="Seta: Divisa 11"/>
          <p:cNvSpPr/>
          <p:nvPr/>
        </p:nvSpPr>
        <p:spPr>
          <a:xfrm>
            <a:off x="5826883" y="3028419"/>
            <a:ext cx="2130806" cy="931181"/>
          </a:xfrm>
          <a:prstGeom prst="chevron">
            <a:avLst>
              <a:gd name="adj" fmla="val 50000"/>
            </a:avLst>
          </a:prstGeom>
          <a:solidFill>
            <a:srgbClr val="33669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479" name="CaixaDeTexto 12"/>
          <p:cNvSpPr txBox="1"/>
          <p:nvPr/>
        </p:nvSpPr>
        <p:spPr>
          <a:xfrm>
            <a:off x="5968636" y="3340345"/>
            <a:ext cx="1869459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SANEAMENTO</a:t>
            </a:r>
          </a:p>
        </p:txBody>
      </p:sp>
      <p:sp>
        <p:nvSpPr>
          <p:cNvPr id="480" name="Seta: Divisa 13"/>
          <p:cNvSpPr/>
          <p:nvPr/>
        </p:nvSpPr>
        <p:spPr>
          <a:xfrm>
            <a:off x="7702825" y="3028419"/>
            <a:ext cx="2130806" cy="931181"/>
          </a:xfrm>
          <a:prstGeom prst="chevron">
            <a:avLst>
              <a:gd name="adj" fmla="val 50000"/>
            </a:avLst>
          </a:prstGeom>
          <a:solidFill>
            <a:srgbClr val="8497B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481" name="CaixaDeTexto 14"/>
          <p:cNvSpPr txBox="1"/>
          <p:nvPr/>
        </p:nvSpPr>
        <p:spPr>
          <a:xfrm>
            <a:off x="7833497" y="3248576"/>
            <a:ext cx="186945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DECISÃO 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FINAL </a:t>
            </a:r>
          </a:p>
        </p:txBody>
      </p:sp>
      <p:sp>
        <p:nvSpPr>
          <p:cNvPr id="482" name="Seta: Divisa 15"/>
          <p:cNvSpPr/>
          <p:nvPr/>
        </p:nvSpPr>
        <p:spPr>
          <a:xfrm>
            <a:off x="9578768" y="3039667"/>
            <a:ext cx="2130806" cy="931180"/>
          </a:xfrm>
          <a:prstGeom prst="chevron">
            <a:avLst>
              <a:gd name="adj" fmla="val 50000"/>
            </a:avLst>
          </a:prstGeom>
          <a:solidFill>
            <a:srgbClr val="8497B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483" name="CaixaDeTexto 16"/>
          <p:cNvSpPr txBox="1"/>
          <p:nvPr/>
        </p:nvSpPr>
        <p:spPr>
          <a:xfrm>
            <a:off x="9706267" y="3135688"/>
            <a:ext cx="1869459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EXPEDICÃO DA 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CRF PELO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MUNICÍPIO</a:t>
            </a:r>
          </a:p>
        </p:txBody>
      </p:sp>
      <p:sp>
        <p:nvSpPr>
          <p:cNvPr id="484" name="Seta: Divisa 11"/>
          <p:cNvSpPr/>
          <p:nvPr/>
        </p:nvSpPr>
        <p:spPr>
          <a:xfrm>
            <a:off x="4465268" y="4695711"/>
            <a:ext cx="3267814" cy="931180"/>
          </a:xfrm>
          <a:prstGeom prst="chevron">
            <a:avLst>
              <a:gd name="adj" fmla="val 50000"/>
            </a:avLst>
          </a:prstGeom>
          <a:solidFill>
            <a:srgbClr val="009193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5" name="CaixaDeTexto 12"/>
          <p:cNvSpPr txBox="1"/>
          <p:nvPr/>
        </p:nvSpPr>
        <p:spPr>
          <a:xfrm>
            <a:off x="5161271" y="4899691"/>
            <a:ext cx="1869458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REGISTRO DA CRF E DO PRF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0" animBg="1" advAuto="0"/>
      <p:bldP spid="473" grpId="0" animBg="1" advAuto="0"/>
      <p:bldP spid="475" grpId="0" animBg="1" advAuto="0"/>
      <p:bldP spid="478" grpId="0" animBg="1" advAuto="0"/>
      <p:bldP spid="480" grpId="0" animBg="1" advAuto="0"/>
      <p:bldP spid="482" grpId="0" animBg="1" advAuto="0"/>
      <p:bldP spid="484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tângulo 4"/>
          <p:cNvSpPr/>
          <p:nvPr/>
        </p:nvSpPr>
        <p:spPr>
          <a:xfrm>
            <a:off x="-856163" y="627251"/>
            <a:ext cx="5445138" cy="466610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8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516" y="31991"/>
            <a:ext cx="1473309" cy="605641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Título 1"/>
          <p:cNvSpPr txBox="1"/>
          <p:nvPr/>
        </p:nvSpPr>
        <p:spPr>
          <a:xfrm>
            <a:off x="45717" y="765484"/>
            <a:ext cx="4159715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41247">
              <a:lnSpc>
                <a:spcPct val="72000"/>
              </a:lnSpc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GARGALOS DA REGULARIZAÇÃO FUNDIÁRIA</a:t>
            </a:r>
          </a:p>
        </p:txBody>
      </p:sp>
      <p:pic>
        <p:nvPicPr>
          <p:cNvPr id="490" name="Imagem 4" descr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2483141"/>
            <a:ext cx="12204636" cy="4374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93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GARGALOS DA REGULARIZAÇÃO FUNDIÁRIA</a:t>
            </a:r>
          </a:p>
        </p:txBody>
      </p:sp>
      <p:sp>
        <p:nvSpPr>
          <p:cNvPr id="495" name="Seta: Divisa 3"/>
          <p:cNvSpPr/>
          <p:nvPr/>
        </p:nvSpPr>
        <p:spPr>
          <a:xfrm>
            <a:off x="883411" y="1481539"/>
            <a:ext cx="7388133" cy="521321"/>
          </a:xfrm>
          <a:prstGeom prst="chevron">
            <a:avLst>
              <a:gd name="adj" fmla="val 50000"/>
            </a:avLst>
          </a:prstGeom>
          <a:solidFill>
            <a:srgbClr val="333F5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CaixaDeTexto 6"/>
          <p:cNvSpPr txBox="1"/>
          <p:nvPr/>
        </p:nvSpPr>
        <p:spPr>
          <a:xfrm>
            <a:off x="641564" y="1572923"/>
            <a:ext cx="7735262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Desconhecimento dos benefícios e da importância da Regularidade</a:t>
            </a:r>
          </a:p>
        </p:txBody>
      </p:sp>
      <p:sp>
        <p:nvSpPr>
          <p:cNvPr id="497" name="Seta: Divisa 8"/>
          <p:cNvSpPr/>
          <p:nvPr/>
        </p:nvSpPr>
        <p:spPr>
          <a:xfrm>
            <a:off x="4071229" y="2300488"/>
            <a:ext cx="7388132" cy="521321"/>
          </a:xfrm>
          <a:prstGeom prst="chevron">
            <a:avLst>
              <a:gd name="adj" fmla="val 50000"/>
            </a:avLst>
          </a:prstGeom>
          <a:solidFill>
            <a:srgbClr val="333F5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0" name="Seta: Divisa 10"/>
          <p:cNvGrpSpPr/>
          <p:nvPr/>
        </p:nvGrpSpPr>
        <p:grpSpPr>
          <a:xfrm>
            <a:off x="618966" y="3103185"/>
            <a:ext cx="8086763" cy="521323"/>
            <a:chOff x="0" y="0"/>
            <a:chExt cx="8086762" cy="521321"/>
          </a:xfrm>
        </p:grpSpPr>
        <p:sp>
          <p:nvSpPr>
            <p:cNvPr id="498" name="Chevron"/>
            <p:cNvSpPr/>
            <p:nvPr/>
          </p:nvSpPr>
          <p:spPr>
            <a:xfrm>
              <a:off x="-1" y="-1"/>
              <a:ext cx="8086763" cy="521323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Ausência de diagnóstico dos municípios sobre a irregularidade do seu território"/>
            <p:cNvSpPr txBox="1"/>
            <p:nvPr/>
          </p:nvSpPr>
          <p:spPr>
            <a:xfrm>
              <a:off x="312728" y="94115"/>
              <a:ext cx="7461305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Ausência de diagnóstico dos municípios sobre a irregularidade do seu território</a:t>
              </a:r>
            </a:p>
          </p:txBody>
        </p:sp>
      </p:grpSp>
      <p:grpSp>
        <p:nvGrpSpPr>
          <p:cNvPr id="503" name="Seta: Divisa 11"/>
          <p:cNvGrpSpPr/>
          <p:nvPr/>
        </p:nvGrpSpPr>
        <p:grpSpPr>
          <a:xfrm>
            <a:off x="1702965" y="3965940"/>
            <a:ext cx="9453862" cy="521322"/>
            <a:chOff x="0" y="0"/>
            <a:chExt cx="9453861" cy="521321"/>
          </a:xfrm>
        </p:grpSpPr>
        <p:sp>
          <p:nvSpPr>
            <p:cNvPr id="501" name="Chevron"/>
            <p:cNvSpPr/>
            <p:nvPr/>
          </p:nvSpPr>
          <p:spPr>
            <a:xfrm>
              <a:off x="0" y="-1"/>
              <a:ext cx="9453862" cy="521323"/>
            </a:xfrm>
            <a:prstGeom prst="chevron">
              <a:avLst>
                <a:gd name="adj" fmla="val 50000"/>
              </a:avLst>
            </a:prstGeom>
            <a:solidFill>
              <a:srgbClr val="C55A1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2" name="Inexistência ou precariedade das equipes técnicas: dificuldades no processamento da Reurb."/>
            <p:cNvSpPr txBox="1"/>
            <p:nvPr/>
          </p:nvSpPr>
          <p:spPr>
            <a:xfrm>
              <a:off x="312728" y="94115"/>
              <a:ext cx="8828406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Inexistência ou precariedade das equipes técnicas: dificuldades no processamento da Reurb.</a:t>
              </a:r>
            </a:p>
          </p:txBody>
        </p:sp>
      </p:grpSp>
      <p:sp>
        <p:nvSpPr>
          <p:cNvPr id="504" name="CaixaDeTexto 12"/>
          <p:cNvSpPr txBox="1"/>
          <p:nvPr/>
        </p:nvSpPr>
        <p:spPr>
          <a:xfrm>
            <a:off x="3956613" y="2391871"/>
            <a:ext cx="7735263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Desconhecimento da legislação sobre o tema: cultura da irregularidade</a:t>
            </a:r>
          </a:p>
        </p:txBody>
      </p:sp>
      <p:grpSp>
        <p:nvGrpSpPr>
          <p:cNvPr id="507" name="Seta: Divisa 13"/>
          <p:cNvGrpSpPr/>
          <p:nvPr/>
        </p:nvGrpSpPr>
        <p:grpSpPr>
          <a:xfrm>
            <a:off x="708110" y="4729164"/>
            <a:ext cx="7388133" cy="521322"/>
            <a:chOff x="0" y="0"/>
            <a:chExt cx="7388132" cy="521321"/>
          </a:xfrm>
        </p:grpSpPr>
        <p:sp>
          <p:nvSpPr>
            <p:cNvPr id="505" name="Chevron"/>
            <p:cNvSpPr/>
            <p:nvPr/>
          </p:nvSpPr>
          <p:spPr>
            <a:xfrm>
              <a:off x="0" y="-1"/>
              <a:ext cx="7388133" cy="521323"/>
            </a:xfrm>
            <a:prstGeom prst="chevron">
              <a:avLst>
                <a:gd name="adj" fmla="val 50000"/>
              </a:avLst>
            </a:prstGeom>
            <a:solidFill>
              <a:srgbClr val="C55A1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6" name="Custo financeiro e de tempo para o registro da Reurb-S"/>
            <p:cNvSpPr txBox="1"/>
            <p:nvPr/>
          </p:nvSpPr>
          <p:spPr>
            <a:xfrm>
              <a:off x="312730" y="94115"/>
              <a:ext cx="6762673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Custo financeiro e de tempo para o registro da Reurb-S</a:t>
              </a:r>
            </a:p>
          </p:txBody>
        </p:sp>
      </p:grpSp>
      <p:grpSp>
        <p:nvGrpSpPr>
          <p:cNvPr id="510" name="Seta: Divisa 14"/>
          <p:cNvGrpSpPr/>
          <p:nvPr/>
        </p:nvGrpSpPr>
        <p:grpSpPr>
          <a:xfrm>
            <a:off x="3768695" y="5492387"/>
            <a:ext cx="7388134" cy="521323"/>
            <a:chOff x="0" y="0"/>
            <a:chExt cx="7388132" cy="521321"/>
          </a:xfrm>
        </p:grpSpPr>
        <p:sp>
          <p:nvSpPr>
            <p:cNvPr id="508" name="Chevron"/>
            <p:cNvSpPr/>
            <p:nvPr/>
          </p:nvSpPr>
          <p:spPr>
            <a:xfrm>
              <a:off x="0" y="-1"/>
              <a:ext cx="7388133" cy="521323"/>
            </a:xfrm>
            <a:prstGeom prst="chevron">
              <a:avLst>
                <a:gd name="adj" fmla="val 50000"/>
              </a:avLst>
            </a:prstGeom>
            <a:solidFill>
              <a:srgbClr val="C55A1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9" name="Dificuldade de ganho de escala"/>
            <p:cNvSpPr txBox="1"/>
            <p:nvPr/>
          </p:nvSpPr>
          <p:spPr>
            <a:xfrm>
              <a:off x="312730" y="94115"/>
              <a:ext cx="6762673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Dificuldade de ganho de escala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 advAuto="0"/>
      <p:bldP spid="497" grpId="0" animBg="1" advAuto="0"/>
      <p:bldP spid="500" grpId="0" animBg="1" advAuto="0"/>
      <p:bldP spid="503" grpId="0" animBg="1" advAuto="0"/>
      <p:bldP spid="507" grpId="0" animBg="1" advAuto="0"/>
      <p:bldP spid="510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21" y="6230"/>
            <a:ext cx="7001831" cy="68455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5" name="Retângulo 4"/>
          <p:cNvGrpSpPr/>
          <p:nvPr/>
        </p:nvGrpSpPr>
        <p:grpSpPr>
          <a:xfrm>
            <a:off x="-429623" y="811121"/>
            <a:ext cx="5206240" cy="500248"/>
            <a:chOff x="-1" y="-1"/>
            <a:chExt cx="5206239" cy="500246"/>
          </a:xfrm>
        </p:grpSpPr>
        <p:sp>
          <p:nvSpPr>
            <p:cNvPr id="513" name="Retângulo"/>
            <p:cNvSpPr/>
            <p:nvPr/>
          </p:nvSpPr>
          <p:spPr>
            <a:xfrm>
              <a:off x="-2" y="-2"/>
              <a:ext cx="5206240" cy="500247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4" name="DIFICULDADES DA REURB NA FASE REGISTRAL"/>
            <p:cNvSpPr txBox="1"/>
            <p:nvPr/>
          </p:nvSpPr>
          <p:spPr>
            <a:xfrm>
              <a:off x="51466" y="83579"/>
              <a:ext cx="5103305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DIFICULDADES DA REURB NA FASE REGISTRAL</a:t>
              </a:r>
            </a:p>
          </p:txBody>
        </p:sp>
      </p:grpSp>
      <p:pic>
        <p:nvPicPr>
          <p:cNvPr id="516" name="Imagem 5" descr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42" y="209716"/>
            <a:ext cx="1473309" cy="605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Freeform 3"/>
          <p:cNvSpPr/>
          <p:nvPr/>
        </p:nvSpPr>
        <p:spPr>
          <a:xfrm>
            <a:off x="335559" y="2894201"/>
            <a:ext cx="3883351" cy="37372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9" name="Freeform 7"/>
          <p:cNvSpPr/>
          <p:nvPr/>
        </p:nvSpPr>
        <p:spPr>
          <a:xfrm>
            <a:off x="4218909" y="0"/>
            <a:ext cx="7334776" cy="453844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0" name="Freeform 6"/>
          <p:cNvSpPr/>
          <p:nvPr/>
        </p:nvSpPr>
        <p:spPr>
          <a:xfrm>
            <a:off x="335557" y="234890"/>
            <a:ext cx="3883352" cy="265931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21" name="Picture 5" descr="Picture 5"/>
          <p:cNvPicPr>
            <a:picLocks noChangeAspect="1"/>
          </p:cNvPicPr>
          <p:nvPr/>
        </p:nvPicPr>
        <p:blipFill>
          <a:blip r:embed="rId6"/>
          <a:srcRect l="27280" t="17239" b="17239"/>
          <a:stretch>
            <a:fillRect/>
          </a:stretch>
        </p:blipFill>
        <p:spPr>
          <a:xfrm>
            <a:off x="4127384" y="3573709"/>
            <a:ext cx="7541702" cy="3057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Retângulo 4"/>
          <p:cNvGrpSpPr/>
          <p:nvPr/>
        </p:nvGrpSpPr>
        <p:grpSpPr>
          <a:xfrm>
            <a:off x="-856165" y="649478"/>
            <a:ext cx="4624862" cy="444384"/>
            <a:chOff x="-1" y="0"/>
            <a:chExt cx="4624861" cy="444383"/>
          </a:xfrm>
        </p:grpSpPr>
        <p:sp>
          <p:nvSpPr>
            <p:cNvPr id="523" name="Retângulo"/>
            <p:cNvSpPr/>
            <p:nvPr/>
          </p:nvSpPr>
          <p:spPr>
            <a:xfrm>
              <a:off x="-2" y="-1"/>
              <a:ext cx="4624862" cy="444384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4" name="PASSADO E PRESENTE"/>
            <p:cNvSpPr txBox="1"/>
            <p:nvPr/>
          </p:nvSpPr>
          <p:spPr>
            <a:xfrm>
              <a:off x="45719" y="55646"/>
              <a:ext cx="4533421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PASSADO E PRESENTE</a:t>
              </a:r>
            </a:p>
          </p:txBody>
        </p:sp>
      </p:grpSp>
      <p:pic>
        <p:nvPicPr>
          <p:cNvPr id="526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Freeform 7"/>
          <p:cNvSpPr/>
          <p:nvPr/>
        </p:nvSpPr>
        <p:spPr>
          <a:xfrm>
            <a:off x="554498" y="2745335"/>
            <a:ext cx="5044550" cy="2837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0" y="19812"/>
                </a:moveTo>
                <a:lnTo>
                  <a:pt x="0" y="1788"/>
                </a:lnTo>
                <a:cubicBezTo>
                  <a:pt x="0" y="799"/>
                  <a:pt x="450" y="0"/>
                  <a:pt x="1006" y="0"/>
                </a:cubicBezTo>
                <a:lnTo>
                  <a:pt x="20594" y="0"/>
                </a:lnTo>
                <a:cubicBezTo>
                  <a:pt x="21150" y="0"/>
                  <a:pt x="21600" y="799"/>
                  <a:pt x="21600" y="1788"/>
                </a:cubicBezTo>
                <a:lnTo>
                  <a:pt x="21600" y="19807"/>
                </a:lnTo>
                <a:cubicBezTo>
                  <a:pt x="21600" y="20796"/>
                  <a:pt x="21150" y="21596"/>
                  <a:pt x="20594" y="21596"/>
                </a:cubicBezTo>
                <a:lnTo>
                  <a:pt x="1006" y="21596"/>
                </a:lnTo>
                <a:cubicBezTo>
                  <a:pt x="452" y="21600"/>
                  <a:pt x="0" y="20801"/>
                  <a:pt x="0" y="19812"/>
                </a:cubicBezTo>
                <a:cubicBezTo>
                  <a:pt x="0" y="19812"/>
                  <a:pt x="0" y="19812"/>
                  <a:pt x="0" y="1981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8" name="Freeform 12"/>
          <p:cNvSpPr/>
          <p:nvPr/>
        </p:nvSpPr>
        <p:spPr>
          <a:xfrm>
            <a:off x="6530395" y="649479"/>
            <a:ext cx="5044548" cy="4726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252"/>
                </a:moveTo>
                <a:lnTo>
                  <a:pt x="0" y="1343"/>
                </a:lnTo>
                <a:cubicBezTo>
                  <a:pt x="0" y="600"/>
                  <a:pt x="600" y="0"/>
                  <a:pt x="1344" y="0"/>
                </a:cubicBezTo>
                <a:lnTo>
                  <a:pt x="20261" y="0"/>
                </a:lnTo>
                <a:cubicBezTo>
                  <a:pt x="21000" y="0"/>
                  <a:pt x="21600" y="600"/>
                  <a:pt x="21600" y="1343"/>
                </a:cubicBezTo>
                <a:cubicBezTo>
                  <a:pt x="21600" y="1343"/>
                  <a:pt x="21600" y="1343"/>
                  <a:pt x="21600" y="1343"/>
                </a:cubicBezTo>
                <a:lnTo>
                  <a:pt x="21600" y="20257"/>
                </a:lnTo>
                <a:cubicBezTo>
                  <a:pt x="21600" y="21000"/>
                  <a:pt x="21000" y="21600"/>
                  <a:pt x="20256" y="21600"/>
                </a:cubicBezTo>
                <a:lnTo>
                  <a:pt x="1344" y="21600"/>
                </a:lnTo>
                <a:cubicBezTo>
                  <a:pt x="600" y="21596"/>
                  <a:pt x="0" y="20995"/>
                  <a:pt x="0" y="20252"/>
                </a:cubicBezTo>
                <a:cubicBezTo>
                  <a:pt x="0" y="20252"/>
                  <a:pt x="0" y="20252"/>
                  <a:pt x="0" y="20252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29" name="CaixaDeTexto 10"/>
          <p:cNvSpPr txBox="1"/>
          <p:nvPr/>
        </p:nvSpPr>
        <p:spPr>
          <a:xfrm>
            <a:off x="1880921" y="1764238"/>
            <a:ext cx="293294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PASSADO</a:t>
            </a:r>
          </a:p>
        </p:txBody>
      </p:sp>
      <p:sp>
        <p:nvSpPr>
          <p:cNvPr id="530" name="CaixaDeTexto 11"/>
          <p:cNvSpPr txBox="1"/>
          <p:nvPr/>
        </p:nvSpPr>
        <p:spPr>
          <a:xfrm>
            <a:off x="7480420" y="5690766"/>
            <a:ext cx="293294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PRESENTE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Oval"/>
          <p:cNvSpPr/>
          <p:nvPr/>
        </p:nvSpPr>
        <p:spPr>
          <a:xfrm>
            <a:off x="3730407" y="4917387"/>
            <a:ext cx="4897247" cy="184579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535" name="Retângulo 4"/>
          <p:cNvGrpSpPr/>
          <p:nvPr/>
        </p:nvGrpSpPr>
        <p:grpSpPr>
          <a:xfrm>
            <a:off x="-856165" y="649478"/>
            <a:ext cx="4624862" cy="444384"/>
            <a:chOff x="-1" y="0"/>
            <a:chExt cx="4624861" cy="444383"/>
          </a:xfrm>
        </p:grpSpPr>
        <p:sp>
          <p:nvSpPr>
            <p:cNvPr id="533" name="Retângulo"/>
            <p:cNvSpPr/>
            <p:nvPr/>
          </p:nvSpPr>
          <p:spPr>
            <a:xfrm>
              <a:off x="-2" y="-1"/>
              <a:ext cx="4624862" cy="444384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4" name="FASE REGISTRAL"/>
            <p:cNvSpPr txBox="1"/>
            <p:nvPr/>
          </p:nvSpPr>
          <p:spPr>
            <a:xfrm>
              <a:off x="45718" y="55646"/>
              <a:ext cx="4533422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FASE REGISTRAL</a:t>
              </a:r>
            </a:p>
          </p:txBody>
        </p:sp>
      </p:grpSp>
      <p:pic>
        <p:nvPicPr>
          <p:cNvPr id="536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CaixaDeTexto 10"/>
          <p:cNvSpPr txBox="1"/>
          <p:nvPr/>
        </p:nvSpPr>
        <p:spPr>
          <a:xfrm>
            <a:off x="3954391" y="521151"/>
            <a:ext cx="8208778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FASE PREPARATÓRIA: BUSCAS</a:t>
            </a:r>
          </a:p>
        </p:txBody>
      </p:sp>
      <p:grpSp>
        <p:nvGrpSpPr>
          <p:cNvPr id="540" name="Seta: Divisa 6"/>
          <p:cNvGrpSpPr/>
          <p:nvPr/>
        </p:nvGrpSpPr>
        <p:grpSpPr>
          <a:xfrm>
            <a:off x="269517" y="2557041"/>
            <a:ext cx="6483508" cy="1415683"/>
            <a:chOff x="0" y="0"/>
            <a:chExt cx="6483507" cy="1415682"/>
          </a:xfrm>
        </p:grpSpPr>
        <p:sp>
          <p:nvSpPr>
            <p:cNvPr id="538" name="Chevron"/>
            <p:cNvSpPr/>
            <p:nvPr/>
          </p:nvSpPr>
          <p:spPr>
            <a:xfrm>
              <a:off x="0" y="0"/>
              <a:ext cx="6483508" cy="1415683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ORIGEM DO NUI - TITULARES DE DIREITOS REAIS…"/>
            <p:cNvSpPr txBox="1"/>
            <p:nvPr/>
          </p:nvSpPr>
          <p:spPr>
            <a:xfrm>
              <a:off x="788594" y="103148"/>
              <a:ext cx="4906320" cy="1209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ORIGEM DO NUI - TITULARES DE DIREITOS REAIS </a:t>
              </a:r>
            </a:p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CONFRONTANTE</a:t>
              </a:r>
            </a:p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MATRÍCULAS REGULARES DENTRO DO NUI </a:t>
              </a:r>
            </a:p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BENEFICIÁRIOS JÁ TITULADOS </a:t>
              </a:r>
            </a:p>
          </p:txBody>
        </p:sp>
      </p:grpSp>
      <p:sp>
        <p:nvSpPr>
          <p:cNvPr id="541" name="Retângulo Arredondado"/>
          <p:cNvSpPr/>
          <p:nvPr/>
        </p:nvSpPr>
        <p:spPr>
          <a:xfrm>
            <a:off x="6982028" y="2506102"/>
            <a:ext cx="4981713" cy="1845797"/>
          </a:xfrm>
          <a:prstGeom prst="roundRect">
            <a:avLst>
              <a:gd name="adj" fmla="val 103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42" name="Seta: Divisa 6"/>
          <p:cNvSpPr txBox="1"/>
          <p:nvPr/>
        </p:nvSpPr>
        <p:spPr>
          <a:xfrm>
            <a:off x="7160455" y="2629523"/>
            <a:ext cx="4624861" cy="150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ACERVO ANTIGO E PRECÁRIO 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INDICADORES IMPRECISO OU INEXISTENTES 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DADOS ANALÓGICOS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BUSCAS MANUAIS 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PEDIDOS IMPRECISOS OU INCOMPLETOS</a:t>
            </a:r>
          </a:p>
        </p:txBody>
      </p:sp>
      <p:sp>
        <p:nvSpPr>
          <p:cNvPr id="543" name="Seta: Divisa 6"/>
          <p:cNvSpPr txBox="1"/>
          <p:nvPr/>
        </p:nvSpPr>
        <p:spPr>
          <a:xfrm>
            <a:off x="4485976" y="5235592"/>
            <a:ext cx="3954832" cy="120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IMPRECISO 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MOROSO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SUJEITO A CONTRADICOES 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POTENCIAL GERADOR DE CONFLITO </a:t>
            </a:r>
          </a:p>
        </p:txBody>
      </p:sp>
      <p:sp>
        <p:nvSpPr>
          <p:cNvPr id="544" name="CaixaDeTexto 10"/>
          <p:cNvSpPr txBox="1"/>
          <p:nvPr/>
        </p:nvSpPr>
        <p:spPr>
          <a:xfrm>
            <a:off x="1611639" y="1800844"/>
            <a:ext cx="379926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Demanda de pesquisa</a:t>
            </a:r>
          </a:p>
        </p:txBody>
      </p:sp>
      <p:sp>
        <p:nvSpPr>
          <p:cNvPr id="545" name="CaixaDeTexto 10"/>
          <p:cNvSpPr txBox="1"/>
          <p:nvPr/>
        </p:nvSpPr>
        <p:spPr>
          <a:xfrm>
            <a:off x="7573254" y="1800844"/>
            <a:ext cx="3799262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Desafio do Registrador</a:t>
            </a:r>
          </a:p>
        </p:txBody>
      </p:sp>
      <p:sp>
        <p:nvSpPr>
          <p:cNvPr id="546" name="CaixaDeTexto 10"/>
          <p:cNvSpPr txBox="1"/>
          <p:nvPr/>
        </p:nvSpPr>
        <p:spPr>
          <a:xfrm>
            <a:off x="5501528" y="4373022"/>
            <a:ext cx="1923728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Resultado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 animBg="1" advAuto="0"/>
      <p:bldP spid="542" grpId="0" animBg="1" advAuto="0"/>
      <p:bldP spid="543" grpId="0" animBg="1" advAuto="0"/>
      <p:bldP spid="544" grpId="0" animBg="1" advAuto="0"/>
      <p:bldP spid="545" grpId="0" animBg="1" advAuto="0"/>
      <p:bldP spid="54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Oval"/>
          <p:cNvSpPr/>
          <p:nvPr/>
        </p:nvSpPr>
        <p:spPr>
          <a:xfrm>
            <a:off x="3730407" y="4917387"/>
            <a:ext cx="4897247" cy="184579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551" name="Retângulo 4"/>
          <p:cNvGrpSpPr/>
          <p:nvPr/>
        </p:nvGrpSpPr>
        <p:grpSpPr>
          <a:xfrm>
            <a:off x="-856165" y="649478"/>
            <a:ext cx="4624862" cy="444384"/>
            <a:chOff x="-1" y="0"/>
            <a:chExt cx="4624861" cy="444383"/>
          </a:xfrm>
        </p:grpSpPr>
        <p:sp>
          <p:nvSpPr>
            <p:cNvPr id="549" name="Retângulo"/>
            <p:cNvSpPr/>
            <p:nvPr/>
          </p:nvSpPr>
          <p:spPr>
            <a:xfrm>
              <a:off x="-2" y="-1"/>
              <a:ext cx="4624862" cy="444384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0" name="FASE REGISTRAL"/>
            <p:cNvSpPr txBox="1"/>
            <p:nvPr/>
          </p:nvSpPr>
          <p:spPr>
            <a:xfrm>
              <a:off x="45718" y="55646"/>
              <a:ext cx="4533422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FASE REGISTRAL</a:t>
              </a:r>
            </a:p>
          </p:txBody>
        </p:sp>
      </p:grpSp>
      <p:pic>
        <p:nvPicPr>
          <p:cNvPr id="552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CaixaDeTexto 10"/>
          <p:cNvSpPr txBox="1"/>
          <p:nvPr/>
        </p:nvSpPr>
        <p:spPr>
          <a:xfrm>
            <a:off x="3954391" y="521151"/>
            <a:ext cx="4624860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FASE REGISTRAL</a:t>
            </a:r>
          </a:p>
        </p:txBody>
      </p:sp>
      <p:grpSp>
        <p:nvGrpSpPr>
          <p:cNvPr id="556" name="Seta: Divisa 6"/>
          <p:cNvGrpSpPr/>
          <p:nvPr/>
        </p:nvGrpSpPr>
        <p:grpSpPr>
          <a:xfrm>
            <a:off x="269517" y="2514139"/>
            <a:ext cx="6483508" cy="1501486"/>
            <a:chOff x="0" y="0"/>
            <a:chExt cx="6483507" cy="1501485"/>
          </a:xfrm>
        </p:grpSpPr>
        <p:sp>
          <p:nvSpPr>
            <p:cNvPr id="554" name="Chevron"/>
            <p:cNvSpPr/>
            <p:nvPr/>
          </p:nvSpPr>
          <p:spPr>
            <a:xfrm>
              <a:off x="0" y="42900"/>
              <a:ext cx="6483508" cy="1415685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5" name="QUALIFICAÇÃO DO TÍTULO…"/>
            <p:cNvSpPr txBox="1"/>
            <p:nvPr/>
          </p:nvSpPr>
          <p:spPr>
            <a:xfrm>
              <a:off x="788594" y="0"/>
              <a:ext cx="4906320" cy="15014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QUALIFICAÇÃO DO TÍTULO</a:t>
              </a:r>
            </a:p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REGISTRO DO PARCELAMENTO </a:t>
              </a:r>
            </a:p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ABERTURA DE MATRÍCULAS (INDIC. REAL)</a:t>
              </a:r>
            </a:p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REGISTRO DA TITULAÇÃO (INDIC. PESSOAL)</a:t>
              </a:r>
            </a:p>
            <a:p>
              <a:pPr marL="240631" indent="-240631" algn="ctr">
                <a:buSzPct val="100000"/>
                <a:buAutoNum type="arabicPeriod"/>
                <a:defRPr>
                  <a:solidFill>
                    <a:srgbClr val="FFFFFF"/>
                  </a:solidFill>
                </a:defRPr>
              </a:pPr>
              <a:r>
                <a:t>EMISSÃO DAS CERTIDÕES DAS UNIDADES</a:t>
              </a:r>
            </a:p>
          </p:txBody>
        </p:sp>
      </p:grpSp>
      <p:sp>
        <p:nvSpPr>
          <p:cNvPr id="557" name="Retângulo Arredondado"/>
          <p:cNvSpPr/>
          <p:nvPr/>
        </p:nvSpPr>
        <p:spPr>
          <a:xfrm>
            <a:off x="6982028" y="2506102"/>
            <a:ext cx="4981714" cy="1845796"/>
          </a:xfrm>
          <a:prstGeom prst="roundRect">
            <a:avLst>
              <a:gd name="adj" fmla="val 10321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8" name="Seta: Divisa 6"/>
          <p:cNvSpPr txBox="1"/>
          <p:nvPr/>
        </p:nvSpPr>
        <p:spPr>
          <a:xfrm>
            <a:off x="7160455" y="2629523"/>
            <a:ext cx="4624861" cy="150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FALTA DE PADRONIZAÇÃO DOS TÍTULOS 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DOCUMENTOS ANALÓGICOS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ALIMENTAÇÃO DOS INDICADORES MANUAL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TEMPO, CUSTO  E RECURSOS HUMANOS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CUMPRIMENTO DE PRAZOS</a:t>
            </a:r>
          </a:p>
        </p:txBody>
      </p:sp>
      <p:sp>
        <p:nvSpPr>
          <p:cNvPr id="559" name="Seta: Divisa 6"/>
          <p:cNvSpPr txBox="1"/>
          <p:nvPr/>
        </p:nvSpPr>
        <p:spPr>
          <a:xfrm>
            <a:off x="4289405" y="5307573"/>
            <a:ext cx="3954832" cy="120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CUSTOSO (FINANCEIRO E PESSOAL)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MOROSO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LIMITADO (SEM GANHO DE ESCALA)</a:t>
            </a:r>
          </a:p>
          <a:p>
            <a:pPr marL="240631" indent="-240631" algn="ctr">
              <a:buSzPct val="100000"/>
              <a:buAutoNum type="arabicPeriod"/>
              <a:defRPr>
                <a:solidFill>
                  <a:srgbClr val="005493"/>
                </a:solidFill>
              </a:defRPr>
            </a:pPr>
            <a:r>
              <a:t>SUJEITO A RISCOS</a:t>
            </a:r>
          </a:p>
        </p:txBody>
      </p:sp>
      <p:sp>
        <p:nvSpPr>
          <p:cNvPr id="560" name="CaixaDeTexto 10"/>
          <p:cNvSpPr txBox="1"/>
          <p:nvPr/>
        </p:nvSpPr>
        <p:spPr>
          <a:xfrm>
            <a:off x="1611639" y="1800844"/>
            <a:ext cx="2143022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Demandas</a:t>
            </a:r>
          </a:p>
        </p:txBody>
      </p:sp>
      <p:sp>
        <p:nvSpPr>
          <p:cNvPr id="561" name="CaixaDeTexto 10"/>
          <p:cNvSpPr txBox="1"/>
          <p:nvPr/>
        </p:nvSpPr>
        <p:spPr>
          <a:xfrm>
            <a:off x="7573254" y="1800844"/>
            <a:ext cx="3799262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Desafio do Registrador</a:t>
            </a:r>
          </a:p>
        </p:txBody>
      </p:sp>
      <p:sp>
        <p:nvSpPr>
          <p:cNvPr id="562" name="CaixaDeTexto 10"/>
          <p:cNvSpPr txBox="1"/>
          <p:nvPr/>
        </p:nvSpPr>
        <p:spPr>
          <a:xfrm>
            <a:off x="5304957" y="4431794"/>
            <a:ext cx="1923728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Resultado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 advAuto="0"/>
      <p:bldP spid="558" grpId="0" animBg="1" advAuto="0"/>
      <p:bldP spid="559" grpId="0" animBg="1" advAuto="0"/>
      <p:bldP spid="560" grpId="0" animBg="1" advAuto="0"/>
      <p:bldP spid="561" grpId="0" animBg="1" advAuto="0"/>
      <p:bldP spid="562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Título 1"/>
          <p:cNvSpPr txBox="1"/>
          <p:nvPr/>
        </p:nvSpPr>
        <p:spPr>
          <a:xfrm>
            <a:off x="45718" y="765484"/>
            <a:ext cx="3677257" cy="33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740662">
              <a:lnSpc>
                <a:spcPct val="72000"/>
              </a:lnSpc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SOLUÇÃO</a:t>
            </a:r>
          </a:p>
        </p:txBody>
      </p:sp>
      <p:sp>
        <p:nvSpPr>
          <p:cNvPr id="566" name="Freeform 2"/>
          <p:cNvSpPr/>
          <p:nvPr/>
        </p:nvSpPr>
        <p:spPr>
          <a:xfrm>
            <a:off x="-1" y="-1"/>
            <a:ext cx="12192003" cy="680091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7" name="CaixaDeTexto 2"/>
          <p:cNvSpPr txBox="1"/>
          <p:nvPr/>
        </p:nvSpPr>
        <p:spPr>
          <a:xfrm>
            <a:off x="6498954" y="3982714"/>
            <a:ext cx="4858066" cy="91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TECNOLOGIA</a:t>
            </a:r>
          </a:p>
        </p:txBody>
      </p:sp>
      <p:sp>
        <p:nvSpPr>
          <p:cNvPr id="568" name="CaixaDeTexto 10"/>
          <p:cNvSpPr txBox="1"/>
          <p:nvPr/>
        </p:nvSpPr>
        <p:spPr>
          <a:xfrm>
            <a:off x="7461515" y="1361392"/>
            <a:ext cx="293294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FUTURO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Retângulo 4"/>
          <p:cNvGrpSpPr/>
          <p:nvPr/>
        </p:nvGrpSpPr>
        <p:grpSpPr>
          <a:xfrm>
            <a:off x="-856165" y="649478"/>
            <a:ext cx="4624862" cy="444384"/>
            <a:chOff x="-1" y="0"/>
            <a:chExt cx="4624861" cy="444383"/>
          </a:xfrm>
        </p:grpSpPr>
        <p:sp>
          <p:nvSpPr>
            <p:cNvPr id="570" name="Retângulo"/>
            <p:cNvSpPr/>
            <p:nvPr/>
          </p:nvSpPr>
          <p:spPr>
            <a:xfrm>
              <a:off x="-2" y="-1"/>
              <a:ext cx="4624862" cy="444384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1" name="DESAFIOS"/>
            <p:cNvSpPr txBox="1"/>
            <p:nvPr/>
          </p:nvSpPr>
          <p:spPr>
            <a:xfrm>
              <a:off x="45719" y="55646"/>
              <a:ext cx="4533421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DESAFIOS</a:t>
              </a:r>
            </a:p>
          </p:txBody>
        </p:sp>
      </p:grpSp>
      <p:pic>
        <p:nvPicPr>
          <p:cNvPr id="573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Freeform 2"/>
          <p:cNvSpPr/>
          <p:nvPr/>
        </p:nvSpPr>
        <p:spPr>
          <a:xfrm>
            <a:off x="966361" y="2069021"/>
            <a:ext cx="3212830" cy="34111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77" name="Freeform 5"/>
          <p:cNvGrpSpPr/>
          <p:nvPr/>
        </p:nvGrpSpPr>
        <p:grpSpPr>
          <a:xfrm>
            <a:off x="4967525" y="649479"/>
            <a:ext cx="618277" cy="618277"/>
            <a:chOff x="0" y="0"/>
            <a:chExt cx="618276" cy="618276"/>
          </a:xfrm>
        </p:grpSpPr>
        <p:sp>
          <p:nvSpPr>
            <p:cNvPr id="575" name="Círculo"/>
            <p:cNvSpPr/>
            <p:nvPr/>
          </p:nvSpPr>
          <p:spPr>
            <a:xfrm>
              <a:off x="0" y="0"/>
              <a:ext cx="618277" cy="618277"/>
            </a:xfrm>
            <a:prstGeom prst="ellipse">
              <a:avLst/>
            </a:pr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76" name="1"/>
            <p:cNvSpPr txBox="1"/>
            <p:nvPr/>
          </p:nvSpPr>
          <p:spPr>
            <a:xfrm>
              <a:off x="55244" y="9524"/>
              <a:ext cx="507786" cy="497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3200"/>
              </a:lvl1pPr>
            </a:lstStyle>
            <a:p>
              <a:r>
                <a:t>1</a:t>
              </a:r>
            </a:p>
          </p:txBody>
        </p:sp>
      </p:grpSp>
      <p:grpSp>
        <p:nvGrpSpPr>
          <p:cNvPr id="580" name="Freeform 5"/>
          <p:cNvGrpSpPr/>
          <p:nvPr/>
        </p:nvGrpSpPr>
        <p:grpSpPr>
          <a:xfrm>
            <a:off x="5007429" y="1801747"/>
            <a:ext cx="618278" cy="618277"/>
            <a:chOff x="0" y="0"/>
            <a:chExt cx="618276" cy="618276"/>
          </a:xfrm>
        </p:grpSpPr>
        <p:sp>
          <p:nvSpPr>
            <p:cNvPr id="578" name="Círculo"/>
            <p:cNvSpPr/>
            <p:nvPr/>
          </p:nvSpPr>
          <p:spPr>
            <a:xfrm>
              <a:off x="-1" y="-1"/>
              <a:ext cx="618278" cy="618278"/>
            </a:xfrm>
            <a:prstGeom prst="ellipse">
              <a:avLst/>
            </a:pr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79" name="2"/>
            <p:cNvSpPr txBox="1"/>
            <p:nvPr/>
          </p:nvSpPr>
          <p:spPr>
            <a:xfrm>
              <a:off x="55244" y="9524"/>
              <a:ext cx="507786" cy="497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3200"/>
              </a:lvl1pPr>
            </a:lstStyle>
            <a:p>
              <a:r>
                <a:t>2</a:t>
              </a:r>
            </a:p>
          </p:txBody>
        </p:sp>
      </p:grpSp>
      <p:grpSp>
        <p:nvGrpSpPr>
          <p:cNvPr id="583" name="Freeform 5"/>
          <p:cNvGrpSpPr/>
          <p:nvPr/>
        </p:nvGrpSpPr>
        <p:grpSpPr>
          <a:xfrm>
            <a:off x="5016465" y="2954016"/>
            <a:ext cx="618277" cy="618277"/>
            <a:chOff x="0" y="0"/>
            <a:chExt cx="618276" cy="618276"/>
          </a:xfrm>
        </p:grpSpPr>
        <p:sp>
          <p:nvSpPr>
            <p:cNvPr id="581" name="Círculo"/>
            <p:cNvSpPr/>
            <p:nvPr/>
          </p:nvSpPr>
          <p:spPr>
            <a:xfrm>
              <a:off x="-1" y="-1"/>
              <a:ext cx="618278" cy="618278"/>
            </a:xfrm>
            <a:prstGeom prst="ellipse">
              <a:avLst/>
            </a:pr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2" name="3"/>
            <p:cNvSpPr txBox="1"/>
            <p:nvPr/>
          </p:nvSpPr>
          <p:spPr>
            <a:xfrm>
              <a:off x="55244" y="9524"/>
              <a:ext cx="507786" cy="497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3200"/>
              </a:lvl1pPr>
            </a:lstStyle>
            <a:p>
              <a:r>
                <a:t>3</a:t>
              </a:r>
            </a:p>
          </p:txBody>
        </p:sp>
      </p:grpSp>
      <p:grpSp>
        <p:nvGrpSpPr>
          <p:cNvPr id="586" name="Freeform 5"/>
          <p:cNvGrpSpPr/>
          <p:nvPr/>
        </p:nvGrpSpPr>
        <p:grpSpPr>
          <a:xfrm>
            <a:off x="5016465" y="4168607"/>
            <a:ext cx="618277" cy="618277"/>
            <a:chOff x="0" y="0"/>
            <a:chExt cx="618276" cy="618276"/>
          </a:xfrm>
        </p:grpSpPr>
        <p:sp>
          <p:nvSpPr>
            <p:cNvPr id="584" name="Círculo"/>
            <p:cNvSpPr/>
            <p:nvPr/>
          </p:nvSpPr>
          <p:spPr>
            <a:xfrm>
              <a:off x="-1" y="-1"/>
              <a:ext cx="618278" cy="618278"/>
            </a:xfrm>
            <a:prstGeom prst="ellipse">
              <a:avLst/>
            </a:pr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5" name="4"/>
            <p:cNvSpPr txBox="1"/>
            <p:nvPr/>
          </p:nvSpPr>
          <p:spPr>
            <a:xfrm>
              <a:off x="55244" y="9524"/>
              <a:ext cx="507786" cy="497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3200"/>
              </a:lvl1pPr>
            </a:lstStyle>
            <a:p>
              <a:r>
                <a:t>4</a:t>
              </a:r>
            </a:p>
          </p:txBody>
        </p:sp>
      </p:grpSp>
      <p:grpSp>
        <p:nvGrpSpPr>
          <p:cNvPr id="589" name="Freeform 5"/>
          <p:cNvGrpSpPr/>
          <p:nvPr/>
        </p:nvGrpSpPr>
        <p:grpSpPr>
          <a:xfrm>
            <a:off x="5038209" y="5361242"/>
            <a:ext cx="618277" cy="618277"/>
            <a:chOff x="0" y="0"/>
            <a:chExt cx="618276" cy="618276"/>
          </a:xfrm>
        </p:grpSpPr>
        <p:sp>
          <p:nvSpPr>
            <p:cNvPr id="587" name="Círculo"/>
            <p:cNvSpPr/>
            <p:nvPr/>
          </p:nvSpPr>
          <p:spPr>
            <a:xfrm>
              <a:off x="-1" y="-1"/>
              <a:ext cx="618278" cy="618278"/>
            </a:xfrm>
            <a:prstGeom prst="ellipse">
              <a:avLst/>
            </a:pr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8" name="5"/>
            <p:cNvSpPr txBox="1"/>
            <p:nvPr/>
          </p:nvSpPr>
          <p:spPr>
            <a:xfrm>
              <a:off x="55244" y="9524"/>
              <a:ext cx="507786" cy="497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3200"/>
              </a:lvl1pPr>
            </a:lstStyle>
            <a:p>
              <a:r>
                <a:t>5</a:t>
              </a:r>
            </a:p>
          </p:txBody>
        </p:sp>
      </p:grpSp>
      <p:sp>
        <p:nvSpPr>
          <p:cNvPr id="590" name="CaixaDeTexto 28"/>
          <p:cNvSpPr txBox="1"/>
          <p:nvPr/>
        </p:nvSpPr>
        <p:spPr>
          <a:xfrm>
            <a:off x="5772603" y="768505"/>
            <a:ext cx="576687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Identificar a origem do Núcleo Urbano Informal</a:t>
            </a:r>
          </a:p>
        </p:txBody>
      </p:sp>
      <p:sp>
        <p:nvSpPr>
          <p:cNvPr id="591" name="CaixaDeTexto 29"/>
          <p:cNvSpPr txBox="1"/>
          <p:nvPr/>
        </p:nvSpPr>
        <p:spPr>
          <a:xfrm>
            <a:off x="5772603" y="1893778"/>
            <a:ext cx="591787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Localizar matrículas regulares dentro do perímetro </a:t>
            </a:r>
          </a:p>
        </p:txBody>
      </p:sp>
      <p:sp>
        <p:nvSpPr>
          <p:cNvPr id="592" name="CaixaDeTexto 30"/>
          <p:cNvSpPr txBox="1"/>
          <p:nvPr/>
        </p:nvSpPr>
        <p:spPr>
          <a:xfrm>
            <a:off x="5772603" y="3045792"/>
            <a:ext cx="591787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Identificar os confrontantes do Núcleo</a:t>
            </a:r>
          </a:p>
        </p:txBody>
      </p:sp>
      <p:sp>
        <p:nvSpPr>
          <p:cNvPr id="593" name="CaixaDeTexto 31"/>
          <p:cNvSpPr txBox="1"/>
          <p:nvPr/>
        </p:nvSpPr>
        <p:spPr>
          <a:xfrm>
            <a:off x="5772603" y="4168608"/>
            <a:ext cx="5917876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Localizar ocupantes que já possuam outro imóvel ou tenham sido beneficiários de outra Reurb</a:t>
            </a:r>
          </a:p>
        </p:txBody>
      </p:sp>
      <p:sp>
        <p:nvSpPr>
          <p:cNvPr id="594" name="CaixaDeTexto 32"/>
          <p:cNvSpPr txBox="1"/>
          <p:nvPr/>
        </p:nvSpPr>
        <p:spPr>
          <a:xfrm>
            <a:off x="5790707" y="5305924"/>
            <a:ext cx="5917877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Fazer buscas, realizar registros e expedir certidões em grande volume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HISTÓRICO FUNDIÁRIO DO BRASIL</a:t>
            </a:r>
          </a:p>
        </p:txBody>
      </p:sp>
      <p:sp>
        <p:nvSpPr>
          <p:cNvPr id="113" name="Freeform 6"/>
          <p:cNvSpPr/>
          <p:nvPr/>
        </p:nvSpPr>
        <p:spPr>
          <a:xfrm>
            <a:off x="-2" y="1255118"/>
            <a:ext cx="12096926" cy="560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28" y="0"/>
                </a:moveTo>
                <a:cubicBezTo>
                  <a:pt x="19709" y="0"/>
                  <a:pt x="18982" y="32"/>
                  <a:pt x="18263" y="142"/>
                </a:cubicBezTo>
                <a:cubicBezTo>
                  <a:pt x="17934" y="189"/>
                  <a:pt x="17550" y="189"/>
                  <a:pt x="17242" y="489"/>
                </a:cubicBezTo>
                <a:cubicBezTo>
                  <a:pt x="16892" y="820"/>
                  <a:pt x="17180" y="1325"/>
                  <a:pt x="17399" y="1499"/>
                </a:cubicBezTo>
                <a:cubicBezTo>
                  <a:pt x="17762" y="1814"/>
                  <a:pt x="18160" y="1925"/>
                  <a:pt x="18537" y="2114"/>
                </a:cubicBezTo>
                <a:cubicBezTo>
                  <a:pt x="18715" y="2193"/>
                  <a:pt x="19414" y="2382"/>
                  <a:pt x="19448" y="2966"/>
                </a:cubicBezTo>
                <a:cubicBezTo>
                  <a:pt x="19448" y="2982"/>
                  <a:pt x="19448" y="2982"/>
                  <a:pt x="19448" y="2982"/>
                </a:cubicBezTo>
                <a:cubicBezTo>
                  <a:pt x="19448" y="2998"/>
                  <a:pt x="19448" y="2998"/>
                  <a:pt x="19448" y="2998"/>
                </a:cubicBezTo>
                <a:cubicBezTo>
                  <a:pt x="19414" y="3329"/>
                  <a:pt x="19044" y="3392"/>
                  <a:pt x="18934" y="3440"/>
                </a:cubicBezTo>
                <a:cubicBezTo>
                  <a:pt x="18701" y="3518"/>
                  <a:pt x="18461" y="3550"/>
                  <a:pt x="18228" y="3582"/>
                </a:cubicBezTo>
                <a:cubicBezTo>
                  <a:pt x="17694" y="3629"/>
                  <a:pt x="17159" y="3645"/>
                  <a:pt x="16632" y="3660"/>
                </a:cubicBezTo>
                <a:cubicBezTo>
                  <a:pt x="16111" y="3692"/>
                  <a:pt x="15590" y="3708"/>
                  <a:pt x="15076" y="3834"/>
                </a:cubicBezTo>
                <a:cubicBezTo>
                  <a:pt x="14795" y="3897"/>
                  <a:pt x="14000" y="3960"/>
                  <a:pt x="13987" y="4923"/>
                </a:cubicBezTo>
                <a:cubicBezTo>
                  <a:pt x="13987" y="4923"/>
                  <a:pt x="13987" y="4986"/>
                  <a:pt x="13987" y="4986"/>
                </a:cubicBezTo>
                <a:cubicBezTo>
                  <a:pt x="13993" y="5822"/>
                  <a:pt x="14555" y="6090"/>
                  <a:pt x="14823" y="6217"/>
                </a:cubicBezTo>
                <a:cubicBezTo>
                  <a:pt x="15206" y="6406"/>
                  <a:pt x="15604" y="6501"/>
                  <a:pt x="15994" y="6611"/>
                </a:cubicBezTo>
                <a:cubicBezTo>
                  <a:pt x="16392" y="6706"/>
                  <a:pt x="16782" y="6785"/>
                  <a:pt x="17180" y="6927"/>
                </a:cubicBezTo>
                <a:cubicBezTo>
                  <a:pt x="17386" y="7005"/>
                  <a:pt x="18132" y="7132"/>
                  <a:pt x="18194" y="7747"/>
                </a:cubicBezTo>
                <a:cubicBezTo>
                  <a:pt x="18194" y="7763"/>
                  <a:pt x="18194" y="7763"/>
                  <a:pt x="18194" y="7763"/>
                </a:cubicBezTo>
                <a:cubicBezTo>
                  <a:pt x="18194" y="7763"/>
                  <a:pt x="18194" y="7763"/>
                  <a:pt x="18194" y="7794"/>
                </a:cubicBezTo>
                <a:cubicBezTo>
                  <a:pt x="18201" y="8410"/>
                  <a:pt x="17358" y="8599"/>
                  <a:pt x="17173" y="8662"/>
                </a:cubicBezTo>
                <a:cubicBezTo>
                  <a:pt x="16741" y="8804"/>
                  <a:pt x="16296" y="8867"/>
                  <a:pt x="15857" y="8915"/>
                </a:cubicBezTo>
                <a:cubicBezTo>
                  <a:pt x="14987" y="9009"/>
                  <a:pt x="14117" y="9025"/>
                  <a:pt x="13246" y="9057"/>
                </a:cubicBezTo>
                <a:cubicBezTo>
                  <a:pt x="12397" y="9088"/>
                  <a:pt x="11540" y="9104"/>
                  <a:pt x="10697" y="9230"/>
                </a:cubicBezTo>
                <a:cubicBezTo>
                  <a:pt x="10279" y="9309"/>
                  <a:pt x="9854" y="9372"/>
                  <a:pt x="9450" y="9593"/>
                </a:cubicBezTo>
                <a:cubicBezTo>
                  <a:pt x="9169" y="9751"/>
                  <a:pt x="8751" y="10019"/>
                  <a:pt x="8730" y="10824"/>
                </a:cubicBezTo>
                <a:cubicBezTo>
                  <a:pt x="8662" y="12323"/>
                  <a:pt x="9820" y="12717"/>
                  <a:pt x="10259" y="12891"/>
                </a:cubicBezTo>
                <a:cubicBezTo>
                  <a:pt x="10951" y="13175"/>
                  <a:pt x="11650" y="13332"/>
                  <a:pt x="12342" y="13490"/>
                </a:cubicBezTo>
                <a:cubicBezTo>
                  <a:pt x="13068" y="13664"/>
                  <a:pt x="13795" y="13806"/>
                  <a:pt x="14514" y="14027"/>
                </a:cubicBezTo>
                <a:cubicBezTo>
                  <a:pt x="14864" y="14137"/>
                  <a:pt x="15220" y="14263"/>
                  <a:pt x="15563" y="14453"/>
                </a:cubicBezTo>
                <a:cubicBezTo>
                  <a:pt x="15775" y="14563"/>
                  <a:pt x="16323" y="14768"/>
                  <a:pt x="16419" y="15336"/>
                </a:cubicBezTo>
                <a:cubicBezTo>
                  <a:pt x="16419" y="15352"/>
                  <a:pt x="16419" y="15352"/>
                  <a:pt x="16426" y="15368"/>
                </a:cubicBezTo>
                <a:cubicBezTo>
                  <a:pt x="16426" y="15399"/>
                  <a:pt x="16426" y="15336"/>
                  <a:pt x="16426" y="15383"/>
                </a:cubicBezTo>
                <a:cubicBezTo>
                  <a:pt x="16426" y="15383"/>
                  <a:pt x="16426" y="15399"/>
                  <a:pt x="16426" y="15415"/>
                </a:cubicBezTo>
                <a:cubicBezTo>
                  <a:pt x="16426" y="15415"/>
                  <a:pt x="16426" y="15415"/>
                  <a:pt x="16426" y="15415"/>
                </a:cubicBezTo>
                <a:cubicBezTo>
                  <a:pt x="16412" y="15667"/>
                  <a:pt x="16200" y="15888"/>
                  <a:pt x="16125" y="15999"/>
                </a:cubicBezTo>
                <a:cubicBezTo>
                  <a:pt x="15953" y="16204"/>
                  <a:pt x="15768" y="16378"/>
                  <a:pt x="15583" y="16520"/>
                </a:cubicBezTo>
                <a:cubicBezTo>
                  <a:pt x="15206" y="16835"/>
                  <a:pt x="14816" y="17072"/>
                  <a:pt x="14418" y="17293"/>
                </a:cubicBezTo>
                <a:cubicBezTo>
                  <a:pt x="13623" y="17719"/>
                  <a:pt x="12808" y="18050"/>
                  <a:pt x="11999" y="18350"/>
                </a:cubicBezTo>
                <a:cubicBezTo>
                  <a:pt x="10361" y="18949"/>
                  <a:pt x="8717" y="19391"/>
                  <a:pt x="7065" y="19770"/>
                </a:cubicBezTo>
                <a:cubicBezTo>
                  <a:pt x="5427" y="20148"/>
                  <a:pt x="3783" y="20369"/>
                  <a:pt x="2145" y="20843"/>
                </a:cubicBezTo>
                <a:cubicBezTo>
                  <a:pt x="1425" y="21048"/>
                  <a:pt x="713" y="21300"/>
                  <a:pt x="0" y="21600"/>
                </a:cubicBezTo>
                <a:cubicBezTo>
                  <a:pt x="5222" y="21600"/>
                  <a:pt x="5222" y="21600"/>
                  <a:pt x="5222" y="21600"/>
                </a:cubicBezTo>
                <a:cubicBezTo>
                  <a:pt x="5859" y="21458"/>
                  <a:pt x="6496" y="21316"/>
                  <a:pt x="7134" y="21158"/>
                </a:cubicBezTo>
                <a:cubicBezTo>
                  <a:pt x="8799" y="20732"/>
                  <a:pt x="10464" y="20243"/>
                  <a:pt x="12116" y="19580"/>
                </a:cubicBezTo>
                <a:cubicBezTo>
                  <a:pt x="13061" y="19218"/>
                  <a:pt x="14007" y="18807"/>
                  <a:pt x="14932" y="18224"/>
                </a:cubicBezTo>
                <a:cubicBezTo>
                  <a:pt x="15343" y="17955"/>
                  <a:pt x="15755" y="17671"/>
                  <a:pt x="16138" y="17261"/>
                </a:cubicBezTo>
                <a:cubicBezTo>
                  <a:pt x="16467" y="16914"/>
                  <a:pt x="16913" y="16346"/>
                  <a:pt x="16920" y="15383"/>
                </a:cubicBezTo>
                <a:cubicBezTo>
                  <a:pt x="16913" y="15305"/>
                  <a:pt x="16913" y="15336"/>
                  <a:pt x="16913" y="15305"/>
                </a:cubicBezTo>
                <a:cubicBezTo>
                  <a:pt x="16913" y="15210"/>
                  <a:pt x="16899" y="15115"/>
                  <a:pt x="16892" y="15021"/>
                </a:cubicBezTo>
                <a:cubicBezTo>
                  <a:pt x="16680" y="13648"/>
                  <a:pt x="15755" y="13395"/>
                  <a:pt x="15227" y="13190"/>
                </a:cubicBezTo>
                <a:cubicBezTo>
                  <a:pt x="14507" y="12906"/>
                  <a:pt x="13788" y="12764"/>
                  <a:pt x="13061" y="12622"/>
                </a:cubicBezTo>
                <a:cubicBezTo>
                  <a:pt x="12335" y="12480"/>
                  <a:pt x="11602" y="12354"/>
                  <a:pt x="10875" y="12133"/>
                </a:cubicBezTo>
                <a:cubicBezTo>
                  <a:pt x="10540" y="12039"/>
                  <a:pt x="10197" y="11928"/>
                  <a:pt x="9861" y="11739"/>
                </a:cubicBezTo>
                <a:cubicBezTo>
                  <a:pt x="9704" y="11644"/>
                  <a:pt x="9128" y="11392"/>
                  <a:pt x="9121" y="10871"/>
                </a:cubicBezTo>
                <a:cubicBezTo>
                  <a:pt x="9272" y="10366"/>
                  <a:pt x="9847" y="10303"/>
                  <a:pt x="10080" y="10240"/>
                </a:cubicBezTo>
                <a:cubicBezTo>
                  <a:pt x="10498" y="10114"/>
                  <a:pt x="10916" y="10035"/>
                  <a:pt x="11341" y="9987"/>
                </a:cubicBezTo>
                <a:cubicBezTo>
                  <a:pt x="12205" y="9877"/>
                  <a:pt x="13068" y="9830"/>
                  <a:pt x="13932" y="9782"/>
                </a:cubicBezTo>
                <a:cubicBezTo>
                  <a:pt x="14775" y="9719"/>
                  <a:pt x="15618" y="9656"/>
                  <a:pt x="16454" y="9498"/>
                </a:cubicBezTo>
                <a:cubicBezTo>
                  <a:pt x="16872" y="9404"/>
                  <a:pt x="17296" y="9309"/>
                  <a:pt x="17708" y="9072"/>
                </a:cubicBezTo>
                <a:cubicBezTo>
                  <a:pt x="17975" y="8915"/>
                  <a:pt x="18475" y="8615"/>
                  <a:pt x="18455" y="7763"/>
                </a:cubicBezTo>
                <a:cubicBezTo>
                  <a:pt x="18455" y="7715"/>
                  <a:pt x="18448" y="7668"/>
                  <a:pt x="18448" y="7605"/>
                </a:cubicBezTo>
                <a:cubicBezTo>
                  <a:pt x="18359" y="6816"/>
                  <a:pt x="17845" y="6627"/>
                  <a:pt x="17557" y="6501"/>
                </a:cubicBezTo>
                <a:cubicBezTo>
                  <a:pt x="17146" y="6327"/>
                  <a:pt x="16728" y="6248"/>
                  <a:pt x="16316" y="6153"/>
                </a:cubicBezTo>
                <a:cubicBezTo>
                  <a:pt x="16070" y="6106"/>
                  <a:pt x="14062" y="5854"/>
                  <a:pt x="14185" y="4907"/>
                </a:cubicBezTo>
                <a:cubicBezTo>
                  <a:pt x="14220" y="4544"/>
                  <a:pt x="14583" y="4434"/>
                  <a:pt x="14706" y="4386"/>
                </a:cubicBezTo>
                <a:cubicBezTo>
                  <a:pt x="14960" y="4276"/>
                  <a:pt x="15213" y="4213"/>
                  <a:pt x="15474" y="4165"/>
                </a:cubicBezTo>
                <a:cubicBezTo>
                  <a:pt x="15988" y="4086"/>
                  <a:pt x="16508" y="4055"/>
                  <a:pt x="17029" y="4023"/>
                </a:cubicBezTo>
                <a:cubicBezTo>
                  <a:pt x="17516" y="3992"/>
                  <a:pt x="18002" y="3976"/>
                  <a:pt x="18489" y="3881"/>
                </a:cubicBezTo>
                <a:cubicBezTo>
                  <a:pt x="18729" y="3834"/>
                  <a:pt x="19565" y="3834"/>
                  <a:pt x="19585" y="3014"/>
                </a:cubicBezTo>
                <a:cubicBezTo>
                  <a:pt x="19626" y="2098"/>
                  <a:pt x="18715" y="1893"/>
                  <a:pt x="18468" y="1783"/>
                </a:cubicBezTo>
                <a:cubicBezTo>
                  <a:pt x="18290" y="1704"/>
                  <a:pt x="17146" y="1436"/>
                  <a:pt x="17166" y="852"/>
                </a:cubicBezTo>
                <a:cubicBezTo>
                  <a:pt x="17201" y="458"/>
                  <a:pt x="17927" y="410"/>
                  <a:pt x="18071" y="379"/>
                </a:cubicBezTo>
                <a:cubicBezTo>
                  <a:pt x="18427" y="300"/>
                  <a:pt x="18790" y="252"/>
                  <a:pt x="19154" y="221"/>
                </a:cubicBezTo>
                <a:cubicBezTo>
                  <a:pt x="19928" y="142"/>
                  <a:pt x="20709" y="126"/>
                  <a:pt x="21490" y="110"/>
                </a:cubicBezTo>
                <a:cubicBezTo>
                  <a:pt x="21525" y="110"/>
                  <a:pt x="21566" y="110"/>
                  <a:pt x="21600" y="110"/>
                </a:cubicBezTo>
                <a:cubicBezTo>
                  <a:pt x="21600" y="16"/>
                  <a:pt x="21600" y="16"/>
                  <a:pt x="21600" y="16"/>
                </a:cubicBezTo>
                <a:cubicBezTo>
                  <a:pt x="21209" y="0"/>
                  <a:pt x="20819" y="0"/>
                  <a:pt x="20428" y="0"/>
                </a:cubicBezTo>
                <a:close/>
                <a:moveTo>
                  <a:pt x="9121" y="10887"/>
                </a:moveTo>
                <a:cubicBezTo>
                  <a:pt x="9121" y="10887"/>
                  <a:pt x="9121" y="10887"/>
                  <a:pt x="9121" y="10871"/>
                </a:cubicBezTo>
                <a:cubicBezTo>
                  <a:pt x="9121" y="10887"/>
                  <a:pt x="9121" y="10887"/>
                  <a:pt x="9121" y="10887"/>
                </a:cubicBezTo>
                <a:close/>
              </a:path>
            </a:pathLst>
          </a:custGeom>
          <a:solidFill>
            <a:srgbClr val="47474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4" name="Forma"/>
          <p:cNvSpPr/>
          <p:nvPr/>
        </p:nvSpPr>
        <p:spPr>
          <a:xfrm>
            <a:off x="8362212" y="104458"/>
            <a:ext cx="1980964" cy="2140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132" extrusionOk="0">
                <a:moveTo>
                  <a:pt x="21116" y="5537"/>
                </a:moveTo>
                <a:cubicBezTo>
                  <a:pt x="21116" y="2264"/>
                  <a:pt x="15730" y="-324"/>
                  <a:pt x="9324" y="33"/>
                </a:cubicBezTo>
                <a:cubicBezTo>
                  <a:pt x="4562" y="331"/>
                  <a:pt x="707" y="2324"/>
                  <a:pt x="83" y="4853"/>
                </a:cubicBezTo>
                <a:cubicBezTo>
                  <a:pt x="-484" y="7233"/>
                  <a:pt x="1897" y="9405"/>
                  <a:pt x="5582" y="10416"/>
                </a:cubicBezTo>
                <a:cubicBezTo>
                  <a:pt x="8247" y="11160"/>
                  <a:pt x="10004" y="12588"/>
                  <a:pt x="10004" y="14165"/>
                </a:cubicBezTo>
                <a:cubicBezTo>
                  <a:pt x="10004" y="17497"/>
                  <a:pt x="10004" y="17497"/>
                  <a:pt x="10004" y="17497"/>
                </a:cubicBezTo>
                <a:cubicBezTo>
                  <a:pt x="10004" y="18182"/>
                  <a:pt x="9494" y="18836"/>
                  <a:pt x="8757" y="19431"/>
                </a:cubicBezTo>
                <a:cubicBezTo>
                  <a:pt x="8473" y="19669"/>
                  <a:pt x="8360" y="19967"/>
                  <a:pt x="8473" y="20294"/>
                </a:cubicBezTo>
                <a:cubicBezTo>
                  <a:pt x="8700" y="20681"/>
                  <a:pt x="9267" y="21008"/>
                  <a:pt x="10061" y="21097"/>
                </a:cubicBezTo>
                <a:cubicBezTo>
                  <a:pt x="11478" y="21276"/>
                  <a:pt x="12669" y="20740"/>
                  <a:pt x="12669" y="20026"/>
                </a:cubicBezTo>
                <a:cubicBezTo>
                  <a:pt x="12669" y="19759"/>
                  <a:pt x="12555" y="19521"/>
                  <a:pt x="12272" y="19342"/>
                </a:cubicBezTo>
                <a:cubicBezTo>
                  <a:pt x="11478" y="18807"/>
                  <a:pt x="11138" y="18152"/>
                  <a:pt x="11138" y="17468"/>
                </a:cubicBezTo>
                <a:cubicBezTo>
                  <a:pt x="11138" y="14165"/>
                  <a:pt x="11138" y="14165"/>
                  <a:pt x="11138" y="14165"/>
                </a:cubicBezTo>
                <a:cubicBezTo>
                  <a:pt x="11138" y="12588"/>
                  <a:pt x="12896" y="11160"/>
                  <a:pt x="15560" y="10416"/>
                </a:cubicBezTo>
                <a:cubicBezTo>
                  <a:pt x="18848" y="9494"/>
                  <a:pt x="21116" y="7650"/>
                  <a:pt x="21116" y="5537"/>
                </a:cubicBezTo>
                <a:close/>
              </a:path>
            </a:pathLst>
          </a:custGeom>
          <a:solidFill>
            <a:srgbClr val="203864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Forma"/>
          <p:cNvSpPr/>
          <p:nvPr/>
        </p:nvSpPr>
        <p:spPr>
          <a:xfrm>
            <a:off x="3688338" y="1876784"/>
            <a:ext cx="2433915" cy="2140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132" extrusionOk="0">
                <a:moveTo>
                  <a:pt x="21116" y="5537"/>
                </a:moveTo>
                <a:cubicBezTo>
                  <a:pt x="21116" y="2264"/>
                  <a:pt x="15730" y="-324"/>
                  <a:pt x="9324" y="33"/>
                </a:cubicBezTo>
                <a:cubicBezTo>
                  <a:pt x="4562" y="331"/>
                  <a:pt x="707" y="2324"/>
                  <a:pt x="83" y="4853"/>
                </a:cubicBezTo>
                <a:cubicBezTo>
                  <a:pt x="-484" y="7233"/>
                  <a:pt x="1897" y="9405"/>
                  <a:pt x="5582" y="10416"/>
                </a:cubicBezTo>
                <a:cubicBezTo>
                  <a:pt x="8247" y="11160"/>
                  <a:pt x="10004" y="12588"/>
                  <a:pt x="10004" y="14165"/>
                </a:cubicBezTo>
                <a:cubicBezTo>
                  <a:pt x="10004" y="17497"/>
                  <a:pt x="10004" y="17497"/>
                  <a:pt x="10004" y="17497"/>
                </a:cubicBezTo>
                <a:cubicBezTo>
                  <a:pt x="10004" y="18182"/>
                  <a:pt x="9494" y="18836"/>
                  <a:pt x="8757" y="19431"/>
                </a:cubicBezTo>
                <a:cubicBezTo>
                  <a:pt x="8473" y="19669"/>
                  <a:pt x="8360" y="19967"/>
                  <a:pt x="8473" y="20294"/>
                </a:cubicBezTo>
                <a:cubicBezTo>
                  <a:pt x="8700" y="20681"/>
                  <a:pt x="9267" y="21008"/>
                  <a:pt x="10061" y="21097"/>
                </a:cubicBezTo>
                <a:cubicBezTo>
                  <a:pt x="11478" y="21276"/>
                  <a:pt x="12669" y="20740"/>
                  <a:pt x="12669" y="20026"/>
                </a:cubicBezTo>
                <a:cubicBezTo>
                  <a:pt x="12669" y="19759"/>
                  <a:pt x="12555" y="19521"/>
                  <a:pt x="12272" y="19342"/>
                </a:cubicBezTo>
                <a:cubicBezTo>
                  <a:pt x="11478" y="18807"/>
                  <a:pt x="11138" y="18152"/>
                  <a:pt x="11138" y="17468"/>
                </a:cubicBezTo>
                <a:cubicBezTo>
                  <a:pt x="11138" y="14165"/>
                  <a:pt x="11138" y="14165"/>
                  <a:pt x="11138" y="14165"/>
                </a:cubicBezTo>
                <a:cubicBezTo>
                  <a:pt x="11138" y="12588"/>
                  <a:pt x="12896" y="11160"/>
                  <a:pt x="15560" y="10416"/>
                </a:cubicBezTo>
                <a:cubicBezTo>
                  <a:pt x="18848" y="9494"/>
                  <a:pt x="21116" y="7650"/>
                  <a:pt x="21116" y="5537"/>
                </a:cubicBezTo>
                <a:close/>
              </a:path>
            </a:pathLst>
          </a:custGeom>
          <a:solidFill>
            <a:srgbClr val="005493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Forma"/>
          <p:cNvSpPr/>
          <p:nvPr/>
        </p:nvSpPr>
        <p:spPr>
          <a:xfrm>
            <a:off x="1015004" y="4572004"/>
            <a:ext cx="2097312" cy="2242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132" extrusionOk="0">
                <a:moveTo>
                  <a:pt x="21116" y="5537"/>
                </a:moveTo>
                <a:cubicBezTo>
                  <a:pt x="21116" y="2264"/>
                  <a:pt x="15730" y="-324"/>
                  <a:pt x="9324" y="33"/>
                </a:cubicBezTo>
                <a:cubicBezTo>
                  <a:pt x="4562" y="331"/>
                  <a:pt x="707" y="2324"/>
                  <a:pt x="83" y="4853"/>
                </a:cubicBezTo>
                <a:cubicBezTo>
                  <a:pt x="-484" y="7233"/>
                  <a:pt x="1897" y="9405"/>
                  <a:pt x="5582" y="10416"/>
                </a:cubicBezTo>
                <a:cubicBezTo>
                  <a:pt x="8247" y="11160"/>
                  <a:pt x="10004" y="12588"/>
                  <a:pt x="10004" y="14165"/>
                </a:cubicBezTo>
                <a:cubicBezTo>
                  <a:pt x="10004" y="17497"/>
                  <a:pt x="10004" y="17497"/>
                  <a:pt x="10004" y="17497"/>
                </a:cubicBezTo>
                <a:cubicBezTo>
                  <a:pt x="10004" y="18182"/>
                  <a:pt x="9494" y="18836"/>
                  <a:pt x="8757" y="19431"/>
                </a:cubicBezTo>
                <a:cubicBezTo>
                  <a:pt x="8473" y="19669"/>
                  <a:pt x="8360" y="19967"/>
                  <a:pt x="8473" y="20294"/>
                </a:cubicBezTo>
                <a:cubicBezTo>
                  <a:pt x="8700" y="20681"/>
                  <a:pt x="9267" y="21008"/>
                  <a:pt x="10061" y="21097"/>
                </a:cubicBezTo>
                <a:cubicBezTo>
                  <a:pt x="11478" y="21276"/>
                  <a:pt x="12669" y="20740"/>
                  <a:pt x="12669" y="20026"/>
                </a:cubicBezTo>
                <a:cubicBezTo>
                  <a:pt x="12669" y="19759"/>
                  <a:pt x="12555" y="19521"/>
                  <a:pt x="12272" y="19342"/>
                </a:cubicBezTo>
                <a:cubicBezTo>
                  <a:pt x="11478" y="18807"/>
                  <a:pt x="11138" y="18152"/>
                  <a:pt x="11138" y="17468"/>
                </a:cubicBezTo>
                <a:cubicBezTo>
                  <a:pt x="11138" y="14165"/>
                  <a:pt x="11138" y="14165"/>
                  <a:pt x="11138" y="14165"/>
                </a:cubicBezTo>
                <a:cubicBezTo>
                  <a:pt x="11138" y="12588"/>
                  <a:pt x="12896" y="11160"/>
                  <a:pt x="15560" y="10416"/>
                </a:cubicBezTo>
                <a:cubicBezTo>
                  <a:pt x="18848" y="9494"/>
                  <a:pt x="21116" y="7650"/>
                  <a:pt x="21116" y="5537"/>
                </a:cubicBezTo>
                <a:close/>
              </a:path>
            </a:pathLst>
          </a:custGeom>
          <a:solidFill>
            <a:srgbClr val="DAE3F3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Forma"/>
          <p:cNvSpPr/>
          <p:nvPr/>
        </p:nvSpPr>
        <p:spPr>
          <a:xfrm>
            <a:off x="7734585" y="3281497"/>
            <a:ext cx="2097312" cy="2242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6" h="21132" extrusionOk="0">
                <a:moveTo>
                  <a:pt x="21116" y="5537"/>
                </a:moveTo>
                <a:cubicBezTo>
                  <a:pt x="21116" y="2264"/>
                  <a:pt x="15730" y="-324"/>
                  <a:pt x="9324" y="33"/>
                </a:cubicBezTo>
                <a:cubicBezTo>
                  <a:pt x="4562" y="331"/>
                  <a:pt x="707" y="2324"/>
                  <a:pt x="83" y="4853"/>
                </a:cubicBezTo>
                <a:cubicBezTo>
                  <a:pt x="-484" y="7233"/>
                  <a:pt x="1897" y="9405"/>
                  <a:pt x="5582" y="10416"/>
                </a:cubicBezTo>
                <a:cubicBezTo>
                  <a:pt x="8247" y="11160"/>
                  <a:pt x="10004" y="12588"/>
                  <a:pt x="10004" y="14165"/>
                </a:cubicBezTo>
                <a:cubicBezTo>
                  <a:pt x="10004" y="17497"/>
                  <a:pt x="10004" y="17497"/>
                  <a:pt x="10004" y="17497"/>
                </a:cubicBezTo>
                <a:cubicBezTo>
                  <a:pt x="10004" y="18182"/>
                  <a:pt x="9494" y="18836"/>
                  <a:pt x="8757" y="19431"/>
                </a:cubicBezTo>
                <a:cubicBezTo>
                  <a:pt x="8473" y="19669"/>
                  <a:pt x="8360" y="19967"/>
                  <a:pt x="8473" y="20294"/>
                </a:cubicBezTo>
                <a:cubicBezTo>
                  <a:pt x="8700" y="20681"/>
                  <a:pt x="9267" y="21008"/>
                  <a:pt x="10061" y="21097"/>
                </a:cubicBezTo>
                <a:cubicBezTo>
                  <a:pt x="11478" y="21276"/>
                  <a:pt x="12669" y="20740"/>
                  <a:pt x="12669" y="20026"/>
                </a:cubicBezTo>
                <a:cubicBezTo>
                  <a:pt x="12669" y="19759"/>
                  <a:pt x="12555" y="19521"/>
                  <a:pt x="12272" y="19342"/>
                </a:cubicBezTo>
                <a:cubicBezTo>
                  <a:pt x="11478" y="18807"/>
                  <a:pt x="11138" y="18152"/>
                  <a:pt x="11138" y="17468"/>
                </a:cubicBezTo>
                <a:cubicBezTo>
                  <a:pt x="11138" y="14165"/>
                  <a:pt x="11138" y="14165"/>
                  <a:pt x="11138" y="14165"/>
                </a:cubicBezTo>
                <a:cubicBezTo>
                  <a:pt x="11138" y="12588"/>
                  <a:pt x="12896" y="11160"/>
                  <a:pt x="15560" y="10416"/>
                </a:cubicBezTo>
                <a:cubicBezTo>
                  <a:pt x="18848" y="9494"/>
                  <a:pt x="21116" y="7650"/>
                  <a:pt x="21116" y="5537"/>
                </a:cubicBezTo>
                <a:close/>
              </a:path>
            </a:pathLst>
          </a:custGeom>
          <a:solidFill>
            <a:srgbClr val="8FAADC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CaixaDeTexto 24"/>
          <p:cNvSpPr txBox="1"/>
          <p:nvPr/>
        </p:nvSpPr>
        <p:spPr>
          <a:xfrm>
            <a:off x="1335555" y="4769750"/>
            <a:ext cx="1456271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1500 a 1822</a:t>
            </a:r>
          </a:p>
          <a:p>
            <a:pPr algn="ctr">
              <a:defRPr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SISTEMA SESMARIAL </a:t>
            </a:r>
          </a:p>
        </p:txBody>
      </p:sp>
      <p:sp>
        <p:nvSpPr>
          <p:cNvPr id="119" name="CaixaDeTexto 25"/>
          <p:cNvSpPr txBox="1"/>
          <p:nvPr/>
        </p:nvSpPr>
        <p:spPr>
          <a:xfrm>
            <a:off x="8055137" y="3479244"/>
            <a:ext cx="1456271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1822 a 1850</a:t>
            </a:r>
          </a:p>
          <a:p>
            <a:pPr algn="ctr">
              <a:defRPr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REGIME DE POSSES</a:t>
            </a:r>
          </a:p>
        </p:txBody>
      </p:sp>
      <p:sp>
        <p:nvSpPr>
          <p:cNvPr id="120" name="CaixaDeTexto 26"/>
          <p:cNvSpPr txBox="1"/>
          <p:nvPr/>
        </p:nvSpPr>
        <p:spPr>
          <a:xfrm>
            <a:off x="4055538" y="1849977"/>
            <a:ext cx="1699550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1850 a 1889</a:t>
            </a:r>
          </a:p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REGIME DA LEI DE TERRAS</a:t>
            </a:r>
          </a:p>
        </p:txBody>
      </p:sp>
      <p:sp>
        <p:nvSpPr>
          <p:cNvPr id="121" name="CaixaDeTexto 27"/>
          <p:cNvSpPr txBox="1"/>
          <p:nvPr/>
        </p:nvSpPr>
        <p:spPr>
          <a:xfrm>
            <a:off x="8444500" y="170532"/>
            <a:ext cx="1816445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1889 – hoje</a:t>
            </a:r>
          </a:p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REGIME </a:t>
            </a:r>
          </a:p>
          <a:p>
            <a:pPr algn="ctr"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REPUBLICANO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 advAuto="0"/>
      <p:bldP spid="114" grpId="0" animBg="1" advAuto="0"/>
      <p:bldP spid="115" grpId="0" animBg="1" advAuto="0"/>
      <p:bldP spid="116" grpId="0" animBg="1" advAuto="0"/>
      <p:bldP spid="117" grpId="0" animBg="1" advAuto="0"/>
      <p:bldP spid="118" grpId="0" animBg="1" advAuto="0"/>
      <p:bldP spid="119" grpId="0" animBg="1" advAuto="0"/>
      <p:bldP spid="120" grpId="0" animBg="1" advAuto="0"/>
      <p:bldP spid="121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Retângulo 24"/>
          <p:cNvGrpSpPr/>
          <p:nvPr/>
        </p:nvGrpSpPr>
        <p:grpSpPr>
          <a:xfrm>
            <a:off x="3757274" y="624392"/>
            <a:ext cx="7452582" cy="469589"/>
            <a:chOff x="0" y="0"/>
            <a:chExt cx="7452580" cy="469588"/>
          </a:xfrm>
        </p:grpSpPr>
        <p:sp>
          <p:nvSpPr>
            <p:cNvPr id="596" name="Retângulo"/>
            <p:cNvSpPr/>
            <p:nvPr/>
          </p:nvSpPr>
          <p:spPr>
            <a:xfrm>
              <a:off x="0" y="0"/>
              <a:ext cx="7452581" cy="469589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7" name="ESTRUTURAÇÃO DE DADOS E REALIZAÇÃO DE ATOS EM BLOCO"/>
            <p:cNvSpPr txBox="1"/>
            <p:nvPr/>
          </p:nvSpPr>
          <p:spPr>
            <a:xfrm>
              <a:off x="48313" y="49375"/>
              <a:ext cx="7355956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ESTRUTURAÇÃO DE DADOS E REALIZAÇÃO DE ATOS EM BLOCO</a:t>
              </a:r>
            </a:p>
          </p:txBody>
        </p:sp>
      </p:grpSp>
      <p:sp>
        <p:nvSpPr>
          <p:cNvPr id="599" name="Retângulo 4"/>
          <p:cNvSpPr/>
          <p:nvPr/>
        </p:nvSpPr>
        <p:spPr>
          <a:xfrm>
            <a:off x="-914888" y="624509"/>
            <a:ext cx="4784899" cy="46935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00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Título 1"/>
          <p:cNvSpPr txBox="1"/>
          <p:nvPr/>
        </p:nvSpPr>
        <p:spPr>
          <a:xfrm>
            <a:off x="27937" y="624510"/>
            <a:ext cx="3887124" cy="469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NECESSIDADES TECNOLÓGICAS:</a:t>
            </a:r>
          </a:p>
        </p:txBody>
      </p:sp>
      <p:grpSp>
        <p:nvGrpSpPr>
          <p:cNvPr id="604" name="Seta: Divisa 1"/>
          <p:cNvGrpSpPr/>
          <p:nvPr/>
        </p:nvGrpSpPr>
        <p:grpSpPr>
          <a:xfrm>
            <a:off x="214328" y="1412481"/>
            <a:ext cx="2712826" cy="574039"/>
            <a:chOff x="0" y="0"/>
            <a:chExt cx="2712824" cy="574038"/>
          </a:xfrm>
        </p:grpSpPr>
        <p:sp>
          <p:nvSpPr>
            <p:cNvPr id="602" name="Chevron"/>
            <p:cNvSpPr/>
            <p:nvPr/>
          </p:nvSpPr>
          <p:spPr>
            <a:xfrm>
              <a:off x="-1" y="29423"/>
              <a:ext cx="2712826" cy="515194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3" name="Buscas em parâmetros flexíveis"/>
            <p:cNvSpPr txBox="1"/>
            <p:nvPr/>
          </p:nvSpPr>
          <p:spPr>
            <a:xfrm>
              <a:off x="309665" y="0"/>
              <a:ext cx="2093493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Buscas em parâmetros flexíveis </a:t>
              </a:r>
            </a:p>
          </p:txBody>
        </p:sp>
      </p:grpSp>
      <p:grpSp>
        <p:nvGrpSpPr>
          <p:cNvPr id="607" name="Retângulo: Cantos Arredondados 8"/>
          <p:cNvGrpSpPr/>
          <p:nvPr/>
        </p:nvGrpSpPr>
        <p:grpSpPr>
          <a:xfrm>
            <a:off x="3230553" y="1209865"/>
            <a:ext cx="2724830" cy="954497"/>
            <a:chOff x="0" y="0"/>
            <a:chExt cx="2724828" cy="954496"/>
          </a:xfrm>
        </p:grpSpPr>
        <p:sp>
          <p:nvSpPr>
            <p:cNvPr id="605" name="Retângulo Arredondado"/>
            <p:cNvSpPr/>
            <p:nvPr/>
          </p:nvSpPr>
          <p:spPr>
            <a:xfrm>
              <a:off x="0" y="0"/>
              <a:ext cx="2724829" cy="954497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6" name="Oficial define parâmetros da busca de acordo com a sua realidade local"/>
            <p:cNvSpPr txBox="1"/>
            <p:nvPr/>
          </p:nvSpPr>
          <p:spPr>
            <a:xfrm>
              <a:off x="98664" y="69576"/>
              <a:ext cx="2527501" cy="815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Oficial define parâmetros da busca de acordo com a sua realidade local  </a:t>
              </a:r>
            </a:p>
          </p:txBody>
        </p:sp>
      </p:grpSp>
      <p:grpSp>
        <p:nvGrpSpPr>
          <p:cNvPr id="610" name="Seta: Divisa 10"/>
          <p:cNvGrpSpPr/>
          <p:nvPr/>
        </p:nvGrpSpPr>
        <p:grpSpPr>
          <a:xfrm>
            <a:off x="202325" y="2584206"/>
            <a:ext cx="2712823" cy="515195"/>
            <a:chOff x="0" y="0"/>
            <a:chExt cx="2712822" cy="515193"/>
          </a:xfrm>
        </p:grpSpPr>
        <p:sp>
          <p:nvSpPr>
            <p:cNvPr id="608" name="Chevron"/>
            <p:cNvSpPr/>
            <p:nvPr/>
          </p:nvSpPr>
          <p:spPr>
            <a:xfrm>
              <a:off x="0" y="0"/>
              <a:ext cx="2712823" cy="515195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9" name="Buscas em lista"/>
            <p:cNvSpPr txBox="1"/>
            <p:nvPr/>
          </p:nvSpPr>
          <p:spPr>
            <a:xfrm>
              <a:off x="309665" y="91052"/>
              <a:ext cx="2093492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r>
                <a:t>Buscas em lista</a:t>
              </a:r>
            </a:p>
          </p:txBody>
        </p:sp>
      </p:grpSp>
      <p:grpSp>
        <p:nvGrpSpPr>
          <p:cNvPr id="613" name="Seta: Divisa 11"/>
          <p:cNvGrpSpPr/>
          <p:nvPr/>
        </p:nvGrpSpPr>
        <p:grpSpPr>
          <a:xfrm>
            <a:off x="214328" y="3726507"/>
            <a:ext cx="2712826" cy="515195"/>
            <a:chOff x="0" y="0"/>
            <a:chExt cx="2712824" cy="515193"/>
          </a:xfrm>
        </p:grpSpPr>
        <p:sp>
          <p:nvSpPr>
            <p:cNvPr id="611" name="Chevron"/>
            <p:cNvSpPr/>
            <p:nvPr/>
          </p:nvSpPr>
          <p:spPr>
            <a:xfrm>
              <a:off x="-1" y="0"/>
              <a:ext cx="2712826" cy="515195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2" name="Importação e exportação de dados em bloco"/>
            <p:cNvSpPr txBox="1"/>
            <p:nvPr/>
          </p:nvSpPr>
          <p:spPr>
            <a:xfrm>
              <a:off x="309665" y="2896"/>
              <a:ext cx="2093493" cy="509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Importação e exportação de dados em bloco  </a:t>
              </a:r>
            </a:p>
          </p:txBody>
        </p:sp>
      </p:grpSp>
      <p:grpSp>
        <p:nvGrpSpPr>
          <p:cNvPr id="616" name="Seta: Divisa 12"/>
          <p:cNvGrpSpPr/>
          <p:nvPr/>
        </p:nvGrpSpPr>
        <p:grpSpPr>
          <a:xfrm>
            <a:off x="214328" y="4845905"/>
            <a:ext cx="2712826" cy="625186"/>
            <a:chOff x="0" y="0"/>
            <a:chExt cx="2712824" cy="625185"/>
          </a:xfrm>
        </p:grpSpPr>
        <p:sp>
          <p:nvSpPr>
            <p:cNvPr id="614" name="Chevron"/>
            <p:cNvSpPr/>
            <p:nvPr/>
          </p:nvSpPr>
          <p:spPr>
            <a:xfrm>
              <a:off x="-1" y="54997"/>
              <a:ext cx="2712826" cy="515194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5" name="Sistema modelável pelo registrador"/>
            <p:cNvSpPr txBox="1"/>
            <p:nvPr/>
          </p:nvSpPr>
          <p:spPr>
            <a:xfrm>
              <a:off x="309665" y="0"/>
              <a:ext cx="2093493" cy="625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r>
                <a:t>Sistema modelável pelo registrador</a:t>
              </a:r>
            </a:p>
          </p:txBody>
        </p:sp>
      </p:grpSp>
      <p:grpSp>
        <p:nvGrpSpPr>
          <p:cNvPr id="619" name="Retângulo: Cantos Arredondados 13"/>
          <p:cNvGrpSpPr/>
          <p:nvPr/>
        </p:nvGrpSpPr>
        <p:grpSpPr>
          <a:xfrm>
            <a:off x="3230553" y="2396376"/>
            <a:ext cx="2724830" cy="955039"/>
            <a:chOff x="0" y="0"/>
            <a:chExt cx="2724828" cy="955038"/>
          </a:xfrm>
        </p:grpSpPr>
        <p:sp>
          <p:nvSpPr>
            <p:cNvPr id="617" name="Retângulo Arredondado"/>
            <p:cNvSpPr/>
            <p:nvPr/>
          </p:nvSpPr>
          <p:spPr>
            <a:xfrm>
              <a:off x="0" y="272"/>
              <a:ext cx="2724829" cy="954499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618" name="O Sistema precisa permitir que nomes, dados e memoriais possam gerar resultados e filtros"/>
            <p:cNvSpPr txBox="1"/>
            <p:nvPr/>
          </p:nvSpPr>
          <p:spPr>
            <a:xfrm>
              <a:off x="98664" y="0"/>
              <a:ext cx="2527501" cy="955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O Sistema precisa permitir que nomes, dados e memoriais possam gerar resultados e filtros</a:t>
              </a:r>
            </a:p>
          </p:txBody>
        </p:sp>
      </p:grpSp>
      <p:grpSp>
        <p:nvGrpSpPr>
          <p:cNvPr id="622" name="Retângulo: Cantos Arredondados 14"/>
          <p:cNvGrpSpPr/>
          <p:nvPr/>
        </p:nvGrpSpPr>
        <p:grpSpPr>
          <a:xfrm>
            <a:off x="3212974" y="3455782"/>
            <a:ext cx="2724829" cy="1056639"/>
            <a:chOff x="0" y="0"/>
            <a:chExt cx="2724827" cy="1056638"/>
          </a:xfrm>
        </p:grpSpPr>
        <p:sp>
          <p:nvSpPr>
            <p:cNvPr id="620" name="Retângulo Arredondado"/>
            <p:cNvSpPr/>
            <p:nvPr/>
          </p:nvSpPr>
          <p:spPr>
            <a:xfrm>
              <a:off x="-1" y="51073"/>
              <a:ext cx="2724829" cy="954497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O sistema precisa importar listagem de nomes e múltiplos memoriais descritivos"/>
            <p:cNvSpPr txBox="1"/>
            <p:nvPr/>
          </p:nvSpPr>
          <p:spPr>
            <a:xfrm>
              <a:off x="98663" y="-1"/>
              <a:ext cx="2527500" cy="1056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O sistema precisa importar listagem de nomes e múltiplos memoriais descritivos</a:t>
              </a:r>
            </a:p>
          </p:txBody>
        </p:sp>
      </p:grpSp>
      <p:grpSp>
        <p:nvGrpSpPr>
          <p:cNvPr id="625" name="Retângulo: Cantos Arredondados 15"/>
          <p:cNvGrpSpPr/>
          <p:nvPr/>
        </p:nvGrpSpPr>
        <p:grpSpPr>
          <a:xfrm>
            <a:off x="3230553" y="4642566"/>
            <a:ext cx="2724830" cy="1056639"/>
            <a:chOff x="0" y="0"/>
            <a:chExt cx="2724828" cy="1056638"/>
          </a:xfrm>
        </p:grpSpPr>
        <p:sp>
          <p:nvSpPr>
            <p:cNvPr id="623" name="Retângulo Arredondado"/>
            <p:cNvSpPr/>
            <p:nvPr/>
          </p:nvSpPr>
          <p:spPr>
            <a:xfrm>
              <a:off x="0" y="51073"/>
              <a:ext cx="2724829" cy="954497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4" name="O sistema deve permitir abertura de matrículas e realização de registro em bloco"/>
            <p:cNvSpPr txBox="1"/>
            <p:nvPr/>
          </p:nvSpPr>
          <p:spPr>
            <a:xfrm>
              <a:off x="98664" y="-1"/>
              <a:ext cx="2527501" cy="1056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O sistema deve permitir abertura de matrículas e realização de registro em bloco</a:t>
              </a:r>
            </a:p>
          </p:txBody>
        </p:sp>
      </p:grpSp>
      <p:grpSp>
        <p:nvGrpSpPr>
          <p:cNvPr id="628" name="Seta: Divisa 17"/>
          <p:cNvGrpSpPr/>
          <p:nvPr/>
        </p:nvGrpSpPr>
        <p:grpSpPr>
          <a:xfrm>
            <a:off x="6352273" y="3726507"/>
            <a:ext cx="2712824" cy="515195"/>
            <a:chOff x="0" y="0"/>
            <a:chExt cx="2712822" cy="515193"/>
          </a:xfrm>
        </p:grpSpPr>
        <p:sp>
          <p:nvSpPr>
            <p:cNvPr id="626" name="Chevron"/>
            <p:cNvSpPr/>
            <p:nvPr/>
          </p:nvSpPr>
          <p:spPr>
            <a:xfrm>
              <a:off x="0" y="0"/>
              <a:ext cx="2712823" cy="515195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7" name="ONR/SAEC"/>
            <p:cNvSpPr txBox="1"/>
            <p:nvPr/>
          </p:nvSpPr>
          <p:spPr>
            <a:xfrm>
              <a:off x="309665" y="91225"/>
              <a:ext cx="2093492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ONR/SAEC</a:t>
              </a:r>
            </a:p>
          </p:txBody>
        </p:sp>
      </p:grpSp>
      <p:grpSp>
        <p:nvGrpSpPr>
          <p:cNvPr id="631" name="Seta: Divisa 18"/>
          <p:cNvGrpSpPr/>
          <p:nvPr/>
        </p:nvGrpSpPr>
        <p:grpSpPr>
          <a:xfrm>
            <a:off x="6352273" y="2616300"/>
            <a:ext cx="2712824" cy="515194"/>
            <a:chOff x="0" y="0"/>
            <a:chExt cx="2712822" cy="515193"/>
          </a:xfrm>
        </p:grpSpPr>
        <p:sp>
          <p:nvSpPr>
            <p:cNvPr id="629" name="Chevron"/>
            <p:cNvSpPr/>
            <p:nvPr/>
          </p:nvSpPr>
          <p:spPr>
            <a:xfrm>
              <a:off x="0" y="0"/>
              <a:ext cx="2712823" cy="515195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0" name="ONR/SAEC"/>
            <p:cNvSpPr txBox="1"/>
            <p:nvPr/>
          </p:nvSpPr>
          <p:spPr>
            <a:xfrm>
              <a:off x="309665" y="91225"/>
              <a:ext cx="2093492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ONR/SAEC</a:t>
              </a:r>
            </a:p>
          </p:txBody>
        </p:sp>
      </p:grpSp>
      <p:grpSp>
        <p:nvGrpSpPr>
          <p:cNvPr id="634" name="Seta: Divisa 19"/>
          <p:cNvGrpSpPr/>
          <p:nvPr/>
        </p:nvGrpSpPr>
        <p:grpSpPr>
          <a:xfrm>
            <a:off x="6276073" y="1429516"/>
            <a:ext cx="2712824" cy="515195"/>
            <a:chOff x="0" y="0"/>
            <a:chExt cx="2712822" cy="515193"/>
          </a:xfrm>
        </p:grpSpPr>
        <p:sp>
          <p:nvSpPr>
            <p:cNvPr id="632" name="Chevron"/>
            <p:cNvSpPr/>
            <p:nvPr/>
          </p:nvSpPr>
          <p:spPr>
            <a:xfrm>
              <a:off x="0" y="0"/>
              <a:ext cx="2712823" cy="515195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3" name="Certidões em bloco"/>
            <p:cNvSpPr txBox="1"/>
            <p:nvPr/>
          </p:nvSpPr>
          <p:spPr>
            <a:xfrm>
              <a:off x="309665" y="91225"/>
              <a:ext cx="2093492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Certidões em bloco</a:t>
              </a:r>
            </a:p>
          </p:txBody>
        </p:sp>
      </p:grpSp>
      <p:grpSp>
        <p:nvGrpSpPr>
          <p:cNvPr id="637" name="Retângulo: Cantos Arredondados 21"/>
          <p:cNvGrpSpPr/>
          <p:nvPr/>
        </p:nvGrpSpPr>
        <p:grpSpPr>
          <a:xfrm>
            <a:off x="9309589" y="3557759"/>
            <a:ext cx="2724829" cy="1056639"/>
            <a:chOff x="0" y="0"/>
            <a:chExt cx="2724828" cy="1056638"/>
          </a:xfrm>
        </p:grpSpPr>
        <p:sp>
          <p:nvSpPr>
            <p:cNvPr id="635" name="Retângulo Arredondado"/>
            <p:cNvSpPr/>
            <p:nvPr/>
          </p:nvSpPr>
          <p:spPr>
            <a:xfrm>
              <a:off x="0" y="51073"/>
              <a:ext cx="2724829" cy="954497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6" name="Aceitar CRF eletrônica: dados estruturados. PDF de CRF não é Reurb eletrônica!"/>
            <p:cNvSpPr txBox="1"/>
            <p:nvPr/>
          </p:nvSpPr>
          <p:spPr>
            <a:xfrm>
              <a:off x="98664" y="-1"/>
              <a:ext cx="2527501" cy="1056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Aceitar CRF eletrônica: dados estruturados. PDF de CRF não é Reurb eletrônica!</a:t>
              </a:r>
            </a:p>
          </p:txBody>
        </p:sp>
      </p:grpSp>
      <p:grpSp>
        <p:nvGrpSpPr>
          <p:cNvPr id="640" name="Retângulo: Cantos Arredondados 22"/>
          <p:cNvGrpSpPr/>
          <p:nvPr/>
        </p:nvGrpSpPr>
        <p:grpSpPr>
          <a:xfrm>
            <a:off x="9309589" y="2396376"/>
            <a:ext cx="2724829" cy="955039"/>
            <a:chOff x="0" y="0"/>
            <a:chExt cx="2724828" cy="955038"/>
          </a:xfrm>
        </p:grpSpPr>
        <p:sp>
          <p:nvSpPr>
            <p:cNvPr id="638" name="Retângulo Arredondado"/>
            <p:cNvSpPr/>
            <p:nvPr/>
          </p:nvSpPr>
          <p:spPr>
            <a:xfrm>
              <a:off x="0" y="272"/>
              <a:ext cx="2724829" cy="954499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9" name="Precisa admitir buscas em bloco, resultados parciais em bloco, inclusão de dados de buscas em bloco"/>
            <p:cNvSpPr txBox="1"/>
            <p:nvPr/>
          </p:nvSpPr>
          <p:spPr>
            <a:xfrm>
              <a:off x="98664" y="0"/>
              <a:ext cx="2527501" cy="955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Precisa admitir buscas em bloco, resultados parciais em bloco, inclusão de dados de buscas em bloco</a:t>
              </a:r>
            </a:p>
          </p:txBody>
        </p:sp>
      </p:grpSp>
      <p:grpSp>
        <p:nvGrpSpPr>
          <p:cNvPr id="643" name="Retângulo: Cantos Arredondados 23"/>
          <p:cNvGrpSpPr/>
          <p:nvPr/>
        </p:nvGrpSpPr>
        <p:grpSpPr>
          <a:xfrm>
            <a:off x="9309589" y="1184191"/>
            <a:ext cx="2724829" cy="1005839"/>
            <a:chOff x="0" y="0"/>
            <a:chExt cx="2724828" cy="1005838"/>
          </a:xfrm>
        </p:grpSpPr>
        <p:sp>
          <p:nvSpPr>
            <p:cNvPr id="641" name="Retângulo Arredondado"/>
            <p:cNvSpPr/>
            <p:nvPr/>
          </p:nvSpPr>
          <p:spPr>
            <a:xfrm>
              <a:off x="0" y="25673"/>
              <a:ext cx="2724829" cy="954497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2" name="Confronto de dados, resultados automáticos e vários tipos de certidão no mesmo pedido"/>
            <p:cNvSpPr txBox="1"/>
            <p:nvPr/>
          </p:nvSpPr>
          <p:spPr>
            <a:xfrm>
              <a:off x="98664" y="-1"/>
              <a:ext cx="2527501" cy="1005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5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Confronto de dados, resultados automáticos e vários tipos de certidão no mesmo pedido</a:t>
              </a:r>
            </a:p>
          </p:txBody>
        </p:sp>
      </p:grpSp>
      <p:grpSp>
        <p:nvGrpSpPr>
          <p:cNvPr id="646" name="Seta: Divisa 17"/>
          <p:cNvGrpSpPr/>
          <p:nvPr/>
        </p:nvGrpSpPr>
        <p:grpSpPr>
          <a:xfrm>
            <a:off x="6352273" y="4913291"/>
            <a:ext cx="2712824" cy="515195"/>
            <a:chOff x="0" y="0"/>
            <a:chExt cx="2712822" cy="515193"/>
          </a:xfrm>
        </p:grpSpPr>
        <p:sp>
          <p:nvSpPr>
            <p:cNvPr id="644" name="Chevron"/>
            <p:cNvSpPr/>
            <p:nvPr/>
          </p:nvSpPr>
          <p:spPr>
            <a:xfrm>
              <a:off x="0" y="0"/>
              <a:ext cx="2712823" cy="515195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5" name="GERAL"/>
            <p:cNvSpPr txBox="1"/>
            <p:nvPr/>
          </p:nvSpPr>
          <p:spPr>
            <a:xfrm>
              <a:off x="309665" y="91225"/>
              <a:ext cx="2093492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GERAL</a:t>
              </a:r>
            </a:p>
          </p:txBody>
        </p:sp>
      </p:grpSp>
      <p:grpSp>
        <p:nvGrpSpPr>
          <p:cNvPr id="649" name="Retângulo: Cantos Arredondados 21"/>
          <p:cNvGrpSpPr/>
          <p:nvPr/>
        </p:nvGrpSpPr>
        <p:grpSpPr>
          <a:xfrm>
            <a:off x="9309589" y="4693641"/>
            <a:ext cx="2724829" cy="954497"/>
            <a:chOff x="0" y="0"/>
            <a:chExt cx="2724828" cy="954496"/>
          </a:xfrm>
        </p:grpSpPr>
        <p:sp>
          <p:nvSpPr>
            <p:cNvPr id="647" name="Retângulo Arredondado"/>
            <p:cNvSpPr/>
            <p:nvPr/>
          </p:nvSpPr>
          <p:spPr>
            <a:xfrm>
              <a:off x="0" y="0"/>
              <a:ext cx="2724829" cy="954497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8" name="Plataforma online integrada com as outras fases e atores da Reurb"/>
            <p:cNvSpPr/>
            <p:nvPr/>
          </p:nvSpPr>
          <p:spPr>
            <a:xfrm>
              <a:off x="98664" y="477247"/>
              <a:ext cx="2527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Plataforma online integrada com as outras fases e atores da Reurb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Linha de Conexão"/>
          <p:cNvSpPr/>
          <p:nvPr/>
        </p:nvSpPr>
        <p:spPr>
          <a:xfrm flipH="1" flipV="1">
            <a:off x="5475780" y="2156529"/>
            <a:ext cx="228177" cy="112387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2" name="Linha de Conexão"/>
          <p:cNvSpPr/>
          <p:nvPr/>
        </p:nvSpPr>
        <p:spPr>
          <a:xfrm>
            <a:off x="3206504" y="3776305"/>
            <a:ext cx="1903639" cy="4841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3" name="Linha de Conexão"/>
          <p:cNvSpPr/>
          <p:nvPr/>
        </p:nvSpPr>
        <p:spPr>
          <a:xfrm>
            <a:off x="6224787" y="3927318"/>
            <a:ext cx="946918" cy="1387182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4" name="Linha de Conexão"/>
          <p:cNvSpPr/>
          <p:nvPr/>
        </p:nvSpPr>
        <p:spPr>
          <a:xfrm>
            <a:off x="7321271" y="3776305"/>
            <a:ext cx="1608249" cy="47066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5" name="Linha de Conexão"/>
          <p:cNvSpPr/>
          <p:nvPr/>
        </p:nvSpPr>
        <p:spPr>
          <a:xfrm flipV="1">
            <a:off x="7063939" y="2186179"/>
            <a:ext cx="1376765" cy="114322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6" name="Retângulo 4"/>
          <p:cNvSpPr/>
          <p:nvPr/>
        </p:nvSpPr>
        <p:spPr>
          <a:xfrm>
            <a:off x="-299290" y="707482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57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47" y="-753"/>
            <a:ext cx="1812369" cy="745021"/>
          </a:xfrm>
          <a:prstGeom prst="rect">
            <a:avLst/>
          </a:prstGeom>
          <a:ln w="12700">
            <a:miter lim="400000"/>
          </a:ln>
        </p:spPr>
      </p:pic>
      <p:sp>
        <p:nvSpPr>
          <p:cNvPr id="658" name="Título 1"/>
          <p:cNvSpPr txBox="1"/>
          <p:nvPr/>
        </p:nvSpPr>
        <p:spPr>
          <a:xfrm>
            <a:off x="104960" y="707483"/>
            <a:ext cx="4138075" cy="44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PROPOSTA</a:t>
            </a:r>
          </a:p>
        </p:txBody>
      </p:sp>
      <p:grpSp>
        <p:nvGrpSpPr>
          <p:cNvPr id="661" name="PLATAFORMA INTEGRADA"/>
          <p:cNvGrpSpPr/>
          <p:nvPr/>
        </p:nvGrpSpPr>
        <p:grpSpPr>
          <a:xfrm>
            <a:off x="4798119" y="2744902"/>
            <a:ext cx="2705921" cy="1613828"/>
            <a:chOff x="0" y="0"/>
            <a:chExt cx="2705920" cy="1613826"/>
          </a:xfrm>
        </p:grpSpPr>
        <p:sp>
          <p:nvSpPr>
            <p:cNvPr id="659" name="Oval"/>
            <p:cNvSpPr/>
            <p:nvPr/>
          </p:nvSpPr>
          <p:spPr>
            <a:xfrm>
              <a:off x="-1" y="-1"/>
              <a:ext cx="2705922" cy="16138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60" name="PLATAFORMA INTEGRADA"/>
            <p:cNvSpPr txBox="1"/>
            <p:nvPr/>
          </p:nvSpPr>
          <p:spPr>
            <a:xfrm>
              <a:off x="635779" y="494320"/>
              <a:ext cx="1434362" cy="625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r>
                <a:t>PLATAFORMA INTEGRADA </a:t>
              </a:r>
            </a:p>
          </p:txBody>
        </p:sp>
      </p:grpSp>
      <p:grpSp>
        <p:nvGrpSpPr>
          <p:cNvPr id="664" name="DADOS…"/>
          <p:cNvGrpSpPr/>
          <p:nvPr/>
        </p:nvGrpSpPr>
        <p:grpSpPr>
          <a:xfrm>
            <a:off x="8150586" y="532456"/>
            <a:ext cx="2352685" cy="2109739"/>
            <a:chOff x="0" y="0"/>
            <a:chExt cx="2352683" cy="2109737"/>
          </a:xfrm>
        </p:grpSpPr>
        <p:sp>
          <p:nvSpPr>
            <p:cNvPr id="662" name="Oval"/>
            <p:cNvSpPr/>
            <p:nvPr/>
          </p:nvSpPr>
          <p:spPr>
            <a:xfrm>
              <a:off x="-1" y="-1"/>
              <a:ext cx="2352685" cy="21097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63" name="DADOS…"/>
            <p:cNvSpPr txBox="1"/>
            <p:nvPr/>
          </p:nvSpPr>
          <p:spPr>
            <a:xfrm>
              <a:off x="352843" y="455290"/>
              <a:ext cx="1646997" cy="11991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r>
                <a:t>DADOS</a:t>
              </a:r>
            </a:p>
            <a:p>
              <a:pPr algn="ctr"/>
              <a:r>
                <a:t>ESTRUTURADOS</a:t>
              </a:r>
            </a:p>
          </p:txBody>
        </p:sp>
      </p:grpSp>
      <p:grpSp>
        <p:nvGrpSpPr>
          <p:cNvPr id="667" name="SEM…"/>
          <p:cNvGrpSpPr/>
          <p:nvPr/>
        </p:nvGrpSpPr>
        <p:grpSpPr>
          <a:xfrm>
            <a:off x="8834459" y="3465803"/>
            <a:ext cx="2069813" cy="1856075"/>
            <a:chOff x="0" y="0"/>
            <a:chExt cx="2069811" cy="1856073"/>
          </a:xfrm>
        </p:grpSpPr>
        <p:sp>
          <p:nvSpPr>
            <p:cNvPr id="665" name="Oval"/>
            <p:cNvSpPr/>
            <p:nvPr/>
          </p:nvSpPr>
          <p:spPr>
            <a:xfrm>
              <a:off x="-1" y="-1"/>
              <a:ext cx="2069813" cy="185607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66" name="SEM…"/>
            <p:cNvSpPr txBox="1"/>
            <p:nvPr/>
          </p:nvSpPr>
          <p:spPr>
            <a:xfrm>
              <a:off x="310419" y="400548"/>
              <a:ext cx="1448973" cy="1054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r>
                <a:t>SEM </a:t>
              </a:r>
            </a:p>
            <a:p>
              <a:pPr algn="ctr"/>
              <a:r>
                <a:t>RETRABALHO</a:t>
              </a:r>
            </a:p>
          </p:txBody>
        </p:sp>
      </p:grpSp>
      <p:grpSp>
        <p:nvGrpSpPr>
          <p:cNvPr id="670" name="REDUÇÃO DE PRAZOS"/>
          <p:cNvGrpSpPr/>
          <p:nvPr/>
        </p:nvGrpSpPr>
        <p:grpSpPr>
          <a:xfrm>
            <a:off x="6236329" y="4931673"/>
            <a:ext cx="1799669" cy="1613827"/>
            <a:chOff x="0" y="0"/>
            <a:chExt cx="1799668" cy="1613826"/>
          </a:xfrm>
        </p:grpSpPr>
        <p:sp>
          <p:nvSpPr>
            <p:cNvPr id="668" name="Oval"/>
            <p:cNvSpPr/>
            <p:nvPr/>
          </p:nvSpPr>
          <p:spPr>
            <a:xfrm>
              <a:off x="-1" y="-1"/>
              <a:ext cx="1799670" cy="16138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69" name="REDUÇÃO DE PRAZOS"/>
            <p:cNvSpPr txBox="1"/>
            <p:nvPr/>
          </p:nvSpPr>
          <p:spPr>
            <a:xfrm>
              <a:off x="269905" y="494320"/>
              <a:ext cx="1259858" cy="625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r>
                <a:t>REDUÇÃO DE PRAZOS</a:t>
              </a:r>
            </a:p>
          </p:txBody>
        </p:sp>
      </p:grpSp>
      <p:grpSp>
        <p:nvGrpSpPr>
          <p:cNvPr id="673" name="REDUÇÃO DE CUSTOS"/>
          <p:cNvGrpSpPr/>
          <p:nvPr/>
        </p:nvGrpSpPr>
        <p:grpSpPr>
          <a:xfrm>
            <a:off x="3105019" y="4833553"/>
            <a:ext cx="1799669" cy="1613827"/>
            <a:chOff x="0" y="0"/>
            <a:chExt cx="1799668" cy="1613826"/>
          </a:xfrm>
        </p:grpSpPr>
        <p:sp>
          <p:nvSpPr>
            <p:cNvPr id="671" name="Oval"/>
            <p:cNvSpPr/>
            <p:nvPr/>
          </p:nvSpPr>
          <p:spPr>
            <a:xfrm>
              <a:off x="-1" y="-1"/>
              <a:ext cx="1799670" cy="161382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72" name="REDUÇÃO DE CUSTOS"/>
            <p:cNvSpPr txBox="1"/>
            <p:nvPr/>
          </p:nvSpPr>
          <p:spPr>
            <a:xfrm>
              <a:off x="269905" y="494320"/>
              <a:ext cx="1259858" cy="625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/>
            </a:lstStyle>
            <a:p>
              <a:r>
                <a:t>REDUÇÃO DE CUSTOS</a:t>
              </a:r>
            </a:p>
          </p:txBody>
        </p:sp>
      </p:grpSp>
      <p:grpSp>
        <p:nvGrpSpPr>
          <p:cNvPr id="676" name="PRE-QUALIFICAÇÃO"/>
          <p:cNvGrpSpPr/>
          <p:nvPr/>
        </p:nvGrpSpPr>
        <p:grpSpPr>
          <a:xfrm>
            <a:off x="1264251" y="2382818"/>
            <a:ext cx="2203449" cy="1975912"/>
            <a:chOff x="0" y="0"/>
            <a:chExt cx="2203448" cy="1975910"/>
          </a:xfrm>
        </p:grpSpPr>
        <p:sp>
          <p:nvSpPr>
            <p:cNvPr id="674" name="Oval"/>
            <p:cNvSpPr/>
            <p:nvPr/>
          </p:nvSpPr>
          <p:spPr>
            <a:xfrm>
              <a:off x="-1" y="-1"/>
              <a:ext cx="2203450" cy="1975912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75" name="PRE-QUALIFICAÇÃO"/>
            <p:cNvSpPr txBox="1"/>
            <p:nvPr/>
          </p:nvSpPr>
          <p:spPr>
            <a:xfrm>
              <a:off x="330461" y="426409"/>
              <a:ext cx="1542525" cy="1123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/>
            </a:lstStyle>
            <a:p>
              <a:r>
                <a:t>PRE-QUALIFICAÇÃO</a:t>
              </a:r>
            </a:p>
          </p:txBody>
        </p:sp>
      </p:grpSp>
      <p:grpSp>
        <p:nvGrpSpPr>
          <p:cNvPr id="679" name="COMUNICAÇÃO DIRETA"/>
          <p:cNvGrpSpPr/>
          <p:nvPr/>
        </p:nvGrpSpPr>
        <p:grpSpPr>
          <a:xfrm>
            <a:off x="4413527" y="326220"/>
            <a:ext cx="2352684" cy="2109739"/>
            <a:chOff x="0" y="0"/>
            <a:chExt cx="2352683" cy="2109737"/>
          </a:xfrm>
        </p:grpSpPr>
        <p:sp>
          <p:nvSpPr>
            <p:cNvPr id="677" name="Oval"/>
            <p:cNvSpPr/>
            <p:nvPr/>
          </p:nvSpPr>
          <p:spPr>
            <a:xfrm>
              <a:off x="-1" y="-1"/>
              <a:ext cx="2352685" cy="2109739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78" name="COMUNICAÇÃO DIRETA"/>
            <p:cNvSpPr txBox="1"/>
            <p:nvPr/>
          </p:nvSpPr>
          <p:spPr>
            <a:xfrm>
              <a:off x="352843" y="646219"/>
              <a:ext cx="1646998" cy="8172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/>
            </a:lstStyle>
            <a:p>
              <a:r>
                <a:t>COMUNICAÇÃO DIRETA</a:t>
              </a:r>
            </a:p>
          </p:txBody>
        </p:sp>
      </p:grpSp>
      <p:sp>
        <p:nvSpPr>
          <p:cNvPr id="681" name="Linha de Conexão"/>
          <p:cNvSpPr/>
          <p:nvPr/>
        </p:nvSpPr>
        <p:spPr>
          <a:xfrm>
            <a:off x="4619075" y="4244965"/>
            <a:ext cx="819749" cy="797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12700">
            <a:solidFill>
              <a:schemeClr val="accent1"/>
            </a:solidFill>
            <a:miter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tângulo 4"/>
          <p:cNvSpPr/>
          <p:nvPr/>
        </p:nvSpPr>
        <p:spPr>
          <a:xfrm>
            <a:off x="-856163" y="627251"/>
            <a:ext cx="5445138" cy="466610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4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516" y="31991"/>
            <a:ext cx="1473309" cy="605641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CaixaDeTexto 10"/>
          <p:cNvSpPr txBox="1"/>
          <p:nvPr/>
        </p:nvSpPr>
        <p:spPr>
          <a:xfrm>
            <a:off x="5150901" y="3232510"/>
            <a:ext cx="1890199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VÍDEO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Retângulo 4"/>
          <p:cNvSpPr/>
          <p:nvPr/>
        </p:nvSpPr>
        <p:spPr>
          <a:xfrm>
            <a:off x="-856163" y="627251"/>
            <a:ext cx="5445138" cy="466610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8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516" y="31991"/>
            <a:ext cx="1473309" cy="605641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CaixaDeTexto 10"/>
          <p:cNvSpPr txBox="1"/>
          <p:nvPr/>
        </p:nvSpPr>
        <p:spPr>
          <a:xfrm>
            <a:off x="2082166" y="1763309"/>
            <a:ext cx="8547457" cy="252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000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"Que o teu orgulho e objetivo consistam em por no teu trabalho algo que se assemelhe a um milagre”.</a:t>
            </a:r>
          </a:p>
        </p:txBody>
      </p:sp>
      <p:sp>
        <p:nvSpPr>
          <p:cNvPr id="690" name="BORA FAZER O IMPOSSÍVEL!"/>
          <p:cNvSpPr txBox="1"/>
          <p:nvPr/>
        </p:nvSpPr>
        <p:spPr>
          <a:xfrm>
            <a:off x="2500829" y="4879437"/>
            <a:ext cx="719034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>
                <a:solidFill>
                  <a:srgbClr val="34596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BORA FAZER O IMPOSSÍVEL!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" grpId="0" animBg="1" advAuto="0"/>
      <p:bldP spid="690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Retângulo 6"/>
          <p:cNvSpPr/>
          <p:nvPr/>
        </p:nvSpPr>
        <p:spPr>
          <a:xfrm>
            <a:off x="-218663" y="2474844"/>
            <a:ext cx="5715529" cy="924341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3" name="Título 1"/>
          <p:cNvSpPr txBox="1"/>
          <p:nvPr/>
        </p:nvSpPr>
        <p:spPr>
          <a:xfrm>
            <a:off x="708449" y="2491039"/>
            <a:ext cx="478192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OBRIGADA</a:t>
            </a:r>
          </a:p>
        </p:txBody>
      </p:sp>
      <p:sp>
        <p:nvSpPr>
          <p:cNvPr id="694" name="CaixaDeTexto 3"/>
          <p:cNvSpPr txBox="1"/>
          <p:nvPr/>
        </p:nvSpPr>
        <p:spPr>
          <a:xfrm>
            <a:off x="608901" y="3679791"/>
            <a:ext cx="5863626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335A6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Ana Cristina de Souza Maia - @anamaia73</a:t>
            </a:r>
          </a:p>
          <a:p>
            <a:pPr>
              <a:defRPr>
                <a:solidFill>
                  <a:srgbClr val="335A6D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Michely Freire Fonseca Cunha - @michelyfreire_Reurb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4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HISTÓRICO FUNDIÁRIO DO BRASIL</a:t>
            </a:r>
          </a:p>
        </p:txBody>
      </p:sp>
      <p:grpSp>
        <p:nvGrpSpPr>
          <p:cNvPr id="169" name="Diagrama 1"/>
          <p:cNvGrpSpPr/>
          <p:nvPr/>
        </p:nvGrpSpPr>
        <p:grpSpPr>
          <a:xfrm>
            <a:off x="3229761" y="1194763"/>
            <a:ext cx="8620730" cy="4921103"/>
            <a:chOff x="0" y="0"/>
            <a:chExt cx="8620729" cy="4921101"/>
          </a:xfrm>
        </p:grpSpPr>
        <p:sp>
          <p:nvSpPr>
            <p:cNvPr id="126" name="Forma"/>
            <p:cNvSpPr/>
            <p:nvPr/>
          </p:nvSpPr>
          <p:spPr>
            <a:xfrm>
              <a:off x="90236" y="-1"/>
              <a:ext cx="1137403" cy="492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4" h="21600" extrusionOk="0">
                  <a:moveTo>
                    <a:pt x="254" y="0"/>
                  </a:moveTo>
                  <a:cubicBezTo>
                    <a:pt x="21600" y="5965"/>
                    <a:pt x="21600" y="15635"/>
                    <a:pt x="254" y="21600"/>
                  </a:cubicBezTo>
                  <a:lnTo>
                    <a:pt x="0" y="21529"/>
                  </a:lnTo>
                  <a:cubicBezTo>
                    <a:pt x="21205" y="15604"/>
                    <a:pt x="21205" y="5996"/>
                    <a:pt x="0" y="71"/>
                  </a:cubicBezTo>
                  <a:close/>
                </a:path>
              </a:pathLst>
            </a:custGeom>
            <a:solidFill>
              <a:srgbClr val="8497B0"/>
            </a:solidFill>
            <a:ln w="25400" cap="flat">
              <a:solidFill>
                <a:srgbClr val="C4773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31" name="Agrupar"/>
            <p:cNvGrpSpPr/>
            <p:nvPr/>
          </p:nvGrpSpPr>
          <p:grpSpPr>
            <a:xfrm>
              <a:off x="398393" y="110724"/>
              <a:ext cx="8044614" cy="469826"/>
              <a:chOff x="0" y="0"/>
              <a:chExt cx="8044612" cy="469825"/>
            </a:xfrm>
          </p:grpSpPr>
          <p:sp>
            <p:nvSpPr>
              <p:cNvPr id="127" name="Retângulo"/>
              <p:cNvSpPr/>
              <p:nvPr/>
            </p:nvSpPr>
            <p:spPr>
              <a:xfrm>
                <a:off x="0" y="0"/>
                <a:ext cx="8044613" cy="469826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30" name="Estrutura secular"/>
              <p:cNvGrpSpPr/>
              <p:nvPr/>
            </p:nvGrpSpPr>
            <p:grpSpPr>
              <a:xfrm>
                <a:off x="353474" y="57157"/>
                <a:ext cx="7691137" cy="355507"/>
                <a:chOff x="0" y="0"/>
                <a:chExt cx="7691136" cy="355506"/>
              </a:xfrm>
            </p:grpSpPr>
            <p:sp>
              <p:nvSpPr>
                <p:cNvPr id="128" name="Retângulo"/>
                <p:cNvSpPr/>
                <p:nvPr/>
              </p:nvSpPr>
              <p:spPr>
                <a:xfrm>
                  <a:off x="0" y="0"/>
                  <a:ext cx="7691137" cy="355507"/>
                </a:xfrm>
                <a:prstGeom prst="rect">
                  <a:avLst/>
                </a:prstGeom>
                <a:solidFill>
                  <a:srgbClr val="8497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900"/>
                  </a:pPr>
                  <a:endParaRPr/>
                </a:p>
              </p:txBody>
            </p:sp>
            <p:sp>
              <p:nvSpPr>
                <p:cNvPr id="129" name="DIVISÃO DO TERRITÓRIO EM CAPITANIAS HEREDITÁRIAS E SESMARIAS"/>
                <p:cNvSpPr/>
                <p:nvPr/>
              </p:nvSpPr>
              <p:spPr>
                <a:xfrm>
                  <a:off x="0" y="177752"/>
                  <a:ext cx="769113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 defTabSz="844550">
                    <a:lnSpc>
                      <a:spcPct val="90000"/>
                    </a:lnSpc>
                    <a:spcBef>
                      <a:spcPts val="700"/>
                    </a:spcBef>
                    <a:defRPr sz="1400"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DIVISÃO DO TERRITÓRIO EM CAPITANIAS HEREDITÁRIAS E SESMARIAS</a:t>
                  </a:r>
                </a:p>
              </p:txBody>
            </p:sp>
          </p:grpSp>
        </p:grpSp>
        <p:sp>
          <p:nvSpPr>
            <p:cNvPr id="132" name="Círculo"/>
            <p:cNvSpPr/>
            <p:nvPr/>
          </p:nvSpPr>
          <p:spPr>
            <a:xfrm>
              <a:off x="0" y="88574"/>
              <a:ext cx="645165" cy="587279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37" name="Agrupar"/>
            <p:cNvGrpSpPr/>
            <p:nvPr/>
          </p:nvGrpSpPr>
          <p:grpSpPr>
            <a:xfrm>
              <a:off x="865793" y="815869"/>
              <a:ext cx="7577212" cy="469823"/>
              <a:chOff x="0" y="0"/>
              <a:chExt cx="7577211" cy="469822"/>
            </a:xfrm>
          </p:grpSpPr>
          <p:sp>
            <p:nvSpPr>
              <p:cNvPr id="133" name="Retângulo"/>
              <p:cNvSpPr/>
              <p:nvPr/>
            </p:nvSpPr>
            <p:spPr>
              <a:xfrm>
                <a:off x="0" y="0"/>
                <a:ext cx="7577211" cy="469823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36" name="Garantia das transações dos imóveis"/>
              <p:cNvGrpSpPr/>
              <p:nvPr/>
            </p:nvGrpSpPr>
            <p:grpSpPr>
              <a:xfrm>
                <a:off x="353474" y="57157"/>
                <a:ext cx="7223738" cy="355507"/>
                <a:chOff x="0" y="0"/>
                <a:chExt cx="7223737" cy="355506"/>
              </a:xfrm>
            </p:grpSpPr>
            <p:sp>
              <p:nvSpPr>
                <p:cNvPr id="134" name="Retângulo"/>
                <p:cNvSpPr/>
                <p:nvPr/>
              </p:nvSpPr>
              <p:spPr>
                <a:xfrm>
                  <a:off x="0" y="0"/>
                  <a:ext cx="7223738" cy="355507"/>
                </a:xfrm>
                <a:prstGeom prst="rect">
                  <a:avLst/>
                </a:prstGeom>
                <a:solidFill>
                  <a:srgbClr val="8497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900"/>
                  </a:pPr>
                  <a:endParaRPr/>
                </a:p>
              </p:txBody>
            </p:sp>
            <p:sp>
              <p:nvSpPr>
                <p:cNvPr id="135" name="CONCESSÃO GRATUITA DE GRANDES PORÇÕES DE TERRAS, SUJEITA A OBRIGAÇÕES"/>
                <p:cNvSpPr/>
                <p:nvPr/>
              </p:nvSpPr>
              <p:spPr>
                <a:xfrm>
                  <a:off x="0" y="177753"/>
                  <a:ext cx="7223738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 defTabSz="844550">
                    <a:lnSpc>
                      <a:spcPct val="90000"/>
                    </a:lnSpc>
                    <a:spcBef>
                      <a:spcPts val="700"/>
                    </a:spcBef>
                    <a:defRPr sz="1400"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CONCESSÃO GRATUITA DE GRANDES PORÇÕES DE TERRAS, SUJEITA A OBRIGAÇÕES</a:t>
                  </a:r>
                </a:p>
              </p:txBody>
            </p:sp>
          </p:grpSp>
        </p:grpSp>
        <p:sp>
          <p:nvSpPr>
            <p:cNvPr id="138" name="Círculo"/>
            <p:cNvSpPr/>
            <p:nvPr/>
          </p:nvSpPr>
          <p:spPr>
            <a:xfrm>
              <a:off x="543215" y="757141"/>
              <a:ext cx="645163" cy="587279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43" name="Agrupar"/>
            <p:cNvGrpSpPr/>
            <p:nvPr/>
          </p:nvGrpSpPr>
          <p:grpSpPr>
            <a:xfrm>
              <a:off x="1121922" y="1520492"/>
              <a:ext cx="7321082" cy="469825"/>
              <a:chOff x="0" y="0"/>
              <a:chExt cx="7321080" cy="469823"/>
            </a:xfrm>
          </p:grpSpPr>
          <p:sp>
            <p:nvSpPr>
              <p:cNvPr id="139" name="Retângulo"/>
              <p:cNvSpPr/>
              <p:nvPr/>
            </p:nvSpPr>
            <p:spPr>
              <a:xfrm>
                <a:off x="0" y="0"/>
                <a:ext cx="7321080" cy="469824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42" name="Proteção à propriedade."/>
              <p:cNvGrpSpPr/>
              <p:nvPr/>
            </p:nvGrpSpPr>
            <p:grpSpPr>
              <a:xfrm>
                <a:off x="353474" y="57157"/>
                <a:ext cx="6967607" cy="355506"/>
                <a:chOff x="0" y="0"/>
                <a:chExt cx="6967606" cy="355504"/>
              </a:xfrm>
            </p:grpSpPr>
            <p:sp>
              <p:nvSpPr>
                <p:cNvPr id="140" name="Retângulo"/>
                <p:cNvSpPr/>
                <p:nvPr/>
              </p:nvSpPr>
              <p:spPr>
                <a:xfrm>
                  <a:off x="0" y="0"/>
                  <a:ext cx="6967607" cy="355505"/>
                </a:xfrm>
                <a:prstGeom prst="rect">
                  <a:avLst/>
                </a:prstGeom>
                <a:solidFill>
                  <a:srgbClr val="8497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900"/>
                  </a:pPr>
                  <a:endParaRPr/>
                </a:p>
              </p:txBody>
            </p:sp>
            <p:sp>
              <p:nvSpPr>
                <p:cNvPr id="141" name="IRREGULARIDADE E DESORDEM NA DOAÇÃO DAS SESMARIAS"/>
                <p:cNvSpPr/>
                <p:nvPr/>
              </p:nvSpPr>
              <p:spPr>
                <a:xfrm>
                  <a:off x="1" y="177752"/>
                  <a:ext cx="696760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 defTabSz="844550">
                    <a:lnSpc>
                      <a:spcPct val="90000"/>
                    </a:lnSpc>
                    <a:spcBef>
                      <a:spcPts val="700"/>
                    </a:spcBef>
                    <a:defRPr sz="1400"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IRREGULARIDADE E DESORDEM NA DOAÇÃO DAS SESMARIAS</a:t>
                  </a:r>
                </a:p>
              </p:txBody>
            </p:sp>
          </p:grpSp>
        </p:grpSp>
        <p:sp>
          <p:nvSpPr>
            <p:cNvPr id="144" name="Círculo"/>
            <p:cNvSpPr/>
            <p:nvPr/>
          </p:nvSpPr>
          <p:spPr>
            <a:xfrm>
              <a:off x="799349" y="1461767"/>
              <a:ext cx="645163" cy="587279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49" name="Agrupar"/>
            <p:cNvGrpSpPr/>
            <p:nvPr/>
          </p:nvGrpSpPr>
          <p:grpSpPr>
            <a:xfrm>
              <a:off x="1203704" y="2225637"/>
              <a:ext cx="7239299" cy="469824"/>
              <a:chOff x="0" y="0"/>
              <a:chExt cx="7239298" cy="469823"/>
            </a:xfrm>
          </p:grpSpPr>
          <p:sp>
            <p:nvSpPr>
              <p:cNvPr id="145" name="Retângulo"/>
              <p:cNvSpPr/>
              <p:nvPr/>
            </p:nvSpPr>
            <p:spPr>
              <a:xfrm>
                <a:off x="0" y="0"/>
                <a:ext cx="7239299" cy="469824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48" name="Segurança jurídica"/>
              <p:cNvGrpSpPr/>
              <p:nvPr/>
            </p:nvGrpSpPr>
            <p:grpSpPr>
              <a:xfrm>
                <a:off x="353476" y="57157"/>
                <a:ext cx="6885821" cy="355506"/>
                <a:chOff x="0" y="0"/>
                <a:chExt cx="6885820" cy="355504"/>
              </a:xfrm>
            </p:grpSpPr>
            <p:sp>
              <p:nvSpPr>
                <p:cNvPr id="146" name="Retângulo"/>
                <p:cNvSpPr/>
                <p:nvPr/>
              </p:nvSpPr>
              <p:spPr>
                <a:xfrm>
                  <a:off x="0" y="0"/>
                  <a:ext cx="6885821" cy="355505"/>
                </a:xfrm>
                <a:prstGeom prst="rect">
                  <a:avLst/>
                </a:prstGeom>
                <a:solidFill>
                  <a:srgbClr val="8497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900"/>
                  </a:pPr>
                  <a:endParaRPr/>
                </a:p>
              </p:txBody>
            </p:sp>
            <p:sp>
              <p:nvSpPr>
                <p:cNvPr id="147" name="DIFICULDADE DE FISCALIZAÇÃO NA OCUPAÇÃO DO TERRITÓRIO"/>
                <p:cNvSpPr/>
                <p:nvPr/>
              </p:nvSpPr>
              <p:spPr>
                <a:xfrm>
                  <a:off x="0" y="177752"/>
                  <a:ext cx="6885821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 defTabSz="844550">
                    <a:lnSpc>
                      <a:spcPct val="90000"/>
                    </a:lnSpc>
                    <a:spcBef>
                      <a:spcPts val="700"/>
                    </a:spcBef>
                    <a:defRPr sz="1400"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DIFICULDADE DE FISCALIZAÇÃO NA OCUPAÇÃO DO TERRITÓRIO</a:t>
                  </a:r>
                </a:p>
              </p:txBody>
            </p:sp>
          </p:grpSp>
        </p:grpSp>
        <p:sp>
          <p:nvSpPr>
            <p:cNvPr id="150" name="Círculo"/>
            <p:cNvSpPr/>
            <p:nvPr/>
          </p:nvSpPr>
          <p:spPr>
            <a:xfrm>
              <a:off x="881129" y="2166909"/>
              <a:ext cx="645163" cy="587279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55" name="Agrupar"/>
            <p:cNvGrpSpPr/>
            <p:nvPr/>
          </p:nvGrpSpPr>
          <p:grpSpPr>
            <a:xfrm>
              <a:off x="1121922" y="2930780"/>
              <a:ext cx="7321082" cy="469825"/>
              <a:chOff x="0" y="0"/>
              <a:chExt cx="7321080" cy="469823"/>
            </a:xfrm>
          </p:grpSpPr>
          <p:sp>
            <p:nvSpPr>
              <p:cNvPr id="151" name="Retângulo"/>
              <p:cNvSpPr/>
              <p:nvPr/>
            </p:nvSpPr>
            <p:spPr>
              <a:xfrm>
                <a:off x="0" y="0"/>
                <a:ext cx="7321080" cy="469824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54" name="Capilaridade"/>
              <p:cNvGrpSpPr/>
              <p:nvPr/>
            </p:nvGrpSpPr>
            <p:grpSpPr>
              <a:xfrm>
                <a:off x="353474" y="57157"/>
                <a:ext cx="6967607" cy="355507"/>
                <a:chOff x="0" y="0"/>
                <a:chExt cx="6967606" cy="355506"/>
              </a:xfrm>
            </p:grpSpPr>
            <p:sp>
              <p:nvSpPr>
                <p:cNvPr id="152" name="Retângulo"/>
                <p:cNvSpPr/>
                <p:nvPr/>
              </p:nvSpPr>
              <p:spPr>
                <a:xfrm>
                  <a:off x="0" y="0"/>
                  <a:ext cx="6967607" cy="355507"/>
                </a:xfrm>
                <a:prstGeom prst="rect">
                  <a:avLst/>
                </a:prstGeom>
                <a:solidFill>
                  <a:srgbClr val="8497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900"/>
                  </a:pPr>
                  <a:endParaRPr/>
                </a:p>
              </p:txBody>
            </p:sp>
            <p:sp>
              <p:nvSpPr>
                <p:cNvPr id="153" name="SURGIMENTO DE POSSES PELA VENDA E/OU OCUPACÃO ESPONTÂNEA"/>
                <p:cNvSpPr/>
                <p:nvPr/>
              </p:nvSpPr>
              <p:spPr>
                <a:xfrm>
                  <a:off x="1" y="177752"/>
                  <a:ext cx="696760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 defTabSz="844550">
                    <a:lnSpc>
                      <a:spcPct val="90000"/>
                    </a:lnSpc>
                    <a:spcBef>
                      <a:spcPts val="700"/>
                    </a:spcBef>
                    <a:defRPr sz="1400"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SURGIMENTO DE POSSES PELA VENDA E/OU OCUPACÃO ESPONTÂNEA</a:t>
                  </a:r>
                </a:p>
              </p:txBody>
            </p:sp>
          </p:grpSp>
        </p:grpSp>
        <p:sp>
          <p:nvSpPr>
            <p:cNvPr id="156" name="Círculo"/>
            <p:cNvSpPr/>
            <p:nvPr/>
          </p:nvSpPr>
          <p:spPr>
            <a:xfrm>
              <a:off x="799349" y="2872053"/>
              <a:ext cx="645163" cy="587279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61" name="Agrupar"/>
            <p:cNvGrpSpPr/>
            <p:nvPr/>
          </p:nvGrpSpPr>
          <p:grpSpPr>
            <a:xfrm>
              <a:off x="865791" y="3635404"/>
              <a:ext cx="7754939" cy="469825"/>
              <a:chOff x="0" y="0"/>
              <a:chExt cx="7754938" cy="469823"/>
            </a:xfrm>
          </p:grpSpPr>
          <p:sp>
            <p:nvSpPr>
              <p:cNvPr id="157" name="Retângulo"/>
              <p:cNvSpPr/>
              <p:nvPr/>
            </p:nvSpPr>
            <p:spPr>
              <a:xfrm>
                <a:off x="0" y="0"/>
                <a:ext cx="7577212" cy="469824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60" name="Responsabilidade social com a comunidade onde está inserido"/>
              <p:cNvGrpSpPr/>
              <p:nvPr/>
            </p:nvGrpSpPr>
            <p:grpSpPr>
              <a:xfrm>
                <a:off x="353473" y="57157"/>
                <a:ext cx="7401466" cy="355507"/>
                <a:chOff x="0" y="0"/>
                <a:chExt cx="7401464" cy="355506"/>
              </a:xfrm>
            </p:grpSpPr>
            <p:sp>
              <p:nvSpPr>
                <p:cNvPr id="158" name="Retângulo"/>
                <p:cNvSpPr/>
                <p:nvPr/>
              </p:nvSpPr>
              <p:spPr>
                <a:xfrm>
                  <a:off x="0" y="0"/>
                  <a:ext cx="7223739" cy="355507"/>
                </a:xfrm>
                <a:prstGeom prst="rect">
                  <a:avLst/>
                </a:prstGeom>
                <a:solidFill>
                  <a:srgbClr val="8497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900"/>
                  </a:pPr>
                  <a:endParaRPr/>
                </a:p>
              </p:txBody>
            </p:sp>
            <p:sp>
              <p:nvSpPr>
                <p:cNvPr id="159" name="CONCENTRAÇÃO FUNDIÁRIA NAS CLASSES MAIS ABASTADAS"/>
                <p:cNvSpPr/>
                <p:nvPr/>
              </p:nvSpPr>
              <p:spPr>
                <a:xfrm>
                  <a:off x="177726" y="177752"/>
                  <a:ext cx="7223739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 defTabSz="844550">
                    <a:lnSpc>
                      <a:spcPct val="90000"/>
                    </a:lnSpc>
                    <a:spcBef>
                      <a:spcPts val="700"/>
                    </a:spcBef>
                    <a:defRPr sz="1600"/>
                  </a:lvl1pPr>
                </a:lstStyle>
                <a:p>
                  <a:r>
                    <a:t>CONCENTRAÇÃO FUNDIÁRIA NAS CLASSES MAIS ABASTADAS</a:t>
                  </a:r>
                </a:p>
              </p:txBody>
            </p:sp>
          </p:grpSp>
        </p:grpSp>
        <p:sp>
          <p:nvSpPr>
            <p:cNvPr id="162" name="Círculo"/>
            <p:cNvSpPr/>
            <p:nvPr/>
          </p:nvSpPr>
          <p:spPr>
            <a:xfrm>
              <a:off x="543215" y="3576679"/>
              <a:ext cx="645163" cy="58728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67" name="Agrupar"/>
            <p:cNvGrpSpPr/>
            <p:nvPr/>
          </p:nvGrpSpPr>
          <p:grpSpPr>
            <a:xfrm>
              <a:off x="398393" y="4340549"/>
              <a:ext cx="8044613" cy="469825"/>
              <a:chOff x="0" y="0"/>
              <a:chExt cx="8044611" cy="469823"/>
            </a:xfrm>
          </p:grpSpPr>
          <p:sp>
            <p:nvSpPr>
              <p:cNvPr id="163" name="Retângulo"/>
              <p:cNvSpPr/>
              <p:nvPr/>
            </p:nvSpPr>
            <p:spPr>
              <a:xfrm>
                <a:off x="0" y="0"/>
                <a:ext cx="8044612" cy="469824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66" name="Perenidade/longevidade"/>
              <p:cNvGrpSpPr/>
              <p:nvPr/>
            </p:nvGrpSpPr>
            <p:grpSpPr>
              <a:xfrm>
                <a:off x="353473" y="57157"/>
                <a:ext cx="7691138" cy="355507"/>
                <a:chOff x="0" y="0"/>
                <a:chExt cx="7691136" cy="355506"/>
              </a:xfrm>
            </p:grpSpPr>
            <p:sp>
              <p:nvSpPr>
                <p:cNvPr id="164" name="Retângulo"/>
                <p:cNvSpPr/>
                <p:nvPr/>
              </p:nvSpPr>
              <p:spPr>
                <a:xfrm>
                  <a:off x="0" y="0"/>
                  <a:ext cx="7691137" cy="355507"/>
                </a:xfrm>
                <a:prstGeom prst="rect">
                  <a:avLst/>
                </a:prstGeom>
                <a:solidFill>
                  <a:srgbClr val="8497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900"/>
                  </a:pPr>
                  <a:endParaRPr/>
                </a:p>
              </p:txBody>
            </p:sp>
            <p:sp>
              <p:nvSpPr>
                <p:cNvPr id="165" name="OCUPAÇÃO DE ÁREAS PÚBLICAS NÃO DOADAS (terras afastadas ou de menor qualidade)"/>
                <p:cNvSpPr/>
                <p:nvPr/>
              </p:nvSpPr>
              <p:spPr>
                <a:xfrm>
                  <a:off x="0" y="177752"/>
                  <a:ext cx="769113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/>
                <a:p>
                  <a:pPr defTabSz="844550">
                    <a:lnSpc>
                      <a:spcPct val="90000"/>
                    </a:lnSpc>
                    <a:spcBef>
                      <a:spcPts val="700"/>
                    </a:spcBef>
                    <a:defRPr sz="1600"/>
                  </a:pPr>
                  <a:r>
                    <a:t>OCUPAÇÃO DE ÁREAS PÚBLICAS NÃO DOADAS</a:t>
                  </a:r>
                  <a:r>
                    <a:rPr sz="1400"/>
                    <a:t> (terras afastadas ou de menor qualidade)</a:t>
                  </a:r>
                </a:p>
              </p:txBody>
            </p:sp>
          </p:grpSp>
        </p:grpSp>
        <p:sp>
          <p:nvSpPr>
            <p:cNvPr id="168" name="Círculo"/>
            <p:cNvSpPr/>
            <p:nvPr/>
          </p:nvSpPr>
          <p:spPr>
            <a:xfrm>
              <a:off x="75817" y="4281821"/>
              <a:ext cx="645163" cy="587279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</p:grpSp>
      <p:sp>
        <p:nvSpPr>
          <p:cNvPr id="170" name="CaixaDeTexto 35"/>
          <p:cNvSpPr txBox="1"/>
          <p:nvPr/>
        </p:nvSpPr>
        <p:spPr>
          <a:xfrm>
            <a:off x="400397" y="2950168"/>
            <a:ext cx="3103950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SISTEMA SESMARIAL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3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HISTÓRICO FUNDIÁRIO DO BRASIL</a:t>
            </a:r>
          </a:p>
        </p:txBody>
      </p:sp>
      <p:grpSp>
        <p:nvGrpSpPr>
          <p:cNvPr id="202" name="Diagrama 1"/>
          <p:cNvGrpSpPr/>
          <p:nvPr/>
        </p:nvGrpSpPr>
        <p:grpSpPr>
          <a:xfrm>
            <a:off x="3768693" y="929671"/>
            <a:ext cx="7962398" cy="5613313"/>
            <a:chOff x="-1" y="-1"/>
            <a:chExt cx="7962396" cy="5613312"/>
          </a:xfrm>
        </p:grpSpPr>
        <p:sp>
          <p:nvSpPr>
            <p:cNvPr id="175" name="Forma"/>
            <p:cNvSpPr/>
            <p:nvPr/>
          </p:nvSpPr>
          <p:spPr>
            <a:xfrm>
              <a:off x="-2" y="-1"/>
              <a:ext cx="1084246" cy="561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4" h="21600" extrusionOk="0">
                  <a:moveTo>
                    <a:pt x="254" y="0"/>
                  </a:moveTo>
                  <a:cubicBezTo>
                    <a:pt x="21600" y="5965"/>
                    <a:pt x="21600" y="15635"/>
                    <a:pt x="254" y="21600"/>
                  </a:cubicBezTo>
                  <a:lnTo>
                    <a:pt x="0" y="21529"/>
                  </a:lnTo>
                  <a:cubicBezTo>
                    <a:pt x="21205" y="15604"/>
                    <a:pt x="21205" y="5996"/>
                    <a:pt x="0" y="71"/>
                  </a:cubicBezTo>
                  <a:close/>
                </a:path>
              </a:pathLst>
            </a:custGeom>
            <a:solidFill>
              <a:srgbClr val="34596C"/>
            </a:solidFill>
            <a:ln w="25400" cap="flat">
              <a:solidFill>
                <a:srgbClr val="C4773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80" name="Agrupar"/>
            <p:cNvGrpSpPr/>
            <p:nvPr/>
          </p:nvGrpSpPr>
          <p:grpSpPr>
            <a:xfrm>
              <a:off x="739306" y="930629"/>
              <a:ext cx="7223089" cy="535911"/>
              <a:chOff x="-1" y="-1"/>
              <a:chExt cx="7223087" cy="535910"/>
            </a:xfrm>
          </p:grpSpPr>
          <p:sp>
            <p:nvSpPr>
              <p:cNvPr id="176" name="Retângulo"/>
              <p:cNvSpPr/>
              <p:nvPr/>
            </p:nvSpPr>
            <p:spPr>
              <a:xfrm>
                <a:off x="-2" y="-2"/>
                <a:ext cx="7223089" cy="535911"/>
              </a:xfrm>
              <a:prstGeom prst="rect">
                <a:avLst/>
              </a:prstGeom>
              <a:solidFill>
                <a:srgbClr val="3459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79" name="Garantia das transações dos imóveis"/>
              <p:cNvGrpSpPr/>
              <p:nvPr/>
            </p:nvGrpSpPr>
            <p:grpSpPr>
              <a:xfrm>
                <a:off x="336952" y="65196"/>
                <a:ext cx="6886135" cy="405512"/>
                <a:chOff x="-1" y="-1"/>
                <a:chExt cx="6886133" cy="405511"/>
              </a:xfrm>
            </p:grpSpPr>
            <p:sp>
              <p:nvSpPr>
                <p:cNvPr id="177" name="Retângulo"/>
                <p:cNvSpPr/>
                <p:nvPr/>
              </p:nvSpPr>
              <p:spPr>
                <a:xfrm>
                  <a:off x="-2" y="-2"/>
                  <a:ext cx="6886135" cy="405512"/>
                </a:xfrm>
                <a:prstGeom prst="rect">
                  <a:avLst/>
                </a:prstGeom>
                <a:solidFill>
                  <a:srgbClr val="34596C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8" name="17/07/1822 - DOM PEDRO DETERMINA FIM DA CONCESSÃO DE SESMARIAS"/>
                <p:cNvSpPr txBox="1"/>
                <p:nvPr/>
              </p:nvSpPr>
              <p:spPr>
                <a:xfrm>
                  <a:off x="12698" y="46545"/>
                  <a:ext cx="6860735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17/07/1822 - DOM PEDRO DETERMINA FIM DA CONCESSÃO DE SESMARIAS </a:t>
                  </a:r>
                </a:p>
              </p:txBody>
            </p:sp>
          </p:grpSp>
        </p:grpSp>
        <p:sp>
          <p:nvSpPr>
            <p:cNvPr id="181" name="Círculo"/>
            <p:cNvSpPr/>
            <p:nvPr/>
          </p:nvSpPr>
          <p:spPr>
            <a:xfrm>
              <a:off x="431806" y="863641"/>
              <a:ext cx="615013" cy="669887"/>
            </a:xfrm>
            <a:prstGeom prst="ellipse">
              <a:avLst/>
            </a:prstGeom>
            <a:solidFill>
              <a:srgbClr val="34596C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86" name="Agrupar"/>
            <p:cNvGrpSpPr/>
            <p:nvPr/>
          </p:nvGrpSpPr>
          <p:grpSpPr>
            <a:xfrm>
              <a:off x="983468" y="1734367"/>
              <a:ext cx="6978928" cy="535913"/>
              <a:chOff x="-1" y="0"/>
              <a:chExt cx="6978926" cy="535911"/>
            </a:xfrm>
          </p:grpSpPr>
          <p:sp>
            <p:nvSpPr>
              <p:cNvPr id="182" name="Retângulo"/>
              <p:cNvSpPr/>
              <p:nvPr/>
            </p:nvSpPr>
            <p:spPr>
              <a:xfrm>
                <a:off x="-2" y="-1"/>
                <a:ext cx="6978927" cy="535912"/>
              </a:xfrm>
              <a:prstGeom prst="rect">
                <a:avLst/>
              </a:prstGeom>
              <a:solidFill>
                <a:srgbClr val="3459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85" name="Proteção à propriedade."/>
              <p:cNvGrpSpPr/>
              <p:nvPr/>
            </p:nvGrpSpPr>
            <p:grpSpPr>
              <a:xfrm>
                <a:off x="336952" y="65196"/>
                <a:ext cx="6641974" cy="405513"/>
                <a:chOff x="-1" y="0"/>
                <a:chExt cx="6641972" cy="405511"/>
              </a:xfrm>
            </p:grpSpPr>
            <p:sp>
              <p:nvSpPr>
                <p:cNvPr id="183" name="Retângulo"/>
                <p:cNvSpPr/>
                <p:nvPr/>
              </p:nvSpPr>
              <p:spPr>
                <a:xfrm>
                  <a:off x="-2" y="-1"/>
                  <a:ext cx="6641974" cy="405513"/>
                </a:xfrm>
                <a:prstGeom prst="rect">
                  <a:avLst/>
                </a:prstGeom>
                <a:solidFill>
                  <a:srgbClr val="34596C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4" name="DE 1822 A 1850: BRASIL FICA SEM FORMA DE ACESSO À PROPRIEDADE"/>
                <p:cNvSpPr txBox="1"/>
                <p:nvPr/>
              </p:nvSpPr>
              <p:spPr>
                <a:xfrm>
                  <a:off x="12698" y="46545"/>
                  <a:ext cx="6616574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DE 1822 A 1850: BRASIL FICA SEM FORMA DE ACESSO À PROPRIEDADE</a:t>
                  </a:r>
                </a:p>
              </p:txBody>
            </p:sp>
          </p:grpSp>
        </p:grpSp>
        <p:sp>
          <p:nvSpPr>
            <p:cNvPr id="187" name="Círculo"/>
            <p:cNvSpPr/>
            <p:nvPr/>
          </p:nvSpPr>
          <p:spPr>
            <a:xfrm>
              <a:off x="675969" y="1667381"/>
              <a:ext cx="615013" cy="669887"/>
            </a:xfrm>
            <a:prstGeom prst="ellipse">
              <a:avLst/>
            </a:prstGeom>
            <a:solidFill>
              <a:srgbClr val="34596C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192" name="Agrupar"/>
            <p:cNvGrpSpPr/>
            <p:nvPr/>
          </p:nvGrpSpPr>
          <p:grpSpPr>
            <a:xfrm>
              <a:off x="1061428" y="2538701"/>
              <a:ext cx="6900967" cy="535909"/>
              <a:chOff x="0" y="0"/>
              <a:chExt cx="6900966" cy="535907"/>
            </a:xfrm>
          </p:grpSpPr>
          <p:sp>
            <p:nvSpPr>
              <p:cNvPr id="188" name="Retângulo"/>
              <p:cNvSpPr/>
              <p:nvPr/>
            </p:nvSpPr>
            <p:spPr>
              <a:xfrm>
                <a:off x="-1" y="0"/>
                <a:ext cx="6900967" cy="535908"/>
              </a:xfrm>
              <a:prstGeom prst="rect">
                <a:avLst/>
              </a:prstGeom>
              <a:solidFill>
                <a:srgbClr val="3459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91" name="Segurança jurídica"/>
              <p:cNvGrpSpPr/>
              <p:nvPr/>
            </p:nvGrpSpPr>
            <p:grpSpPr>
              <a:xfrm>
                <a:off x="336953" y="65195"/>
                <a:ext cx="6564011" cy="405512"/>
                <a:chOff x="-1" y="-1"/>
                <a:chExt cx="6564010" cy="405511"/>
              </a:xfrm>
            </p:grpSpPr>
            <p:sp>
              <p:nvSpPr>
                <p:cNvPr id="189" name="Retângulo"/>
                <p:cNvSpPr/>
                <p:nvPr/>
              </p:nvSpPr>
              <p:spPr>
                <a:xfrm>
                  <a:off x="-2" y="-2"/>
                  <a:ext cx="6564011" cy="405512"/>
                </a:xfrm>
                <a:prstGeom prst="rect">
                  <a:avLst/>
                </a:prstGeom>
                <a:solidFill>
                  <a:srgbClr val="34596C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0" name="POSSE SE CONSOLIDA COMO UNICO MEIO DE ACESSO À TERRA"/>
                <p:cNvSpPr txBox="1"/>
                <p:nvPr/>
              </p:nvSpPr>
              <p:spPr>
                <a:xfrm>
                  <a:off x="12698" y="46545"/>
                  <a:ext cx="6538611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POSSE SE CONSOLIDA COMO UNICO MEIO DE ACESSO À TERRA</a:t>
                  </a:r>
                </a:p>
              </p:txBody>
            </p:sp>
          </p:grpSp>
        </p:grpSp>
        <p:sp>
          <p:nvSpPr>
            <p:cNvPr id="193" name="Círculo"/>
            <p:cNvSpPr/>
            <p:nvPr/>
          </p:nvSpPr>
          <p:spPr>
            <a:xfrm>
              <a:off x="753928" y="2471711"/>
              <a:ext cx="615013" cy="669887"/>
            </a:xfrm>
            <a:prstGeom prst="ellipse">
              <a:avLst/>
            </a:prstGeom>
            <a:solidFill>
              <a:srgbClr val="34596C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94" name="Retângulo"/>
            <p:cNvSpPr/>
            <p:nvPr/>
          </p:nvSpPr>
          <p:spPr>
            <a:xfrm>
              <a:off x="983468" y="3343029"/>
              <a:ext cx="6978925" cy="535911"/>
            </a:xfrm>
            <a:prstGeom prst="rect">
              <a:avLst/>
            </a:prstGeom>
            <a:solidFill>
              <a:srgbClr val="34596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ts val="700"/>
                </a:spcBef>
                <a:defRPr sz="1900"/>
              </a:pPr>
              <a:endParaRPr/>
            </a:p>
          </p:txBody>
        </p:sp>
        <p:sp>
          <p:nvSpPr>
            <p:cNvPr id="195" name="Círculo"/>
            <p:cNvSpPr/>
            <p:nvPr/>
          </p:nvSpPr>
          <p:spPr>
            <a:xfrm>
              <a:off x="675969" y="3276041"/>
              <a:ext cx="615013" cy="669887"/>
            </a:xfrm>
            <a:prstGeom prst="ellipse">
              <a:avLst/>
            </a:prstGeom>
            <a:solidFill>
              <a:srgbClr val="34596C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00" name="Agrupar"/>
            <p:cNvGrpSpPr/>
            <p:nvPr/>
          </p:nvGrpSpPr>
          <p:grpSpPr>
            <a:xfrm>
              <a:off x="739306" y="4146767"/>
              <a:ext cx="7223089" cy="535913"/>
              <a:chOff x="-1" y="0"/>
              <a:chExt cx="7223087" cy="535911"/>
            </a:xfrm>
          </p:grpSpPr>
          <p:sp>
            <p:nvSpPr>
              <p:cNvPr id="196" name="Retângulo"/>
              <p:cNvSpPr/>
              <p:nvPr/>
            </p:nvSpPr>
            <p:spPr>
              <a:xfrm>
                <a:off x="-2" y="-1"/>
                <a:ext cx="7223089" cy="535912"/>
              </a:xfrm>
              <a:prstGeom prst="rect">
                <a:avLst/>
              </a:prstGeom>
              <a:solidFill>
                <a:srgbClr val="3459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199" name="Responsabilidade social com a comunidade onde está inserido"/>
              <p:cNvGrpSpPr/>
              <p:nvPr/>
            </p:nvGrpSpPr>
            <p:grpSpPr>
              <a:xfrm>
                <a:off x="336952" y="65196"/>
                <a:ext cx="6886135" cy="405513"/>
                <a:chOff x="-1" y="0"/>
                <a:chExt cx="6886133" cy="405511"/>
              </a:xfrm>
            </p:grpSpPr>
            <p:sp>
              <p:nvSpPr>
                <p:cNvPr id="197" name="Retângulo"/>
                <p:cNvSpPr/>
                <p:nvPr/>
              </p:nvSpPr>
              <p:spPr>
                <a:xfrm>
                  <a:off x="-2" y="-1"/>
                  <a:ext cx="6886135" cy="405513"/>
                </a:xfrm>
                <a:prstGeom prst="rect">
                  <a:avLst/>
                </a:prstGeom>
                <a:solidFill>
                  <a:srgbClr val="34596C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98" name="APOSSAMENTO DESORDENADO DAS TERRAS PÚBLICAS"/>
                <p:cNvSpPr txBox="1"/>
                <p:nvPr/>
              </p:nvSpPr>
              <p:spPr>
                <a:xfrm>
                  <a:off x="12698" y="46545"/>
                  <a:ext cx="6860735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APOSSAMENTO DESORDENADO DAS TERRAS PÚBLICAS</a:t>
                  </a:r>
                </a:p>
              </p:txBody>
            </p:sp>
          </p:grpSp>
        </p:grpSp>
        <p:sp>
          <p:nvSpPr>
            <p:cNvPr id="201" name="Círculo"/>
            <p:cNvSpPr/>
            <p:nvPr/>
          </p:nvSpPr>
          <p:spPr>
            <a:xfrm>
              <a:off x="431806" y="4079781"/>
              <a:ext cx="615013" cy="669887"/>
            </a:xfrm>
            <a:prstGeom prst="ellipse">
              <a:avLst/>
            </a:prstGeom>
            <a:solidFill>
              <a:srgbClr val="34596C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</p:grpSp>
      <p:grpSp>
        <p:nvGrpSpPr>
          <p:cNvPr id="205" name="Segurança jurídica"/>
          <p:cNvGrpSpPr/>
          <p:nvPr/>
        </p:nvGrpSpPr>
        <p:grpSpPr>
          <a:xfrm>
            <a:off x="5128098" y="4333829"/>
            <a:ext cx="6564012" cy="405511"/>
            <a:chOff x="-1" y="0"/>
            <a:chExt cx="6564010" cy="405510"/>
          </a:xfrm>
        </p:grpSpPr>
        <p:sp>
          <p:nvSpPr>
            <p:cNvPr id="203" name="Retângulo"/>
            <p:cNvSpPr/>
            <p:nvPr/>
          </p:nvSpPr>
          <p:spPr>
            <a:xfrm>
              <a:off x="-2" y="-1"/>
              <a:ext cx="6564011" cy="405511"/>
            </a:xfrm>
            <a:prstGeom prst="rect">
              <a:avLst/>
            </a:prstGeom>
            <a:solidFill>
              <a:srgbClr val="34596C"/>
            </a:solidFill>
            <a:ln w="25400" cap="flat">
              <a:solidFill>
                <a:srgbClr val="8C3A3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204" name="INDEPENDÊNCIA E ABOLIÇÃO DIFICULTAM ACESSO À TERRA"/>
            <p:cNvSpPr txBox="1"/>
            <p:nvPr/>
          </p:nvSpPr>
          <p:spPr>
            <a:xfrm>
              <a:off x="12698" y="46545"/>
              <a:ext cx="6538611" cy="312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8259" tIns="48259" rIns="48259" bIns="48259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INDEPENDÊNCIA E ABOLIÇÃO DIFICULTAM ACESSO À TERRA</a:t>
              </a:r>
            </a:p>
          </p:txBody>
        </p:sp>
      </p:grpSp>
      <p:sp>
        <p:nvSpPr>
          <p:cNvPr id="206" name="CaixaDeTexto 27"/>
          <p:cNvSpPr txBox="1"/>
          <p:nvPr/>
        </p:nvSpPr>
        <p:spPr>
          <a:xfrm>
            <a:off x="434454" y="2788779"/>
            <a:ext cx="2846678" cy="192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SISTEMA DAS POSSES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9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HISTÓRICO FUNDIÁRIO DO BRASIL</a:t>
            </a:r>
          </a:p>
        </p:txBody>
      </p:sp>
      <p:grpSp>
        <p:nvGrpSpPr>
          <p:cNvPr id="254" name="Diagrama 1"/>
          <p:cNvGrpSpPr/>
          <p:nvPr/>
        </p:nvGrpSpPr>
        <p:grpSpPr>
          <a:xfrm>
            <a:off x="3651799" y="1632478"/>
            <a:ext cx="8117959" cy="4288716"/>
            <a:chOff x="0" y="0"/>
            <a:chExt cx="8117958" cy="4288714"/>
          </a:xfrm>
        </p:grpSpPr>
        <p:sp>
          <p:nvSpPr>
            <p:cNvPr id="211" name="Forma"/>
            <p:cNvSpPr/>
            <p:nvPr/>
          </p:nvSpPr>
          <p:spPr>
            <a:xfrm>
              <a:off x="86762" y="-1"/>
              <a:ext cx="1093614" cy="428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4" h="21600" extrusionOk="0">
                  <a:moveTo>
                    <a:pt x="254" y="0"/>
                  </a:moveTo>
                  <a:cubicBezTo>
                    <a:pt x="21600" y="5965"/>
                    <a:pt x="21600" y="15635"/>
                    <a:pt x="254" y="21600"/>
                  </a:cubicBezTo>
                  <a:lnTo>
                    <a:pt x="0" y="21529"/>
                  </a:lnTo>
                  <a:cubicBezTo>
                    <a:pt x="21205" y="15604"/>
                    <a:pt x="21205" y="5996"/>
                    <a:pt x="0" y="71"/>
                  </a:cubicBezTo>
                  <a:close/>
                </a:path>
              </a:pathLst>
            </a:custGeom>
            <a:solidFill>
              <a:srgbClr val="8497B0"/>
            </a:solidFill>
            <a:ln w="25400" cap="flat">
              <a:solidFill>
                <a:srgbClr val="C4773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16" name="Agrupar"/>
            <p:cNvGrpSpPr/>
            <p:nvPr/>
          </p:nvGrpSpPr>
          <p:grpSpPr>
            <a:xfrm>
              <a:off x="383057" y="96495"/>
              <a:ext cx="7734902" cy="409451"/>
              <a:chOff x="0" y="-1"/>
              <a:chExt cx="7734901" cy="409450"/>
            </a:xfrm>
          </p:grpSpPr>
          <p:sp>
            <p:nvSpPr>
              <p:cNvPr id="212" name="Retângulo"/>
              <p:cNvSpPr/>
              <p:nvPr/>
            </p:nvSpPr>
            <p:spPr>
              <a:xfrm>
                <a:off x="-1" y="-2"/>
                <a:ext cx="7734901" cy="409451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215" name="Estrutura secular"/>
              <p:cNvGrpSpPr/>
              <p:nvPr/>
            </p:nvGrpSpPr>
            <p:grpSpPr>
              <a:xfrm>
                <a:off x="339864" y="48512"/>
                <a:ext cx="7395037" cy="312419"/>
                <a:chOff x="0" y="0"/>
                <a:chExt cx="7395035" cy="312417"/>
              </a:xfrm>
            </p:grpSpPr>
            <p:sp>
              <p:nvSpPr>
                <p:cNvPr id="213" name="Retângulo"/>
                <p:cNvSpPr/>
                <p:nvPr/>
              </p:nvSpPr>
              <p:spPr>
                <a:xfrm>
                  <a:off x="-1" y="1299"/>
                  <a:ext cx="7395036" cy="309823"/>
                </a:xfrm>
                <a:prstGeom prst="rect">
                  <a:avLst/>
                </a:prstGeom>
                <a:solidFill>
                  <a:srgbClr val="8497B0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4" name="A COMPRA PASSA A SER O ÚNICO MEIO DE ACESSO ÀS TERRAS PÚBLICAS"/>
                <p:cNvSpPr txBox="1"/>
                <p:nvPr/>
              </p:nvSpPr>
              <p:spPr>
                <a:xfrm>
                  <a:off x="12699" y="-1"/>
                  <a:ext cx="7369636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A COMPRA PASSA A SER O ÚNICO MEIO DE ACESSO ÀS TERRAS PÚBLICAS</a:t>
                  </a:r>
                </a:p>
              </p:txBody>
            </p:sp>
          </p:grpSp>
        </p:grpSp>
        <p:sp>
          <p:nvSpPr>
            <p:cNvPr id="217" name="Círculo"/>
            <p:cNvSpPr/>
            <p:nvPr/>
          </p:nvSpPr>
          <p:spPr>
            <a:xfrm>
              <a:off x="0" y="77192"/>
              <a:ext cx="620327" cy="51181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22" name="Agrupar"/>
            <p:cNvGrpSpPr/>
            <p:nvPr/>
          </p:nvGrpSpPr>
          <p:grpSpPr>
            <a:xfrm>
              <a:off x="832459" y="711025"/>
              <a:ext cx="7285499" cy="409449"/>
              <a:chOff x="0" y="0"/>
              <a:chExt cx="7285498" cy="409448"/>
            </a:xfrm>
          </p:grpSpPr>
          <p:sp>
            <p:nvSpPr>
              <p:cNvPr id="218" name="Retângulo"/>
              <p:cNvSpPr/>
              <p:nvPr/>
            </p:nvSpPr>
            <p:spPr>
              <a:xfrm>
                <a:off x="-1" y="-1"/>
                <a:ext cx="7285498" cy="409450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221" name="Garantia das transações dos imóveis"/>
              <p:cNvGrpSpPr/>
              <p:nvPr/>
            </p:nvGrpSpPr>
            <p:grpSpPr>
              <a:xfrm>
                <a:off x="339865" y="48512"/>
                <a:ext cx="6945633" cy="312419"/>
                <a:chOff x="0" y="0"/>
                <a:chExt cx="6945631" cy="312417"/>
              </a:xfrm>
            </p:grpSpPr>
            <p:sp>
              <p:nvSpPr>
                <p:cNvPr id="219" name="Retângulo"/>
                <p:cNvSpPr/>
                <p:nvPr/>
              </p:nvSpPr>
              <p:spPr>
                <a:xfrm>
                  <a:off x="0" y="1299"/>
                  <a:ext cx="6945633" cy="309824"/>
                </a:xfrm>
                <a:prstGeom prst="rect">
                  <a:avLst/>
                </a:prstGeom>
                <a:solidFill>
                  <a:srgbClr val="8497B0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20" name="DETERMINA MEDIÇÃO E DEMARCAÇÃO DAS TERRAS DADAS EM SESMARIAS"/>
                <p:cNvSpPr txBox="1"/>
                <p:nvPr/>
              </p:nvSpPr>
              <p:spPr>
                <a:xfrm>
                  <a:off x="12700" y="-1"/>
                  <a:ext cx="6920233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DETERMINA MEDIÇÃO E DEMARCAÇÃO DAS TERRAS DADAS EM SESMARIAS </a:t>
                  </a:r>
                </a:p>
              </p:txBody>
            </p:sp>
          </p:grpSp>
        </p:grpSp>
        <p:sp>
          <p:nvSpPr>
            <p:cNvPr id="223" name="Círculo"/>
            <p:cNvSpPr/>
            <p:nvPr/>
          </p:nvSpPr>
          <p:spPr>
            <a:xfrm>
              <a:off x="522301" y="659844"/>
              <a:ext cx="620325" cy="51181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28" name="Agrupar"/>
            <p:cNvGrpSpPr/>
            <p:nvPr/>
          </p:nvGrpSpPr>
          <p:grpSpPr>
            <a:xfrm>
              <a:off x="1078731" y="1325101"/>
              <a:ext cx="7039225" cy="409450"/>
              <a:chOff x="0" y="-1"/>
              <a:chExt cx="7039223" cy="409448"/>
            </a:xfrm>
          </p:grpSpPr>
          <p:sp>
            <p:nvSpPr>
              <p:cNvPr id="224" name="Retângulo"/>
              <p:cNvSpPr/>
              <p:nvPr/>
            </p:nvSpPr>
            <p:spPr>
              <a:xfrm>
                <a:off x="-1" y="-2"/>
                <a:ext cx="7039225" cy="409450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227" name="Proteção à propriedade."/>
              <p:cNvGrpSpPr/>
              <p:nvPr/>
            </p:nvGrpSpPr>
            <p:grpSpPr>
              <a:xfrm>
                <a:off x="339866" y="48512"/>
                <a:ext cx="6699358" cy="312419"/>
                <a:chOff x="0" y="0"/>
                <a:chExt cx="6699356" cy="312417"/>
              </a:xfrm>
            </p:grpSpPr>
            <p:sp>
              <p:nvSpPr>
                <p:cNvPr id="225" name="Retângulo"/>
                <p:cNvSpPr/>
                <p:nvPr/>
              </p:nvSpPr>
              <p:spPr>
                <a:xfrm>
                  <a:off x="0" y="1299"/>
                  <a:ext cx="6699358" cy="309823"/>
                </a:xfrm>
                <a:prstGeom prst="rect">
                  <a:avLst/>
                </a:prstGeom>
                <a:solidFill>
                  <a:srgbClr val="8497B0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26" name="ALTO VALOR DAS TERRAS DIFICULTA ACESSO DA POPULAÇÃO"/>
                <p:cNvSpPr txBox="1"/>
                <p:nvPr/>
              </p:nvSpPr>
              <p:spPr>
                <a:xfrm>
                  <a:off x="12700" y="0"/>
                  <a:ext cx="6673958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ALTO VALOR DAS TERRAS DIFICULTA ACESSO DA POPULAÇÃO</a:t>
                  </a:r>
                </a:p>
              </p:txBody>
            </p:sp>
          </p:grpSp>
        </p:grpSp>
        <p:sp>
          <p:nvSpPr>
            <p:cNvPr id="229" name="Círculo"/>
            <p:cNvSpPr/>
            <p:nvPr/>
          </p:nvSpPr>
          <p:spPr>
            <a:xfrm>
              <a:off x="768574" y="1273922"/>
              <a:ext cx="620325" cy="51181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34" name="Agrupar"/>
            <p:cNvGrpSpPr/>
            <p:nvPr/>
          </p:nvGrpSpPr>
          <p:grpSpPr>
            <a:xfrm>
              <a:off x="1157362" y="1939632"/>
              <a:ext cx="6960595" cy="409449"/>
              <a:chOff x="-1" y="0"/>
              <a:chExt cx="6960593" cy="409448"/>
            </a:xfrm>
          </p:grpSpPr>
          <p:sp>
            <p:nvSpPr>
              <p:cNvPr id="230" name="Retângulo"/>
              <p:cNvSpPr/>
              <p:nvPr/>
            </p:nvSpPr>
            <p:spPr>
              <a:xfrm>
                <a:off x="-2" y="-1"/>
                <a:ext cx="6960595" cy="409450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233" name="Segurança jurídica"/>
              <p:cNvGrpSpPr/>
              <p:nvPr/>
            </p:nvGrpSpPr>
            <p:grpSpPr>
              <a:xfrm>
                <a:off x="339865" y="48512"/>
                <a:ext cx="6620727" cy="312419"/>
                <a:chOff x="0" y="0"/>
                <a:chExt cx="6620725" cy="312417"/>
              </a:xfrm>
            </p:grpSpPr>
            <p:sp>
              <p:nvSpPr>
                <p:cNvPr id="231" name="Retângulo"/>
                <p:cNvSpPr/>
                <p:nvPr/>
              </p:nvSpPr>
              <p:spPr>
                <a:xfrm>
                  <a:off x="-1" y="1299"/>
                  <a:ext cx="6620726" cy="309824"/>
                </a:xfrm>
                <a:prstGeom prst="rect">
                  <a:avLst/>
                </a:prstGeom>
                <a:solidFill>
                  <a:srgbClr val="8497B0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1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2" name="NEGROS E IMIGRANTES PASSAM A TRABALHAR PARA LATIFUNDIÁRIOS"/>
                <p:cNvSpPr txBox="1"/>
                <p:nvPr/>
              </p:nvSpPr>
              <p:spPr>
                <a:xfrm>
                  <a:off x="12699" y="-1"/>
                  <a:ext cx="6595326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NEGROS E IMIGRANTES PASSAM A TRABALHAR PARA LATIFUNDIÁRIOS</a:t>
                  </a:r>
                </a:p>
              </p:txBody>
            </p:sp>
          </p:grpSp>
        </p:grpSp>
        <p:sp>
          <p:nvSpPr>
            <p:cNvPr id="235" name="Círculo"/>
            <p:cNvSpPr/>
            <p:nvPr/>
          </p:nvSpPr>
          <p:spPr>
            <a:xfrm>
              <a:off x="847206" y="1888449"/>
              <a:ext cx="620325" cy="51181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40" name="Agrupar"/>
            <p:cNvGrpSpPr/>
            <p:nvPr/>
          </p:nvGrpSpPr>
          <p:grpSpPr>
            <a:xfrm>
              <a:off x="1078732" y="2554160"/>
              <a:ext cx="7039224" cy="409451"/>
              <a:chOff x="0" y="0"/>
              <a:chExt cx="7039223" cy="409450"/>
            </a:xfrm>
          </p:grpSpPr>
          <p:sp>
            <p:nvSpPr>
              <p:cNvPr id="236" name="Retângulo"/>
              <p:cNvSpPr/>
              <p:nvPr/>
            </p:nvSpPr>
            <p:spPr>
              <a:xfrm>
                <a:off x="0" y="0"/>
                <a:ext cx="7039224" cy="409451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239" name="Capilaridade"/>
              <p:cNvGrpSpPr/>
              <p:nvPr/>
            </p:nvGrpSpPr>
            <p:grpSpPr>
              <a:xfrm>
                <a:off x="339866" y="49812"/>
                <a:ext cx="6699358" cy="309822"/>
                <a:chOff x="0" y="0"/>
                <a:chExt cx="6699356" cy="309821"/>
              </a:xfrm>
            </p:grpSpPr>
            <p:sp>
              <p:nvSpPr>
                <p:cNvPr id="237" name="Retângulo"/>
                <p:cNvSpPr/>
                <p:nvPr/>
              </p:nvSpPr>
              <p:spPr>
                <a:xfrm>
                  <a:off x="0" y="0"/>
                  <a:ext cx="6699357" cy="309822"/>
                </a:xfrm>
                <a:prstGeom prst="rect">
                  <a:avLst/>
                </a:prstGeom>
                <a:solidFill>
                  <a:srgbClr val="8497B0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8" name="REGRAS DE GESTÃO FUNDIÁRIAS NÃO SÃO CUMPRIDAS PELOS SESMEIROS"/>
                <p:cNvSpPr/>
                <p:nvPr/>
              </p:nvSpPr>
              <p:spPr>
                <a:xfrm>
                  <a:off x="12700" y="154909"/>
                  <a:ext cx="6673957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3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REGRAS DE GESTÃO FUNDIÁRIAS NÃO SÃO CUMPRIDAS PELOS SESMEIROS</a:t>
                  </a:r>
                </a:p>
              </p:txBody>
            </p:sp>
          </p:grpSp>
        </p:grpSp>
        <p:sp>
          <p:nvSpPr>
            <p:cNvPr id="241" name="Círculo"/>
            <p:cNvSpPr/>
            <p:nvPr/>
          </p:nvSpPr>
          <p:spPr>
            <a:xfrm>
              <a:off x="768574" y="2502979"/>
              <a:ext cx="620325" cy="51181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46" name="Agrupar"/>
            <p:cNvGrpSpPr/>
            <p:nvPr/>
          </p:nvGrpSpPr>
          <p:grpSpPr>
            <a:xfrm>
              <a:off x="832459" y="3168236"/>
              <a:ext cx="7285500" cy="409452"/>
              <a:chOff x="-1" y="-1"/>
              <a:chExt cx="7285499" cy="409451"/>
            </a:xfrm>
          </p:grpSpPr>
          <p:sp>
            <p:nvSpPr>
              <p:cNvPr id="242" name="Retângulo"/>
              <p:cNvSpPr/>
              <p:nvPr/>
            </p:nvSpPr>
            <p:spPr>
              <a:xfrm>
                <a:off x="-2" y="-2"/>
                <a:ext cx="7285499" cy="409453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245" name="Responsabilidade social com a comunidade onde está inserido"/>
              <p:cNvGrpSpPr/>
              <p:nvPr/>
            </p:nvGrpSpPr>
            <p:grpSpPr>
              <a:xfrm>
                <a:off x="339866" y="48513"/>
                <a:ext cx="6945633" cy="312419"/>
                <a:chOff x="0" y="0"/>
                <a:chExt cx="6945631" cy="312417"/>
              </a:xfrm>
            </p:grpSpPr>
            <p:sp>
              <p:nvSpPr>
                <p:cNvPr id="243" name="Retângulo"/>
                <p:cNvSpPr/>
                <p:nvPr/>
              </p:nvSpPr>
              <p:spPr>
                <a:xfrm>
                  <a:off x="0" y="1299"/>
                  <a:ext cx="6945633" cy="309823"/>
                </a:xfrm>
                <a:prstGeom prst="rect">
                  <a:avLst/>
                </a:prstGeom>
                <a:solidFill>
                  <a:srgbClr val="8497B0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4" name="POSSE SEGUE COMO MEIO DE ACESSO DOS MAIS POBRES ÀS TERRAS"/>
                <p:cNvSpPr txBox="1"/>
                <p:nvPr/>
              </p:nvSpPr>
              <p:spPr>
                <a:xfrm>
                  <a:off x="12700" y="-1"/>
                  <a:ext cx="6920233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POSSE SEGUE COMO MEIO DE ACESSO DOS MAIS POBRES ÀS TERRAS</a:t>
                  </a:r>
                </a:p>
              </p:txBody>
            </p:sp>
          </p:grpSp>
        </p:grpSp>
        <p:sp>
          <p:nvSpPr>
            <p:cNvPr id="247" name="Círculo"/>
            <p:cNvSpPr/>
            <p:nvPr/>
          </p:nvSpPr>
          <p:spPr>
            <a:xfrm>
              <a:off x="522301" y="3117057"/>
              <a:ext cx="620325" cy="51181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grpSp>
          <p:nvGrpSpPr>
            <p:cNvPr id="252" name="Agrupar"/>
            <p:cNvGrpSpPr/>
            <p:nvPr/>
          </p:nvGrpSpPr>
          <p:grpSpPr>
            <a:xfrm>
              <a:off x="383057" y="3782765"/>
              <a:ext cx="7734902" cy="409451"/>
              <a:chOff x="0" y="-1"/>
              <a:chExt cx="7734901" cy="409450"/>
            </a:xfrm>
          </p:grpSpPr>
          <p:sp>
            <p:nvSpPr>
              <p:cNvPr id="248" name="Retângulo"/>
              <p:cNvSpPr/>
              <p:nvPr/>
            </p:nvSpPr>
            <p:spPr>
              <a:xfrm>
                <a:off x="-1" y="-2"/>
                <a:ext cx="7734901" cy="409451"/>
              </a:xfrm>
              <a:prstGeom prst="rect">
                <a:avLst/>
              </a:prstGeom>
              <a:solidFill>
                <a:srgbClr val="8497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900"/>
                </a:pPr>
                <a:endParaRPr/>
              </a:p>
            </p:txBody>
          </p:sp>
          <p:grpSp>
            <p:nvGrpSpPr>
              <p:cNvPr id="251" name="Perenidade/longevidade"/>
              <p:cNvGrpSpPr/>
              <p:nvPr/>
            </p:nvGrpSpPr>
            <p:grpSpPr>
              <a:xfrm>
                <a:off x="339864" y="49811"/>
                <a:ext cx="7395037" cy="309823"/>
                <a:chOff x="0" y="-1"/>
                <a:chExt cx="7395035" cy="309822"/>
              </a:xfrm>
            </p:grpSpPr>
            <p:sp>
              <p:nvSpPr>
                <p:cNvPr id="249" name="Retângulo"/>
                <p:cNvSpPr/>
                <p:nvPr/>
              </p:nvSpPr>
              <p:spPr>
                <a:xfrm>
                  <a:off x="-1" y="-2"/>
                  <a:ext cx="7395036" cy="309823"/>
                </a:xfrm>
                <a:prstGeom prst="rect">
                  <a:avLst/>
                </a:prstGeom>
                <a:solidFill>
                  <a:srgbClr val="8497B0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19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0" name="NÃO CONSOLIDOU OCUPACAO DO TERRITÓRIO NEM RESOLVEU PROBLEMAS DAS  SESMARIAS"/>
                <p:cNvSpPr txBox="1"/>
                <p:nvPr/>
              </p:nvSpPr>
              <p:spPr>
                <a:xfrm>
                  <a:off x="12699" y="17750"/>
                  <a:ext cx="7369636" cy="2743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2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NÃO CONSOLIDOU OCUPACAO DO TERRITÓRIO NEM RESOLVEU PROBLEMAS DAS  SESMARIAS</a:t>
                  </a:r>
                </a:p>
              </p:txBody>
            </p:sp>
          </p:grpSp>
        </p:grpSp>
        <p:sp>
          <p:nvSpPr>
            <p:cNvPr id="253" name="Círculo"/>
            <p:cNvSpPr/>
            <p:nvPr/>
          </p:nvSpPr>
          <p:spPr>
            <a:xfrm>
              <a:off x="72898" y="3731585"/>
              <a:ext cx="620325" cy="511811"/>
            </a:xfrm>
            <a:prstGeom prst="ellipse">
              <a:avLst/>
            </a:prstGeom>
            <a:solidFill>
              <a:srgbClr val="8497B0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</p:grpSp>
      <p:sp>
        <p:nvSpPr>
          <p:cNvPr id="255" name="CaixaDeTexto 41"/>
          <p:cNvSpPr txBox="1"/>
          <p:nvPr/>
        </p:nvSpPr>
        <p:spPr>
          <a:xfrm>
            <a:off x="603148" y="3114181"/>
            <a:ext cx="2380472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LEI DE TERRAS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8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ítulo 1"/>
          <p:cNvSpPr txBox="1"/>
          <p:nvPr/>
        </p:nvSpPr>
        <p:spPr>
          <a:xfrm>
            <a:off x="45718" y="765484"/>
            <a:ext cx="3677257" cy="328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72000"/>
              </a:lnSpc>
              <a:defRPr sz="1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HISTÓRICO FUNDIÁRIO DO BRASIL</a:t>
            </a:r>
          </a:p>
        </p:txBody>
      </p:sp>
      <p:grpSp>
        <p:nvGrpSpPr>
          <p:cNvPr id="291" name="Diagrama 1"/>
          <p:cNvGrpSpPr/>
          <p:nvPr/>
        </p:nvGrpSpPr>
        <p:grpSpPr>
          <a:xfrm>
            <a:off x="3531765" y="1204954"/>
            <a:ext cx="7937156" cy="5245845"/>
            <a:chOff x="0" y="-1"/>
            <a:chExt cx="7937155" cy="5245844"/>
          </a:xfrm>
        </p:grpSpPr>
        <p:sp>
          <p:nvSpPr>
            <p:cNvPr id="260" name="Forma"/>
            <p:cNvSpPr/>
            <p:nvPr/>
          </p:nvSpPr>
          <p:spPr>
            <a:xfrm>
              <a:off x="-1" y="-2"/>
              <a:ext cx="1080809" cy="5245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4" h="21600" extrusionOk="0">
                  <a:moveTo>
                    <a:pt x="254" y="0"/>
                  </a:moveTo>
                  <a:cubicBezTo>
                    <a:pt x="21600" y="5965"/>
                    <a:pt x="21600" y="15635"/>
                    <a:pt x="254" y="21600"/>
                  </a:cubicBezTo>
                  <a:lnTo>
                    <a:pt x="0" y="21529"/>
                  </a:lnTo>
                  <a:cubicBezTo>
                    <a:pt x="21205" y="15604"/>
                    <a:pt x="21205" y="5996"/>
                    <a:pt x="0" y="71"/>
                  </a:cubicBezTo>
                  <a:close/>
                </a:path>
              </a:pathLst>
            </a:custGeom>
            <a:solidFill>
              <a:srgbClr val="44546A"/>
            </a:solidFill>
            <a:ln w="25400" cap="flat">
              <a:solidFill>
                <a:srgbClr val="C4773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grpSp>
          <p:nvGrpSpPr>
            <p:cNvPr id="265" name="Agrupar"/>
            <p:cNvGrpSpPr/>
            <p:nvPr/>
          </p:nvGrpSpPr>
          <p:grpSpPr>
            <a:xfrm>
              <a:off x="736963" y="869706"/>
              <a:ext cx="7200193" cy="500828"/>
              <a:chOff x="-1" y="-1"/>
              <a:chExt cx="7200192" cy="500826"/>
            </a:xfrm>
          </p:grpSpPr>
          <p:sp>
            <p:nvSpPr>
              <p:cNvPr id="261" name="Retângulo"/>
              <p:cNvSpPr/>
              <p:nvPr/>
            </p:nvSpPr>
            <p:spPr>
              <a:xfrm>
                <a:off x="-2" y="-2"/>
                <a:ext cx="7200194" cy="50082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4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grpSp>
            <p:nvGrpSpPr>
              <p:cNvPr id="264" name="Garantia das transações dos imóveis"/>
              <p:cNvGrpSpPr/>
              <p:nvPr/>
            </p:nvGrpSpPr>
            <p:grpSpPr>
              <a:xfrm>
                <a:off x="335885" y="60929"/>
                <a:ext cx="6864307" cy="378964"/>
                <a:chOff x="0" y="0"/>
                <a:chExt cx="6864305" cy="378963"/>
              </a:xfrm>
            </p:grpSpPr>
            <p:sp>
              <p:nvSpPr>
                <p:cNvPr id="262" name="Retângulo"/>
                <p:cNvSpPr/>
                <p:nvPr/>
              </p:nvSpPr>
              <p:spPr>
                <a:xfrm>
                  <a:off x="-1" y="-1"/>
                  <a:ext cx="6864307" cy="378964"/>
                </a:xfrm>
                <a:prstGeom prst="rect">
                  <a:avLst/>
                </a:prstGeom>
                <a:solidFill>
                  <a:srgbClr val="44546A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" name="CF DE 1891 - TRANSFERIU PARA OS ESTADOS AS TERRAS DEVOLUTAS"/>
                <p:cNvSpPr txBox="1"/>
                <p:nvPr/>
              </p:nvSpPr>
              <p:spPr>
                <a:xfrm>
                  <a:off x="12699" y="33272"/>
                  <a:ext cx="6838907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CF DE 1891 - TRANSFERIU PARA OS ESTADOS AS TERRAS DEVOLUTAS </a:t>
                  </a:r>
                </a:p>
              </p:txBody>
            </p:sp>
          </p:grpSp>
        </p:grpSp>
        <p:sp>
          <p:nvSpPr>
            <p:cNvPr id="266" name="Círculo"/>
            <p:cNvSpPr/>
            <p:nvPr/>
          </p:nvSpPr>
          <p:spPr>
            <a:xfrm>
              <a:off x="430437" y="807104"/>
              <a:ext cx="613063" cy="626033"/>
            </a:xfrm>
            <a:prstGeom prst="ellipse">
              <a:avLst/>
            </a:prstGeom>
            <a:solidFill>
              <a:srgbClr val="44546A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grpSp>
          <p:nvGrpSpPr>
            <p:cNvPr id="271" name="Agrupar"/>
            <p:cNvGrpSpPr/>
            <p:nvPr/>
          </p:nvGrpSpPr>
          <p:grpSpPr>
            <a:xfrm>
              <a:off x="980352" y="1620829"/>
              <a:ext cx="6956804" cy="500829"/>
              <a:chOff x="0" y="0"/>
              <a:chExt cx="6956803" cy="500828"/>
            </a:xfrm>
          </p:grpSpPr>
          <p:sp>
            <p:nvSpPr>
              <p:cNvPr id="267" name="Retângulo"/>
              <p:cNvSpPr/>
              <p:nvPr/>
            </p:nvSpPr>
            <p:spPr>
              <a:xfrm>
                <a:off x="-1" y="-1"/>
                <a:ext cx="6956802" cy="500829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4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grpSp>
            <p:nvGrpSpPr>
              <p:cNvPr id="270" name="Proteção à propriedade."/>
              <p:cNvGrpSpPr/>
              <p:nvPr/>
            </p:nvGrpSpPr>
            <p:grpSpPr>
              <a:xfrm>
                <a:off x="335885" y="60929"/>
                <a:ext cx="6620918" cy="378965"/>
                <a:chOff x="0" y="0"/>
                <a:chExt cx="6620916" cy="378964"/>
              </a:xfrm>
            </p:grpSpPr>
            <p:sp>
              <p:nvSpPr>
                <p:cNvPr id="268" name="Retângulo"/>
                <p:cNvSpPr/>
                <p:nvPr/>
              </p:nvSpPr>
              <p:spPr>
                <a:xfrm>
                  <a:off x="-1" y="0"/>
                  <a:ext cx="6620918" cy="378965"/>
                </a:xfrm>
                <a:prstGeom prst="rect">
                  <a:avLst/>
                </a:prstGeom>
                <a:solidFill>
                  <a:srgbClr val="44546A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" name="NÃO DETERMINOU A DISCRIMINAÇÃO DAS TERRAS PÚBLICAS E PRIVADAS"/>
                <p:cNvSpPr txBox="1"/>
                <p:nvPr/>
              </p:nvSpPr>
              <p:spPr>
                <a:xfrm>
                  <a:off x="12699" y="33272"/>
                  <a:ext cx="6595518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NÃO DETERMINOU A DISCRIMINAÇÃO DAS TERRAS PÚBLICAS E PRIVADAS</a:t>
                  </a:r>
                </a:p>
              </p:txBody>
            </p:sp>
          </p:grpSp>
        </p:grpSp>
        <p:sp>
          <p:nvSpPr>
            <p:cNvPr id="272" name="Círculo"/>
            <p:cNvSpPr/>
            <p:nvPr/>
          </p:nvSpPr>
          <p:spPr>
            <a:xfrm>
              <a:off x="673827" y="1558228"/>
              <a:ext cx="613063" cy="626033"/>
            </a:xfrm>
            <a:prstGeom prst="ellipse">
              <a:avLst/>
            </a:prstGeom>
            <a:solidFill>
              <a:srgbClr val="44546A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grpSp>
          <p:nvGrpSpPr>
            <p:cNvPr id="277" name="Agrupar"/>
            <p:cNvGrpSpPr/>
            <p:nvPr/>
          </p:nvGrpSpPr>
          <p:grpSpPr>
            <a:xfrm>
              <a:off x="1058063" y="2372507"/>
              <a:ext cx="6879092" cy="500828"/>
              <a:chOff x="-1" y="0"/>
              <a:chExt cx="6879091" cy="500826"/>
            </a:xfrm>
          </p:grpSpPr>
          <p:sp>
            <p:nvSpPr>
              <p:cNvPr id="273" name="Retângulo"/>
              <p:cNvSpPr/>
              <p:nvPr/>
            </p:nvSpPr>
            <p:spPr>
              <a:xfrm>
                <a:off x="-2" y="0"/>
                <a:ext cx="6879093" cy="50082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4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grpSp>
            <p:nvGrpSpPr>
              <p:cNvPr id="276" name="Segurança jurídica"/>
              <p:cNvGrpSpPr/>
              <p:nvPr/>
            </p:nvGrpSpPr>
            <p:grpSpPr>
              <a:xfrm>
                <a:off x="335887" y="60928"/>
                <a:ext cx="6543204" cy="378966"/>
                <a:chOff x="0" y="0"/>
                <a:chExt cx="6543202" cy="378964"/>
              </a:xfrm>
            </p:grpSpPr>
            <p:sp>
              <p:nvSpPr>
                <p:cNvPr id="274" name="Retângulo"/>
                <p:cNvSpPr/>
                <p:nvPr/>
              </p:nvSpPr>
              <p:spPr>
                <a:xfrm>
                  <a:off x="0" y="0"/>
                  <a:ext cx="6543204" cy="378966"/>
                </a:xfrm>
                <a:prstGeom prst="rect">
                  <a:avLst/>
                </a:prstGeom>
                <a:solidFill>
                  <a:srgbClr val="44546A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1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5" name="ESTADOS RECÉM CRIADOS NÃO CONHECIAM SEU PATRIMÔNIO FUNDIÁRIO"/>
                <p:cNvSpPr txBox="1"/>
                <p:nvPr/>
              </p:nvSpPr>
              <p:spPr>
                <a:xfrm>
                  <a:off x="12700" y="39621"/>
                  <a:ext cx="6517804" cy="2997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3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ESTADOS RECÉM CRIADOS NÃO CONHECIAM SEU PATRIMÔNIO FUNDIÁRIO</a:t>
                  </a:r>
                </a:p>
              </p:txBody>
            </p:sp>
          </p:grpSp>
        </p:grpSp>
        <p:sp>
          <p:nvSpPr>
            <p:cNvPr id="278" name="Círculo"/>
            <p:cNvSpPr/>
            <p:nvPr/>
          </p:nvSpPr>
          <p:spPr>
            <a:xfrm>
              <a:off x="751538" y="2309903"/>
              <a:ext cx="613063" cy="626033"/>
            </a:xfrm>
            <a:prstGeom prst="ellipse">
              <a:avLst/>
            </a:prstGeom>
            <a:solidFill>
              <a:srgbClr val="44546A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grpSp>
          <p:nvGrpSpPr>
            <p:cNvPr id="283" name="Agrupar"/>
            <p:cNvGrpSpPr/>
            <p:nvPr/>
          </p:nvGrpSpPr>
          <p:grpSpPr>
            <a:xfrm>
              <a:off x="980352" y="3124181"/>
              <a:ext cx="6956804" cy="500829"/>
              <a:chOff x="0" y="0"/>
              <a:chExt cx="6956803" cy="500828"/>
            </a:xfrm>
          </p:grpSpPr>
          <p:sp>
            <p:nvSpPr>
              <p:cNvPr id="279" name="Retângulo"/>
              <p:cNvSpPr/>
              <p:nvPr/>
            </p:nvSpPr>
            <p:spPr>
              <a:xfrm>
                <a:off x="-1" y="-1"/>
                <a:ext cx="6956802" cy="500829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4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grpSp>
            <p:nvGrpSpPr>
              <p:cNvPr id="282" name="Capilaridade"/>
              <p:cNvGrpSpPr/>
              <p:nvPr/>
            </p:nvGrpSpPr>
            <p:grpSpPr>
              <a:xfrm>
                <a:off x="335885" y="60929"/>
                <a:ext cx="6620918" cy="378965"/>
                <a:chOff x="0" y="0"/>
                <a:chExt cx="6620916" cy="378964"/>
              </a:xfrm>
            </p:grpSpPr>
            <p:sp>
              <p:nvSpPr>
                <p:cNvPr id="280" name="Retângulo"/>
                <p:cNvSpPr/>
                <p:nvPr/>
              </p:nvSpPr>
              <p:spPr>
                <a:xfrm>
                  <a:off x="-1" y="0"/>
                  <a:ext cx="6620918" cy="378965"/>
                </a:xfrm>
                <a:prstGeom prst="rect">
                  <a:avLst/>
                </a:prstGeom>
                <a:solidFill>
                  <a:srgbClr val="44546A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1" name="ESTADOS NÃO CONSEGUIRAM IMPLEMENTAR GESTÃO FUNDIÁRIA"/>
                <p:cNvSpPr txBox="1"/>
                <p:nvPr/>
              </p:nvSpPr>
              <p:spPr>
                <a:xfrm>
                  <a:off x="12699" y="33272"/>
                  <a:ext cx="6595518" cy="312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4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ESTADOS NÃO CONSEGUIRAM IMPLEMENTAR GESTÃO FUNDIÁRIA </a:t>
                  </a:r>
                </a:p>
              </p:txBody>
            </p:sp>
          </p:grpSp>
        </p:grpSp>
        <p:sp>
          <p:nvSpPr>
            <p:cNvPr id="284" name="Círculo"/>
            <p:cNvSpPr/>
            <p:nvPr/>
          </p:nvSpPr>
          <p:spPr>
            <a:xfrm>
              <a:off x="673827" y="3061579"/>
              <a:ext cx="613063" cy="626033"/>
            </a:xfrm>
            <a:prstGeom prst="ellipse">
              <a:avLst/>
            </a:prstGeom>
            <a:solidFill>
              <a:srgbClr val="44546A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grpSp>
          <p:nvGrpSpPr>
            <p:cNvPr id="289" name="Agrupar"/>
            <p:cNvGrpSpPr/>
            <p:nvPr/>
          </p:nvGrpSpPr>
          <p:grpSpPr>
            <a:xfrm>
              <a:off x="736963" y="3875304"/>
              <a:ext cx="7200193" cy="500829"/>
              <a:chOff x="-1" y="0"/>
              <a:chExt cx="7200192" cy="500828"/>
            </a:xfrm>
          </p:grpSpPr>
          <p:sp>
            <p:nvSpPr>
              <p:cNvPr id="285" name="Retângulo"/>
              <p:cNvSpPr/>
              <p:nvPr/>
            </p:nvSpPr>
            <p:spPr>
              <a:xfrm>
                <a:off x="-2" y="-1"/>
                <a:ext cx="7200194" cy="500829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700"/>
                  </a:spcBef>
                  <a:defRPr sz="1400"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grpSp>
            <p:nvGrpSpPr>
              <p:cNvPr id="288" name="Responsabilidade social com a comunidade onde está inserido"/>
              <p:cNvGrpSpPr/>
              <p:nvPr/>
            </p:nvGrpSpPr>
            <p:grpSpPr>
              <a:xfrm>
                <a:off x="335885" y="60929"/>
                <a:ext cx="6864307" cy="378965"/>
                <a:chOff x="0" y="0"/>
                <a:chExt cx="6864305" cy="378964"/>
              </a:xfrm>
            </p:grpSpPr>
            <p:sp>
              <p:nvSpPr>
                <p:cNvPr id="286" name="Retângulo"/>
                <p:cNvSpPr/>
                <p:nvPr/>
              </p:nvSpPr>
              <p:spPr>
                <a:xfrm>
                  <a:off x="-1" y="0"/>
                  <a:ext cx="6864307" cy="378965"/>
                </a:xfrm>
                <a:prstGeom prst="rect">
                  <a:avLst/>
                </a:prstGeom>
                <a:solidFill>
                  <a:srgbClr val="44546A"/>
                </a:solidFill>
                <a:ln w="25400" cap="flat">
                  <a:solidFill>
                    <a:srgbClr val="8C3A38"/>
                  </a:solidFill>
                  <a:prstDash val="solid"/>
                  <a:round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 sz="2200" b="1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" name="FALTA DE DISCRIMINAÇÃO DE TERRAS PÚBLICAS E PRIVADAS PERSISTE ATÉ HOJE"/>
                <p:cNvSpPr txBox="1"/>
                <p:nvPr/>
              </p:nvSpPr>
              <p:spPr>
                <a:xfrm>
                  <a:off x="12699" y="39621"/>
                  <a:ext cx="6838907" cy="2997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8259" tIns="48259" rIns="48259" bIns="48259" numCol="1" anchor="ctr">
                  <a:spAutoFit/>
                </a:bodyPr>
                <a:lstStyle>
                  <a:lvl1pPr>
                    <a:defRPr sz="1300">
                      <a:solidFill>
                        <a:srgbClr val="FFFFFF"/>
                      </a:solidFill>
                      <a:latin typeface="Open Sans"/>
                      <a:ea typeface="Open Sans"/>
                      <a:cs typeface="Open Sans"/>
                      <a:sym typeface="Open Sans"/>
                    </a:defRPr>
                  </a:lvl1pPr>
                </a:lstStyle>
                <a:p>
                  <a:r>
                    <a:t>FALTA DE DISCRIMINAÇÃO DE TERRAS PÚBLICAS E PRIVADAS PERSISTE ATÉ HOJE </a:t>
                  </a:r>
                </a:p>
              </p:txBody>
            </p:sp>
          </p:grpSp>
        </p:grpSp>
        <p:sp>
          <p:nvSpPr>
            <p:cNvPr id="290" name="Círculo"/>
            <p:cNvSpPr/>
            <p:nvPr/>
          </p:nvSpPr>
          <p:spPr>
            <a:xfrm>
              <a:off x="430437" y="3812703"/>
              <a:ext cx="613063" cy="626033"/>
            </a:xfrm>
            <a:prstGeom prst="ellipse">
              <a:avLst/>
            </a:prstGeom>
            <a:solidFill>
              <a:srgbClr val="44546A"/>
            </a:solidFill>
            <a:ln w="9525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400"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</p:grpSp>
      <p:sp>
        <p:nvSpPr>
          <p:cNvPr id="292" name="CaixaDeTexto 26"/>
          <p:cNvSpPr txBox="1"/>
          <p:nvPr/>
        </p:nvSpPr>
        <p:spPr>
          <a:xfrm>
            <a:off x="356664" y="3076196"/>
            <a:ext cx="3867369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SISTEMA REPUBLICANO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onector reto 24"/>
          <p:cNvSpPr/>
          <p:nvPr/>
        </p:nvSpPr>
        <p:spPr>
          <a:xfrm>
            <a:off x="4901967" y="2734973"/>
            <a:ext cx="2" cy="293447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5" name="Retângulo: Cantos Arredondados 28"/>
          <p:cNvSpPr/>
          <p:nvPr/>
        </p:nvSpPr>
        <p:spPr>
          <a:xfrm>
            <a:off x="2950908" y="2349079"/>
            <a:ext cx="4118046" cy="413074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Retângulo: Cantos Arredondados 20"/>
          <p:cNvSpPr/>
          <p:nvPr/>
        </p:nvSpPr>
        <p:spPr>
          <a:xfrm>
            <a:off x="420400" y="4345497"/>
            <a:ext cx="4118046" cy="989904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Retângulo: Cantos Arredondados 19"/>
          <p:cNvSpPr/>
          <p:nvPr/>
        </p:nvSpPr>
        <p:spPr>
          <a:xfrm>
            <a:off x="60729" y="1260303"/>
            <a:ext cx="2492989" cy="148200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Seta: Divisa 8"/>
          <p:cNvSpPr/>
          <p:nvPr/>
        </p:nvSpPr>
        <p:spPr>
          <a:xfrm>
            <a:off x="2103509" y="3028425"/>
            <a:ext cx="2130806" cy="931180"/>
          </a:xfrm>
          <a:prstGeom prst="chevron">
            <a:avLst>
              <a:gd name="adj" fmla="val 50000"/>
            </a:avLst>
          </a:prstGeom>
          <a:solidFill>
            <a:srgbClr val="333F5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299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0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ítulo 1"/>
          <p:cNvSpPr txBox="1"/>
          <p:nvPr/>
        </p:nvSpPr>
        <p:spPr>
          <a:xfrm>
            <a:off x="45718" y="765484"/>
            <a:ext cx="3677257" cy="33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68680">
              <a:lnSpc>
                <a:spcPct val="72000"/>
              </a:lnSpc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 REGISTRO DA PROPRIEDADE </a:t>
            </a:r>
          </a:p>
        </p:txBody>
      </p:sp>
      <p:sp>
        <p:nvSpPr>
          <p:cNvPr id="302" name="Seta: Divisa 1"/>
          <p:cNvSpPr/>
          <p:nvPr/>
        </p:nvSpPr>
        <p:spPr>
          <a:xfrm>
            <a:off x="241820" y="3039667"/>
            <a:ext cx="2130807" cy="931180"/>
          </a:xfrm>
          <a:prstGeom prst="chevron">
            <a:avLst>
              <a:gd name="adj" fmla="val 50000"/>
            </a:avLst>
          </a:prstGeom>
          <a:solidFill>
            <a:srgbClr val="333F5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303" name="CaixaDeTexto 3"/>
          <p:cNvSpPr txBox="1"/>
          <p:nvPr/>
        </p:nvSpPr>
        <p:spPr>
          <a:xfrm>
            <a:off x="563495" y="3232400"/>
            <a:ext cx="169954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LEI DE TERRAS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18/09/1850</a:t>
            </a:r>
          </a:p>
        </p:txBody>
      </p:sp>
      <p:sp>
        <p:nvSpPr>
          <p:cNvPr id="304" name="Seta: Divisa 6"/>
          <p:cNvSpPr/>
          <p:nvPr/>
        </p:nvSpPr>
        <p:spPr>
          <a:xfrm>
            <a:off x="3965195" y="3028423"/>
            <a:ext cx="2130806" cy="931180"/>
          </a:xfrm>
          <a:prstGeom prst="chevron">
            <a:avLst>
              <a:gd name="adj" fmla="val 50000"/>
            </a:avLst>
          </a:prstGeom>
          <a:solidFill>
            <a:srgbClr val="33669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305" name="CaixaDeTexto 7"/>
          <p:cNvSpPr txBox="1"/>
          <p:nvPr/>
        </p:nvSpPr>
        <p:spPr>
          <a:xfrm>
            <a:off x="2404090" y="3243647"/>
            <a:ext cx="169954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DECRETO 1.318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30/01/1954</a:t>
            </a:r>
          </a:p>
        </p:txBody>
      </p:sp>
      <p:sp>
        <p:nvSpPr>
          <p:cNvPr id="306" name="CaixaDeTexto 10"/>
          <p:cNvSpPr txBox="1"/>
          <p:nvPr/>
        </p:nvSpPr>
        <p:spPr>
          <a:xfrm>
            <a:off x="4180823" y="3124680"/>
            <a:ext cx="1869459" cy="7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REGISTRO GERAL DAS HIPOTECAS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21/10/1843</a:t>
            </a:r>
          </a:p>
        </p:txBody>
      </p:sp>
      <p:sp>
        <p:nvSpPr>
          <p:cNvPr id="307" name="Seta: Divisa 11"/>
          <p:cNvSpPr/>
          <p:nvPr/>
        </p:nvSpPr>
        <p:spPr>
          <a:xfrm>
            <a:off x="5826883" y="3028419"/>
            <a:ext cx="2130806" cy="931181"/>
          </a:xfrm>
          <a:prstGeom prst="chevron">
            <a:avLst>
              <a:gd name="adj" fmla="val 50000"/>
            </a:avLst>
          </a:prstGeom>
          <a:solidFill>
            <a:srgbClr val="336699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308" name="CaixaDeTexto 12"/>
          <p:cNvSpPr txBox="1"/>
          <p:nvPr/>
        </p:nvSpPr>
        <p:spPr>
          <a:xfrm>
            <a:off x="5957556" y="3243647"/>
            <a:ext cx="186945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DECRETO 482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14/11/1846</a:t>
            </a:r>
          </a:p>
        </p:txBody>
      </p:sp>
      <p:sp>
        <p:nvSpPr>
          <p:cNvPr id="309" name="Seta: Divisa 13"/>
          <p:cNvSpPr/>
          <p:nvPr/>
        </p:nvSpPr>
        <p:spPr>
          <a:xfrm>
            <a:off x="7702825" y="3028419"/>
            <a:ext cx="2130806" cy="931181"/>
          </a:xfrm>
          <a:prstGeom prst="chevron">
            <a:avLst>
              <a:gd name="adj" fmla="val 50000"/>
            </a:avLst>
          </a:prstGeom>
          <a:solidFill>
            <a:srgbClr val="8497B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310" name="CaixaDeTexto 14"/>
          <p:cNvSpPr txBox="1"/>
          <p:nvPr/>
        </p:nvSpPr>
        <p:spPr>
          <a:xfrm>
            <a:off x="7833497" y="3248576"/>
            <a:ext cx="186945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LEI 1.237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24/09/1864</a:t>
            </a:r>
          </a:p>
        </p:txBody>
      </p:sp>
      <p:sp>
        <p:nvSpPr>
          <p:cNvPr id="311" name="Seta: Divisa 15"/>
          <p:cNvSpPr/>
          <p:nvPr/>
        </p:nvSpPr>
        <p:spPr>
          <a:xfrm>
            <a:off x="9578768" y="3039667"/>
            <a:ext cx="2130806" cy="931180"/>
          </a:xfrm>
          <a:prstGeom prst="chevron">
            <a:avLst>
              <a:gd name="adj" fmla="val 50000"/>
            </a:avLst>
          </a:prstGeom>
          <a:solidFill>
            <a:srgbClr val="8497B0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312" name="CaixaDeTexto 16"/>
          <p:cNvSpPr txBox="1"/>
          <p:nvPr/>
        </p:nvSpPr>
        <p:spPr>
          <a:xfrm>
            <a:off x="9709440" y="3251409"/>
            <a:ext cx="1869459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CÓDIGO CIVIL </a:t>
            </a:r>
          </a:p>
          <a:p>
            <a:pPr algn="ct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01/01/1916</a:t>
            </a:r>
          </a:p>
        </p:txBody>
      </p:sp>
      <p:sp>
        <p:nvSpPr>
          <p:cNvPr id="313" name="CaixaDeTexto 17"/>
          <p:cNvSpPr txBox="1"/>
          <p:nvPr/>
        </p:nvSpPr>
        <p:spPr>
          <a:xfrm>
            <a:off x="190967" y="1275717"/>
            <a:ext cx="2317033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"Art. 13. O mesmo Governo fará organizar por freguezias o registro das terras possuidas, sobre as declaracões feitas pelos respectivos possuidores, impondo multas e penas áquelles que deixarem de fazer nos prazos marcados as ditas declarações, ou as fizerem inexactas”.</a:t>
            </a:r>
          </a:p>
        </p:txBody>
      </p:sp>
      <p:sp>
        <p:nvSpPr>
          <p:cNvPr id="314" name="CaixaDeTexto 18"/>
          <p:cNvSpPr txBox="1"/>
          <p:nvPr/>
        </p:nvSpPr>
        <p:spPr>
          <a:xfrm>
            <a:off x="466120" y="4421452"/>
            <a:ext cx="4026605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" Art. 97. Os Vigários de cada uma das Freguesias do Império são os encarregados de receber as declarações para o registro das terras, e os incumbidos de proceder a esse registro dentro de suas Freguesias, fazendo-o por si, ou por escreventes, que poderão nomear, o Ter sob sua responsabilidade.”</a:t>
            </a:r>
          </a:p>
        </p:txBody>
      </p:sp>
      <p:sp>
        <p:nvSpPr>
          <p:cNvPr id="315" name="Conector reto 22"/>
          <p:cNvSpPr/>
          <p:nvPr/>
        </p:nvSpPr>
        <p:spPr>
          <a:xfrm>
            <a:off x="1275127" y="2734976"/>
            <a:ext cx="2" cy="293447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6" name="Conector reto 23"/>
          <p:cNvSpPr/>
          <p:nvPr/>
        </p:nvSpPr>
        <p:spPr>
          <a:xfrm>
            <a:off x="3040852" y="3970847"/>
            <a:ext cx="2" cy="385900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Conector reto 25"/>
          <p:cNvSpPr/>
          <p:nvPr/>
        </p:nvSpPr>
        <p:spPr>
          <a:xfrm>
            <a:off x="6782499" y="3959599"/>
            <a:ext cx="2" cy="293447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CaixaDeTexto 27"/>
          <p:cNvSpPr txBox="1"/>
          <p:nvPr/>
        </p:nvSpPr>
        <p:spPr>
          <a:xfrm>
            <a:off x="3017295" y="2370835"/>
            <a:ext cx="4026606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" Art. 35. Fica creado um Registro geral de hypothecas, nos lugares e pelo modo que o Governo estabelecer nos seus Regulamentos.”</a:t>
            </a:r>
          </a:p>
        </p:txBody>
      </p:sp>
      <p:sp>
        <p:nvSpPr>
          <p:cNvPr id="319" name="Retângulo: Cantos Arredondados 29"/>
          <p:cNvSpPr/>
          <p:nvPr/>
        </p:nvSpPr>
        <p:spPr>
          <a:xfrm>
            <a:off x="5420081" y="4253045"/>
            <a:ext cx="2724828" cy="1585696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CaixaDeTexto 30"/>
          <p:cNvSpPr txBox="1"/>
          <p:nvPr/>
        </p:nvSpPr>
        <p:spPr>
          <a:xfrm>
            <a:off x="5465802" y="4445776"/>
            <a:ext cx="2633387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"Art. 2º As hypothecas deverão ser registradas no Cartorio do Registro geral da Comarca onde forem situados os bens hypothecados. Fica porêm exceptuada desta regra a hypotheca que recahir sobre escravos, a qual deverá ser registrada, no registro da Comarca em que residir o devedor."</a:t>
            </a:r>
          </a:p>
        </p:txBody>
      </p:sp>
      <p:sp>
        <p:nvSpPr>
          <p:cNvPr id="321" name="Conector reto 31"/>
          <p:cNvSpPr/>
          <p:nvPr/>
        </p:nvSpPr>
        <p:spPr>
          <a:xfrm>
            <a:off x="8637865" y="2734972"/>
            <a:ext cx="2" cy="293447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2" name="Conector reto 32"/>
          <p:cNvSpPr/>
          <p:nvPr/>
        </p:nvSpPr>
        <p:spPr>
          <a:xfrm>
            <a:off x="10518398" y="3970847"/>
            <a:ext cx="2" cy="293447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3" name="Retângulo: Cantos Arredondados 33"/>
          <p:cNvSpPr/>
          <p:nvPr/>
        </p:nvSpPr>
        <p:spPr>
          <a:xfrm>
            <a:off x="7466141" y="956344"/>
            <a:ext cx="4118046" cy="1857927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CaixaDeTexto 34"/>
          <p:cNvSpPr txBox="1"/>
          <p:nvPr/>
        </p:nvSpPr>
        <p:spPr>
          <a:xfrm>
            <a:off x="7511860" y="1028475"/>
            <a:ext cx="4026606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482600" algn="just" defTabSz="457200">
              <a:defRPr sz="1000">
                <a:latin typeface="Open Sans"/>
                <a:ea typeface="Open Sans"/>
                <a:cs typeface="Open Sans"/>
                <a:sym typeface="Open Sans"/>
              </a:defRPr>
            </a:pPr>
            <a:r>
              <a:t>“Art. 7º O registro geral comprehende:</a:t>
            </a:r>
            <a:endParaRPr>
              <a:solidFill>
                <a:srgbClr val="AC1E23"/>
              </a:solidFill>
            </a:endParaRPr>
          </a:p>
          <a:p>
            <a:pPr indent="482600" algn="just" defTabSz="457200">
              <a:defRPr sz="1000">
                <a:latin typeface="Open Sans"/>
                <a:ea typeface="Open Sans"/>
                <a:cs typeface="Open Sans"/>
                <a:sym typeface="Open Sans"/>
              </a:defRPr>
            </a:pPr>
            <a:r>
              <a:t>A transcripção dos titulos da transmissão dos immoveis susceptiveis de hypotheca e a instituição dos onus reaes.</a:t>
            </a:r>
          </a:p>
          <a:p>
            <a:pPr indent="482600" algn="just" defTabSz="457200">
              <a:defRPr sz="1000">
                <a:latin typeface="Open Sans"/>
                <a:ea typeface="Open Sans"/>
                <a:cs typeface="Open Sans"/>
                <a:sym typeface="Open Sans"/>
              </a:defRPr>
            </a:pPr>
            <a:r>
              <a:t>A inscripção das hypothecas.</a:t>
            </a:r>
          </a:p>
          <a:p>
            <a:pPr indent="482600" algn="just" defTabSz="457200">
              <a:defRPr sz="1000">
                <a:latin typeface="Open Sans"/>
                <a:ea typeface="Open Sans"/>
                <a:cs typeface="Open Sans"/>
                <a:sym typeface="Open Sans"/>
              </a:defRPr>
            </a:pPr>
            <a:r>
              <a:t>§ 1º A transcripção e inscripção devem ser feitas na Comarca ou Comarcas onde forem os bens situados.</a:t>
            </a:r>
          </a:p>
          <a:p>
            <a:pPr indent="482600" algn="just" defTabSz="457200">
              <a:defRPr sz="1000">
                <a:latin typeface="Open Sans"/>
                <a:ea typeface="Open Sans"/>
                <a:cs typeface="Open Sans"/>
                <a:sym typeface="Open Sans"/>
              </a:defRPr>
            </a:pPr>
            <a:r>
              <a:t>§ 2º As despezas da transcripção incumbem ao adquirente. As despezas da inscripção competem ao devedor.</a:t>
            </a:r>
          </a:p>
          <a:p>
            <a:pPr indent="482600" algn="just" defTabSz="457200">
              <a:defRPr sz="1000">
                <a:latin typeface="Open Sans"/>
                <a:ea typeface="Open Sans"/>
                <a:cs typeface="Open Sans"/>
                <a:sym typeface="Open Sans"/>
              </a:defRPr>
            </a:pPr>
            <a:r>
              <a:t>§ 3º Este registro fica encarregado aos Tabelliães creados ou designados pelo Decreto nº 482, de 14 de novembro de 1846.”</a:t>
            </a:r>
          </a:p>
        </p:txBody>
      </p:sp>
      <p:grpSp>
        <p:nvGrpSpPr>
          <p:cNvPr id="327" name="Retângulo: Cantos Arredondados 35"/>
          <p:cNvGrpSpPr/>
          <p:nvPr/>
        </p:nvGrpSpPr>
        <p:grpSpPr>
          <a:xfrm>
            <a:off x="8637864" y="4230870"/>
            <a:ext cx="3409325" cy="1857928"/>
            <a:chOff x="0" y="0"/>
            <a:chExt cx="3409324" cy="1857927"/>
          </a:xfrm>
        </p:grpSpPr>
        <p:sp>
          <p:nvSpPr>
            <p:cNvPr id="325" name="Retângulo Arredondado"/>
            <p:cNvSpPr/>
            <p:nvPr/>
          </p:nvSpPr>
          <p:spPr>
            <a:xfrm>
              <a:off x="-1" y="0"/>
              <a:ext cx="3409325" cy="1857928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just" defTabSz="457200">
                <a:defRPr sz="1000" i="1">
                  <a:uFill>
                    <a:solidFill>
                      <a:srgbClr val="0000EE"/>
                    </a:solidFill>
                  </a:u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326" name="“Art. 856. O registro de imóveis compreende:…"/>
            <p:cNvSpPr txBox="1"/>
            <p:nvPr/>
          </p:nvSpPr>
          <p:spPr>
            <a:xfrm>
              <a:off x="142765" y="45043"/>
              <a:ext cx="3123793" cy="1767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just" defTabSz="457200">
                <a:defRPr sz="1000" i="1">
                  <a:uFill>
                    <a:solidFill>
                      <a:srgbClr val="0000EE"/>
                    </a:solidFill>
                  </a:u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“Art. 856. O registro de imóveis compreende:</a:t>
              </a:r>
            </a:p>
            <a:p>
              <a:pPr algn="just" defTabSz="457200">
                <a:defRPr sz="1000" i="1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I. A transcrição dos títulos de transmissão da propriedade.</a:t>
              </a:r>
            </a:p>
            <a:p>
              <a:pPr algn="just" defTabSz="457200">
                <a:defRPr sz="1000" i="1"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II. A transcrição dos títulos enumerados no </a:t>
              </a:r>
              <a:r>
                <a:rPr u="sng">
                  <a:uFill>
                    <a:solidFill>
                      <a:srgbClr val="0000EE"/>
                    </a:solidFill>
                  </a:uFill>
                </a:rPr>
                <a:t>art. 532</a:t>
              </a:r>
              <a:r>
                <a:rPr>
                  <a:uFill>
                    <a:solidFill>
                      <a:srgbClr val="0000EE"/>
                    </a:solidFill>
                  </a:uFill>
                </a:rPr>
                <a:t>.</a:t>
              </a:r>
            </a:p>
            <a:p>
              <a:pPr algn="just" defTabSz="457200">
                <a:defRPr sz="1000" i="1">
                  <a:uFill>
                    <a:solidFill>
                      <a:srgbClr val="0000EE"/>
                    </a:solidFill>
                  </a:u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III. A transcrição dos títulos constitutivos de ônus reais sobre coisas alheias.</a:t>
              </a:r>
            </a:p>
            <a:p>
              <a:pPr algn="just" defTabSz="457200">
                <a:defRPr sz="1000" i="1">
                  <a:uFill>
                    <a:solidFill>
                      <a:srgbClr val="0000EE"/>
                    </a:solidFill>
                  </a:u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IV. A inscrição das hipotecas.“</a:t>
              </a:r>
              <a:endPara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just" defTabSz="457200">
                <a:defRPr sz="1000" i="1">
                  <a:uFill>
                    <a:solidFill>
                      <a:srgbClr val="0000EE"/>
                    </a:solidFill>
                  </a:uFill>
                  <a:latin typeface="Open Sans"/>
                  <a:ea typeface="Open Sans"/>
                  <a:cs typeface="Open Sans"/>
                  <a:sym typeface="Open Sans"/>
                </a:defRPr>
              </a:pPr>
              <a:r>
                <a:t>Art. 533. Os atos sujeitos a transcrição </a:t>
              </a:r>
              <a:r>
                <a:rPr u="sng"/>
                <a:t>(arts. 531 e 532 ns. II e III).</a:t>
              </a:r>
              <a:r>
                <a:t> não transferem o domínio, </a:t>
              </a:r>
              <a:r>
                <a:rPr b="1" u="sng"/>
                <a:t>senão da data em que se transcreverem</a:t>
              </a:r>
              <a:r>
                <a:t> (</a:t>
              </a:r>
              <a:r>
                <a:rPr u="sng"/>
                <a:t>arts. 856</a:t>
              </a:r>
              <a:r>
                <a:t>, </a:t>
              </a:r>
              <a:r>
                <a:rPr u="sng"/>
                <a:t>860, parágrafo único</a:t>
              </a:r>
              <a:r>
                <a:t>)."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tângulo 4"/>
          <p:cNvSpPr/>
          <p:nvPr/>
        </p:nvSpPr>
        <p:spPr>
          <a:xfrm>
            <a:off x="-856164" y="649479"/>
            <a:ext cx="4624861" cy="444382"/>
          </a:xfrm>
          <a:prstGeom prst="rect">
            <a:avLst/>
          </a:prstGeom>
          <a:solidFill>
            <a:srgbClr val="335A6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0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92" y="43838"/>
            <a:ext cx="1473309" cy="605644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Título 1"/>
          <p:cNvSpPr txBox="1"/>
          <p:nvPr/>
        </p:nvSpPr>
        <p:spPr>
          <a:xfrm>
            <a:off x="45718" y="765484"/>
            <a:ext cx="3677257" cy="33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740662">
              <a:lnSpc>
                <a:spcPct val="72000"/>
              </a:lnSpc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RI x Realidade Fundiária</a:t>
            </a:r>
          </a:p>
        </p:txBody>
      </p:sp>
      <p:pic>
        <p:nvPicPr>
          <p:cNvPr id="332" name="Imagem" descr="Image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77934"/>
            <a:ext cx="4688622" cy="31200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5" name="Seta: Divisa 6"/>
          <p:cNvGrpSpPr/>
          <p:nvPr/>
        </p:nvGrpSpPr>
        <p:grpSpPr>
          <a:xfrm>
            <a:off x="578837" y="1869543"/>
            <a:ext cx="4180542" cy="912829"/>
            <a:chOff x="0" y="0"/>
            <a:chExt cx="4180541" cy="912828"/>
          </a:xfrm>
        </p:grpSpPr>
        <p:sp>
          <p:nvSpPr>
            <p:cNvPr id="333" name="Chevron"/>
            <p:cNvSpPr/>
            <p:nvPr/>
          </p:nvSpPr>
          <p:spPr>
            <a:xfrm>
              <a:off x="0" y="0"/>
              <a:ext cx="4180542" cy="912829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4" name="Legislação em descompasso com a realidade fundiária"/>
            <p:cNvSpPr txBox="1"/>
            <p:nvPr/>
          </p:nvSpPr>
          <p:spPr>
            <a:xfrm>
              <a:off x="508482" y="143818"/>
              <a:ext cx="3163579" cy="625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Legislação em descompasso com a realidade fundiária</a:t>
              </a:r>
            </a:p>
          </p:txBody>
        </p:sp>
      </p:grpSp>
      <p:grpSp>
        <p:nvGrpSpPr>
          <p:cNvPr id="338" name="Seta: Divisa 7"/>
          <p:cNvGrpSpPr/>
          <p:nvPr/>
        </p:nvGrpSpPr>
        <p:grpSpPr>
          <a:xfrm>
            <a:off x="578837" y="3134652"/>
            <a:ext cx="4180542" cy="917286"/>
            <a:chOff x="0" y="0"/>
            <a:chExt cx="4180541" cy="917285"/>
          </a:xfrm>
        </p:grpSpPr>
        <p:sp>
          <p:nvSpPr>
            <p:cNvPr id="336" name="Chevron"/>
            <p:cNvSpPr/>
            <p:nvPr/>
          </p:nvSpPr>
          <p:spPr>
            <a:xfrm>
              <a:off x="0" y="2231"/>
              <a:ext cx="4180542" cy="912828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7" name="Sistema formal da propriedade se consolida tardiamente em relação à ocupação do território"/>
            <p:cNvSpPr txBox="1"/>
            <p:nvPr/>
          </p:nvSpPr>
          <p:spPr>
            <a:xfrm>
              <a:off x="508482" y="0"/>
              <a:ext cx="3163579" cy="917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Sistema formal da propriedade se consolida tardiamente em relação à ocupação do território</a:t>
              </a:r>
            </a:p>
          </p:txBody>
        </p:sp>
      </p:grpSp>
      <p:grpSp>
        <p:nvGrpSpPr>
          <p:cNvPr id="341" name="Seta: Divisa 10"/>
          <p:cNvGrpSpPr/>
          <p:nvPr/>
        </p:nvGrpSpPr>
        <p:grpSpPr>
          <a:xfrm>
            <a:off x="578838" y="4401992"/>
            <a:ext cx="4180542" cy="917286"/>
            <a:chOff x="0" y="0"/>
            <a:chExt cx="4180541" cy="917285"/>
          </a:xfrm>
        </p:grpSpPr>
        <p:sp>
          <p:nvSpPr>
            <p:cNvPr id="339" name="Chevron"/>
            <p:cNvSpPr/>
            <p:nvPr/>
          </p:nvSpPr>
          <p:spPr>
            <a:xfrm>
              <a:off x="0" y="2230"/>
              <a:ext cx="4180542" cy="912830"/>
            </a:xfrm>
            <a:prstGeom prst="chevron">
              <a:avLst>
                <a:gd name="adj" fmla="val 50000"/>
              </a:avLst>
            </a:prstGeom>
            <a:solidFill>
              <a:srgbClr val="333F5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Cultura da informalidade:…"/>
            <p:cNvSpPr txBox="1"/>
            <p:nvPr/>
          </p:nvSpPr>
          <p:spPr>
            <a:xfrm>
              <a:off x="508482" y="-1"/>
              <a:ext cx="3163579" cy="9172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Cultura da informalidade: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Ausência de regras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Descumprimento das regras</a:t>
              </a:r>
            </a:p>
          </p:txBody>
        </p:sp>
      </p:grpSp>
      <p:grpSp>
        <p:nvGrpSpPr>
          <p:cNvPr id="344" name="Retângulo 11"/>
          <p:cNvGrpSpPr/>
          <p:nvPr/>
        </p:nvGrpSpPr>
        <p:grpSpPr>
          <a:xfrm>
            <a:off x="6095997" y="1384358"/>
            <a:ext cx="4688625" cy="444384"/>
            <a:chOff x="0" y="0"/>
            <a:chExt cx="4688623" cy="444383"/>
          </a:xfrm>
        </p:grpSpPr>
        <p:sp>
          <p:nvSpPr>
            <p:cNvPr id="342" name="Retângulo"/>
            <p:cNvSpPr/>
            <p:nvPr/>
          </p:nvSpPr>
          <p:spPr>
            <a:xfrm>
              <a:off x="-1" y="-1"/>
              <a:ext cx="4688624" cy="444384"/>
            </a:xfrm>
            <a:prstGeom prst="rect">
              <a:avLst/>
            </a:prstGeom>
            <a:solidFill>
              <a:srgbClr val="335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RESULTADO: IRREGULARIDADE FUNDIÁRIA"/>
            <p:cNvSpPr txBox="1"/>
            <p:nvPr/>
          </p:nvSpPr>
          <p:spPr>
            <a:xfrm>
              <a:off x="45719" y="55646"/>
              <a:ext cx="4597184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RESULTADO: IRREGULARIDADE FUNDIÁRIA</a:t>
              </a:r>
            </a:p>
          </p:txBody>
        </p:sp>
      </p:grpSp>
      <p:grpSp>
        <p:nvGrpSpPr>
          <p:cNvPr id="347" name="Seta: Divisa 13"/>
          <p:cNvGrpSpPr/>
          <p:nvPr/>
        </p:nvGrpSpPr>
        <p:grpSpPr>
          <a:xfrm>
            <a:off x="6096001" y="5847188"/>
            <a:ext cx="4688622" cy="444385"/>
            <a:chOff x="0" y="0"/>
            <a:chExt cx="4688620" cy="444384"/>
          </a:xfrm>
        </p:grpSpPr>
        <p:sp>
          <p:nvSpPr>
            <p:cNvPr id="345" name="Chevron"/>
            <p:cNvSpPr/>
            <p:nvPr/>
          </p:nvSpPr>
          <p:spPr>
            <a:xfrm>
              <a:off x="0" y="-1"/>
              <a:ext cx="4688621" cy="444386"/>
            </a:xfrm>
            <a:prstGeom prst="chevron">
              <a:avLst>
                <a:gd name="adj" fmla="val 50000"/>
              </a:avLst>
            </a:prstGeom>
            <a:solidFill>
              <a:srgbClr val="8497B0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Por isso é preciso compreender que"/>
            <p:cNvSpPr txBox="1"/>
            <p:nvPr/>
          </p:nvSpPr>
          <p:spPr>
            <a:xfrm>
              <a:off x="274261" y="55646"/>
              <a:ext cx="4140100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Por isso é preciso compreender que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 advAuto="0"/>
      <p:bldP spid="335" grpId="0" animBg="1" advAuto="0"/>
      <p:bldP spid="338" grpId="0" animBg="1" advAuto="0"/>
      <p:bldP spid="341" grpId="0" animBg="1" advAuto="0"/>
      <p:bldP spid="344" grpId="0" animBg="1" advAuto="0"/>
      <p:bldP spid="347" grpId="0" animBg="1" advAuto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Michely Cunha</cp:lastModifiedBy>
  <cp:revision>1</cp:revision>
  <dcterms:modified xsi:type="dcterms:W3CDTF">2023-10-12T12:04:54Z</dcterms:modified>
</cp:coreProperties>
</file>