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bril Fatface" panose="020B0604020202020204" charset="0"/>
      <p:regular r:id="rId15"/>
    </p:embeddedFont>
    <p:embeddedFont>
      <p:font typeface="Comfortaa" panose="020B060402020202020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Light" panose="000004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477320-B6CE-4AC4-AD48-DA79ABA94418}">
  <a:tblStyle styleId="{E3477320-B6CE-4AC4-AD48-DA79ABA94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cf64e803a_2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ccf64e803a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b74d5d8eb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0b74d5d8e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cf64e803a_2_15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ccf64e803a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0ec608b12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00ec608b1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0ec608b1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00ec608b1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cf64e803a_2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ccf64e803a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b8134dd5b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cb8134dd5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27acb971a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27acb971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b74d5d8e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b74d5d8e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cf64e803a_2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ccf64e803a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74d5d8eb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0b74d5d8e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l="69387"/>
          <a:stretch/>
        </p:blipFill>
        <p:spPr>
          <a:xfrm>
            <a:off x="6842513" y="112900"/>
            <a:ext cx="1653641" cy="287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4"/>
          <p:cNvGrpSpPr/>
          <p:nvPr/>
        </p:nvGrpSpPr>
        <p:grpSpPr>
          <a:xfrm>
            <a:off x="0" y="0"/>
            <a:ext cx="1257300" cy="1257301"/>
            <a:chOff x="0" y="1"/>
            <a:chExt cx="1320799" cy="1320800"/>
          </a:xfrm>
        </p:grpSpPr>
        <p:pic>
          <p:nvPicPr>
            <p:cNvPr id="54" name="Google Shape;5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"/>
              <a:ext cx="763836" cy="763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6872" y="206873"/>
              <a:ext cx="1113927" cy="11139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Google Shape;5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265192"/>
            <a:ext cx="1172101" cy="87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488" y="0"/>
            <a:ext cx="1015512" cy="101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8488" y="4127988"/>
            <a:ext cx="1015512" cy="101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t="88060" b="-1"/>
          <a:stretch/>
        </p:blipFill>
        <p:spPr>
          <a:xfrm>
            <a:off x="1040606" y="4998509"/>
            <a:ext cx="5401729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1638300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77100" y="1638300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bg>
      <p:bgPr>
        <a:solidFill>
          <a:srgbClr val="D7BA7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l="69387"/>
          <a:stretch/>
        </p:blipFill>
        <p:spPr>
          <a:xfrm>
            <a:off x="252201" y="297776"/>
            <a:ext cx="1653641" cy="2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6333"/>
            <a:ext cx="396275" cy="55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75" y="3915808"/>
            <a:ext cx="670526" cy="67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0525" y="0"/>
            <a:ext cx="1133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5412" y="139713"/>
            <a:ext cx="389846" cy="38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bg>
      <p:bgPr>
        <a:solidFill>
          <a:srgbClr val="29324E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 l="69387"/>
          <a:stretch/>
        </p:blipFill>
        <p:spPr>
          <a:xfrm>
            <a:off x="190500" y="4665850"/>
            <a:ext cx="1653641" cy="2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1" y="4444025"/>
            <a:ext cx="933450" cy="69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6"/>
          <p:cNvGrpSpPr/>
          <p:nvPr/>
        </p:nvGrpSpPr>
        <p:grpSpPr>
          <a:xfrm>
            <a:off x="0" y="0"/>
            <a:ext cx="447675" cy="441899"/>
            <a:chOff x="1143000" y="1625600"/>
            <a:chExt cx="1968500" cy="1943100"/>
          </a:xfrm>
        </p:grpSpPr>
        <p:sp>
          <p:nvSpPr>
            <p:cNvPr id="72" name="Google Shape;72;p16"/>
            <p:cNvSpPr/>
            <p:nvPr/>
          </p:nvSpPr>
          <p:spPr>
            <a:xfrm>
              <a:off x="1143000" y="1625600"/>
              <a:ext cx="393700" cy="1943100"/>
            </a:xfrm>
            <a:prstGeom prst="rect">
              <a:avLst/>
            </a:prstGeom>
            <a:solidFill>
              <a:srgbClr val="D7BA74"/>
            </a:solidFill>
            <a:ln>
              <a:noFill/>
            </a:ln>
          </p:spPr>
          <p:txBody>
            <a:bodyPr spcFirstLastPara="1" wrap="square" lIns="64800" tIns="34275" rIns="64800" bIns="35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9F9F4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1930400" y="1625600"/>
              <a:ext cx="393700" cy="1943100"/>
            </a:xfrm>
            <a:prstGeom prst="rect">
              <a:avLst/>
            </a:prstGeom>
            <a:solidFill>
              <a:srgbClr val="D7BA74"/>
            </a:solidFill>
            <a:ln>
              <a:noFill/>
            </a:ln>
          </p:spPr>
          <p:txBody>
            <a:bodyPr spcFirstLastPara="1" wrap="square" lIns="64800" tIns="34275" rIns="64800" bIns="35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9F9F4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2717800" y="1625600"/>
              <a:ext cx="393700" cy="1943100"/>
            </a:xfrm>
            <a:prstGeom prst="rect">
              <a:avLst/>
            </a:prstGeom>
            <a:solidFill>
              <a:srgbClr val="D7BA74"/>
            </a:solidFill>
            <a:ln>
              <a:noFill/>
            </a:ln>
          </p:spPr>
          <p:txBody>
            <a:bodyPr spcFirstLastPara="1" wrap="square" lIns="64800" tIns="34275" rIns="64800" bIns="35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9F9F4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5412" y="139713"/>
            <a:ext cx="389846" cy="38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57674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743" y="4396417"/>
            <a:ext cx="747082" cy="74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133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0525" y="4010025"/>
            <a:ext cx="1133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412" y="139713"/>
            <a:ext cx="389846" cy="38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28025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t="88060" b="-1"/>
          <a:stretch/>
        </p:blipFill>
        <p:spPr>
          <a:xfrm>
            <a:off x="1871136" y="115427"/>
            <a:ext cx="5401729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428525" y="4428025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412" y="139713"/>
            <a:ext cx="389846" cy="38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bg>
      <p:bgPr>
        <a:solidFill>
          <a:srgbClr val="D7BA7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 l="69387"/>
          <a:stretch/>
        </p:blipFill>
        <p:spPr>
          <a:xfrm flipH="1">
            <a:off x="218233" y="297776"/>
            <a:ext cx="1653641" cy="2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47725" y="4586333"/>
            <a:ext cx="396275" cy="55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10025"/>
            <a:ext cx="113347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>
            <a:spLocks noGrp="1"/>
          </p:cNvSpPr>
          <p:nvPr>
            <p:ph type="pic" idx="2"/>
          </p:nvPr>
        </p:nvSpPr>
        <p:spPr>
          <a:xfrm>
            <a:off x="5592536" y="747252"/>
            <a:ext cx="2721429" cy="3648996"/>
          </a:xfrm>
          <a:prstGeom prst="roundRect">
            <a:avLst>
              <a:gd name="adj" fmla="val 90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7500" tIns="621000" rIns="68575" bIns="34275" anchor="ctr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0525" y="0"/>
            <a:ext cx="11334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bg>
      <p:bgPr>
        <a:solidFill>
          <a:srgbClr val="E3DBD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5630" y="201755"/>
            <a:ext cx="389845" cy="38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577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/>
          <p:nvPr/>
        </p:nvSpPr>
        <p:spPr>
          <a:xfrm>
            <a:off x="8458200" y="4564240"/>
            <a:ext cx="685800" cy="300654"/>
          </a:xfrm>
          <a:prstGeom prst="rect">
            <a:avLst/>
          </a:prstGeom>
          <a:solidFill>
            <a:srgbClr val="D7BA74"/>
          </a:solidFill>
          <a:ln>
            <a:noFill/>
          </a:ln>
        </p:spPr>
        <p:txBody>
          <a:bodyPr spcFirstLastPara="1" wrap="square" lIns="64800" tIns="34275" rIns="64800" bIns="35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9F9F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8801100" y="4221340"/>
            <a:ext cx="342900" cy="342900"/>
          </a:xfrm>
          <a:prstGeom prst="ellipse">
            <a:avLst/>
          </a:prstGeom>
          <a:solidFill>
            <a:srgbClr val="F4F2EA"/>
          </a:solidFill>
          <a:ln>
            <a:noFill/>
          </a:ln>
        </p:spPr>
        <p:txBody>
          <a:bodyPr spcFirstLastPara="1" wrap="square" lIns="64800" tIns="34275" rIns="64800" bIns="35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9F9F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1613" y="4564240"/>
            <a:ext cx="412388" cy="57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26719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287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bg>
      <p:bgPr>
        <a:solidFill>
          <a:srgbClr val="29324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 t="49395" r="50000"/>
          <a:stretch/>
        </p:blipFill>
        <p:spPr>
          <a:xfrm>
            <a:off x="8631715" y="0"/>
            <a:ext cx="512284" cy="51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58" y="4883089"/>
            <a:ext cx="587853" cy="9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4">
            <a:alphaModFix/>
          </a:blip>
          <a:srcRect l="69387"/>
          <a:stretch/>
        </p:blipFill>
        <p:spPr>
          <a:xfrm>
            <a:off x="7297136" y="4641221"/>
            <a:ext cx="1653641" cy="2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 rotWithShape="1">
          <a:blip r:embed="rId5">
            <a:alphaModFix/>
          </a:blip>
          <a:srcRect t="49395" r="50000"/>
          <a:stretch/>
        </p:blipFill>
        <p:spPr>
          <a:xfrm>
            <a:off x="8770459" y="0"/>
            <a:ext cx="373541" cy="37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0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2284" y="508912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8358" y="4752231"/>
            <a:ext cx="587853" cy="9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bg>
      <p:bgPr>
        <a:solidFill>
          <a:srgbClr val="D7BA74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t="88061" r="62891" b="-24888"/>
          <a:stretch/>
        </p:blipFill>
        <p:spPr>
          <a:xfrm>
            <a:off x="357737" y="332399"/>
            <a:ext cx="2004463" cy="10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4586333"/>
            <a:ext cx="396275" cy="55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3474" y="3915808"/>
            <a:ext cx="670526" cy="67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bg>
      <p:bgPr>
        <a:solidFill>
          <a:srgbClr val="29324E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l="69387"/>
          <a:stretch/>
        </p:blipFill>
        <p:spPr>
          <a:xfrm flipH="1">
            <a:off x="7299861" y="4665850"/>
            <a:ext cx="1653641" cy="287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3"/>
          <p:cNvGrpSpPr/>
          <p:nvPr/>
        </p:nvGrpSpPr>
        <p:grpSpPr>
          <a:xfrm rot="5400000" flipH="1">
            <a:off x="8264339" y="-358588"/>
            <a:ext cx="521075" cy="1238252"/>
            <a:chOff x="1143000" y="1625600"/>
            <a:chExt cx="1968500" cy="1943100"/>
          </a:xfrm>
        </p:grpSpPr>
        <p:sp>
          <p:nvSpPr>
            <p:cNvPr id="118" name="Google Shape;118;p23"/>
            <p:cNvSpPr/>
            <p:nvPr/>
          </p:nvSpPr>
          <p:spPr>
            <a:xfrm>
              <a:off x="1143000" y="1625600"/>
              <a:ext cx="393700" cy="1943100"/>
            </a:xfrm>
            <a:prstGeom prst="rect">
              <a:avLst/>
            </a:prstGeom>
            <a:solidFill>
              <a:srgbClr val="D7BA74"/>
            </a:solidFill>
            <a:ln>
              <a:noFill/>
            </a:ln>
          </p:spPr>
          <p:txBody>
            <a:bodyPr spcFirstLastPara="1" wrap="square" lIns="64800" tIns="34275" rIns="64800" bIns="35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9F9F4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1930400" y="1625600"/>
              <a:ext cx="393700" cy="1943100"/>
            </a:xfrm>
            <a:prstGeom prst="rect">
              <a:avLst/>
            </a:prstGeom>
            <a:solidFill>
              <a:srgbClr val="D7BA74"/>
            </a:solidFill>
            <a:ln>
              <a:noFill/>
            </a:ln>
          </p:spPr>
          <p:txBody>
            <a:bodyPr spcFirstLastPara="1" wrap="square" lIns="64800" tIns="34275" rIns="64800" bIns="35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9F9F4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2717800" y="1625600"/>
              <a:ext cx="393700" cy="1943100"/>
            </a:xfrm>
            <a:prstGeom prst="rect">
              <a:avLst/>
            </a:prstGeom>
            <a:solidFill>
              <a:srgbClr val="D7BA74"/>
            </a:solidFill>
            <a:ln>
              <a:noFill/>
            </a:ln>
          </p:spPr>
          <p:txBody>
            <a:bodyPr spcFirstLastPara="1" wrap="square" lIns="64800" tIns="34275" rIns="64800" bIns="35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9F9F4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121" name="Google Shape;121;p23"/>
          <p:cNvSpPr>
            <a:spLocks noGrp="1"/>
          </p:cNvSpPr>
          <p:nvPr>
            <p:ph type="pic" idx="2"/>
          </p:nvPr>
        </p:nvSpPr>
        <p:spPr>
          <a:xfrm>
            <a:off x="1102239" y="1113094"/>
            <a:ext cx="2917311" cy="291731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21000" rIns="68575" bIns="34275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02756" cy="42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14749"/>
            <a:ext cx="826265" cy="82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780" y="3938529"/>
            <a:ext cx="1204970" cy="120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bg>
      <p:bgPr>
        <a:solidFill>
          <a:srgbClr val="E3DBD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9462"/>
            <a:ext cx="302756" cy="42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284" y="0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7" y="138743"/>
            <a:ext cx="747082" cy="74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8526" y="4428025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6917" y="0"/>
            <a:ext cx="747083" cy="74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396418"/>
            <a:ext cx="747083" cy="74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PTMON slide">
  <p:cSld name="12_PPTMON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1715" y="373541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175" y="0"/>
            <a:ext cx="747082" cy="74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0" y="4428025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133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0525" y="4010025"/>
            <a:ext cx="113347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>
            <a:spLocks noGrp="1"/>
          </p:cNvSpPr>
          <p:nvPr>
            <p:ph type="pic" idx="2"/>
          </p:nvPr>
        </p:nvSpPr>
        <p:spPr>
          <a:xfrm>
            <a:off x="1291955" y="1568894"/>
            <a:ext cx="1556283" cy="15562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21000" rIns="68575" bIns="34275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>
            <a:spLocks noGrp="1"/>
          </p:cNvSpPr>
          <p:nvPr>
            <p:ph type="pic" idx="3"/>
          </p:nvPr>
        </p:nvSpPr>
        <p:spPr>
          <a:xfrm>
            <a:off x="3793859" y="1568894"/>
            <a:ext cx="1556283" cy="15562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21000" rIns="68575" bIns="34275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>
            <a:spLocks noGrp="1"/>
          </p:cNvSpPr>
          <p:nvPr>
            <p:ph type="pic" idx="4"/>
          </p:nvPr>
        </p:nvSpPr>
        <p:spPr>
          <a:xfrm>
            <a:off x="6295762" y="1568894"/>
            <a:ext cx="1556283" cy="15562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21000" rIns="68575" bIns="34275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t="88060" b="-1"/>
          <a:stretch/>
        </p:blipFill>
        <p:spPr>
          <a:xfrm rot="10800000" flipH="1">
            <a:off x="1871136" y="4993783"/>
            <a:ext cx="5401729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428525" y="0"/>
            <a:ext cx="715475" cy="7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>
            <a:spLocks noGrp="1"/>
          </p:cNvSpPr>
          <p:nvPr>
            <p:ph type="pic" idx="2"/>
          </p:nvPr>
        </p:nvSpPr>
        <p:spPr>
          <a:xfrm>
            <a:off x="756268" y="1112725"/>
            <a:ext cx="3642871" cy="16853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24000" anchor="b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3"/>
          </p:nvPr>
        </p:nvSpPr>
        <p:spPr>
          <a:xfrm>
            <a:off x="4744862" y="1112725"/>
            <a:ext cx="3642871" cy="16853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24000" anchor="b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5412" y="139713"/>
            <a:ext cx="389845" cy="38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43" y="138743"/>
            <a:ext cx="747082" cy="74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8201" y="4524692"/>
            <a:ext cx="825799" cy="61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28025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7">
            <a:alphaModFix/>
          </a:blip>
          <a:srcRect l="69387"/>
          <a:stretch/>
        </p:blipFill>
        <p:spPr>
          <a:xfrm>
            <a:off x="175159" y="4642187"/>
            <a:ext cx="1653641" cy="2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bg>
      <p:bgPr>
        <a:solidFill>
          <a:srgbClr val="E3DBD6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5630" y="201755"/>
            <a:ext cx="389845" cy="38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577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8458200" y="4564240"/>
            <a:ext cx="685800" cy="300654"/>
          </a:xfrm>
          <a:prstGeom prst="rect">
            <a:avLst/>
          </a:prstGeom>
          <a:solidFill>
            <a:srgbClr val="D7BA74"/>
          </a:solidFill>
          <a:ln>
            <a:noFill/>
          </a:ln>
        </p:spPr>
        <p:txBody>
          <a:bodyPr spcFirstLastPara="1" wrap="square" lIns="64800" tIns="34275" rIns="64800" bIns="35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9F9F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8801100" y="4221340"/>
            <a:ext cx="342900" cy="342900"/>
          </a:xfrm>
          <a:prstGeom prst="ellipse">
            <a:avLst/>
          </a:prstGeom>
          <a:solidFill>
            <a:srgbClr val="F4F2EA"/>
          </a:solidFill>
          <a:ln>
            <a:noFill/>
          </a:ln>
        </p:spPr>
        <p:txBody>
          <a:bodyPr spcFirstLastPara="1" wrap="square" lIns="64800" tIns="34275" rIns="64800" bIns="35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9F9F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1613" y="4564240"/>
            <a:ext cx="412388" cy="57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26719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28767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>
            <a:spLocks noGrp="1"/>
          </p:cNvSpPr>
          <p:nvPr>
            <p:ph type="pic" idx="2"/>
          </p:nvPr>
        </p:nvSpPr>
        <p:spPr>
          <a:xfrm>
            <a:off x="5787208" y="647356"/>
            <a:ext cx="1816835" cy="3942000"/>
          </a:xfrm>
          <a:prstGeom prst="roundRect">
            <a:avLst>
              <a:gd name="adj" fmla="val 141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864000" rIns="68575" bIns="34275" anchor="ctr" anchorCtr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bg>
      <p:bgPr>
        <a:solidFill>
          <a:srgbClr val="29324E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 rotWithShape="1">
          <a:blip r:embed="rId2">
            <a:alphaModFix/>
          </a:blip>
          <a:srcRect t="49395" r="50000"/>
          <a:stretch/>
        </p:blipFill>
        <p:spPr>
          <a:xfrm>
            <a:off x="8631715" y="0"/>
            <a:ext cx="512284" cy="51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58" y="4883089"/>
            <a:ext cx="587853" cy="9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4">
            <a:alphaModFix/>
          </a:blip>
          <a:srcRect l="69387"/>
          <a:stretch/>
        </p:blipFill>
        <p:spPr>
          <a:xfrm>
            <a:off x="7297136" y="4641221"/>
            <a:ext cx="1653641" cy="2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5">
            <a:alphaModFix/>
          </a:blip>
          <a:srcRect t="49395" r="50000"/>
          <a:stretch/>
        </p:blipFill>
        <p:spPr>
          <a:xfrm>
            <a:off x="8770459" y="0"/>
            <a:ext cx="373541" cy="37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0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2284" y="508912"/>
            <a:ext cx="512284" cy="51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8358" y="4752231"/>
            <a:ext cx="587853" cy="905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>
            <a:spLocks noGrp="1"/>
          </p:cNvSpPr>
          <p:nvPr>
            <p:ph type="pic" idx="2"/>
          </p:nvPr>
        </p:nvSpPr>
        <p:spPr>
          <a:xfrm>
            <a:off x="5072623" y="565540"/>
            <a:ext cx="2998403" cy="3999317"/>
          </a:xfrm>
          <a:prstGeom prst="roundRect">
            <a:avLst>
              <a:gd name="adj" fmla="val 13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864000" rIns="68575" bIns="34275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bg>
      <p:bgPr>
        <a:solidFill>
          <a:srgbClr val="D7BA74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15475" cy="7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t="88061" r="62891" b="-24888"/>
          <a:stretch/>
        </p:blipFill>
        <p:spPr>
          <a:xfrm>
            <a:off x="357737" y="332399"/>
            <a:ext cx="2004463" cy="10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4586333"/>
            <a:ext cx="396275" cy="55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3474" y="3915808"/>
            <a:ext cx="670526" cy="67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>
            <a:spLocks noGrp="1"/>
          </p:cNvSpPr>
          <p:nvPr>
            <p:ph type="pic" idx="2"/>
          </p:nvPr>
        </p:nvSpPr>
        <p:spPr>
          <a:xfrm>
            <a:off x="3930399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864000" rIns="68575" bIns="34275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altLang="k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spreadsheets/d/1EM-R9kB4wsCHlTfy6KIX5tnLMipnkgdD/edit?usp=sharing&amp;ouid=103010864977692029786&amp;rtpof=true&amp;sd=tru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/>
        </p:nvSpPr>
        <p:spPr>
          <a:xfrm>
            <a:off x="311700" y="1858900"/>
            <a:ext cx="85206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454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ko" sz="454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Kollemata</a:t>
            </a:r>
            <a:endParaRPr sz="454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l="22756" t="13165" r="22984" b="11815"/>
          <a:stretch/>
        </p:blipFill>
        <p:spPr>
          <a:xfrm>
            <a:off x="4267525" y="1394750"/>
            <a:ext cx="606450" cy="8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2414500" y="3008200"/>
            <a:ext cx="431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A38E5A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RELATÓRIO COMPLETO</a:t>
            </a:r>
            <a:r>
              <a:rPr lang="ko" sz="1000">
                <a:solidFill>
                  <a:srgbClr val="D7BA74"/>
                </a:solidFill>
                <a:latin typeface="Comfortaa"/>
                <a:ea typeface="Comfortaa"/>
                <a:cs typeface="Comfortaa"/>
                <a:sym typeface="Comfortaa"/>
              </a:rPr>
              <a:t> 2021</a:t>
            </a:r>
            <a:endParaRPr sz="1000">
              <a:solidFill>
                <a:srgbClr val="D7BA7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/>
        </p:nvSpPr>
        <p:spPr>
          <a:xfrm>
            <a:off x="1504949" y="399356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GOOGLE SEARCH</a:t>
            </a:r>
            <a:endParaRPr sz="21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90" name="Google Shape;290;p41"/>
          <p:cNvGraphicFramePr/>
          <p:nvPr/>
        </p:nvGraphicFramePr>
        <p:xfrm>
          <a:off x="681775" y="1354200"/>
          <a:ext cx="8052500" cy="2620137"/>
        </p:xfrm>
        <a:graphic>
          <a:graphicData uri="http://schemas.openxmlformats.org/drawingml/2006/table">
            <a:tbl>
              <a:tblPr>
                <a:noFill/>
                <a:tableStyleId>{E3477320-B6CE-4AC4-AD48-DA79ABA94418}</a:tableStyleId>
              </a:tblPr>
              <a:tblGrid>
                <a:gridCol w="4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Top consultas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Cliques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Impressões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CTR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Posição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kollemata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15886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18463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86%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kolemata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3056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3375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90%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kolematta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1514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1623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93%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kollemata login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590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635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92%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colemata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160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335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47%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1.55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kollemata jurisprudencia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125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80%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kollematta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86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99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86%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kollema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32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78%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kollemata noticias sobre registro de titulos e documentos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29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72%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kolemara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90%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collemata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88%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klemata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55%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38E5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/>
        </p:nvSpPr>
        <p:spPr>
          <a:xfrm>
            <a:off x="2371650" y="2833977"/>
            <a:ext cx="44007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A38E5A"/>
                </a:solidFill>
                <a:latin typeface="Comfortaa"/>
                <a:ea typeface="Comfortaa"/>
                <a:cs typeface="Comfortaa"/>
                <a:sym typeface="Comfortaa"/>
              </a:rPr>
              <a:t>obrigado</a:t>
            </a:r>
            <a:endParaRPr sz="1100">
              <a:solidFill>
                <a:srgbClr val="A38E5A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6" name="Google Shape;296;p42"/>
          <p:cNvSpPr txBox="1"/>
          <p:nvPr/>
        </p:nvSpPr>
        <p:spPr>
          <a:xfrm>
            <a:off x="311700" y="2165575"/>
            <a:ext cx="85206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ko" sz="364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Kollemata</a:t>
            </a:r>
            <a:endParaRPr sz="364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7" name="Google Shape;297;p42"/>
          <p:cNvPicPr preferRelativeResize="0"/>
          <p:nvPr/>
        </p:nvPicPr>
        <p:blipFill rotWithShape="1">
          <a:blip r:embed="rId3">
            <a:alphaModFix/>
          </a:blip>
          <a:srcRect l="22756" t="13165" r="22984" b="11815"/>
          <a:stretch/>
        </p:blipFill>
        <p:spPr>
          <a:xfrm>
            <a:off x="4225100" y="1267150"/>
            <a:ext cx="606450" cy="8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/>
        </p:nvSpPr>
        <p:spPr>
          <a:xfrm>
            <a:off x="1504949" y="399381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ACESSOS</a:t>
            </a:r>
            <a:r>
              <a:rPr lang="pt-BR" altLang="ko" sz="21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 - 2021</a:t>
            </a:r>
            <a:endParaRPr sz="2100" dirty="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510878" y="1910383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3600" b="1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544.102</a:t>
            </a:r>
            <a:endParaRPr sz="3600" b="1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510878" y="1649648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visualizações de página: </a:t>
            </a:r>
            <a:endParaRPr sz="12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3350853" y="1907208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3600" b="1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140.093</a:t>
            </a:r>
            <a:endParaRPr sz="3600" b="1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3350853" y="1646473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sessões:</a:t>
            </a:r>
            <a:endParaRPr sz="12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6190828" y="1910383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92.935</a:t>
            </a:r>
            <a:endParaRPr sz="3600" b="1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6190828" y="1649648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12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sessões de engajamento*:</a:t>
            </a:r>
            <a:endParaRPr sz="12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3350853" y="3315433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66%</a:t>
            </a:r>
            <a:endParaRPr sz="3600" b="1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3046799" y="2977500"/>
            <a:ext cx="3050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taxa de engajamento:</a:t>
            </a:r>
            <a:endParaRPr sz="20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2537700" y="3938825"/>
            <a:ext cx="406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páginas por visita: 3,88</a:t>
            </a:r>
            <a:endParaRPr sz="12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1950125" y="4595175"/>
            <a:ext cx="6180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1000">
                <a:solidFill>
                  <a:srgbClr val="A38E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*o número de sessões que duraram 10 segundos ou mais ou tiveram um ou mais eventos de conversão ou dois ou mais visualizações de página.</a:t>
            </a:r>
            <a:endParaRPr sz="1000">
              <a:solidFill>
                <a:srgbClr val="A38E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604500" y="2457826"/>
            <a:ext cx="24423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A38E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cerca de 45k por mês </a:t>
            </a:r>
            <a:endParaRPr sz="1000">
              <a:solidFill>
                <a:srgbClr val="A38E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3332125" y="2480951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7,6%</a:t>
            </a:r>
            <a:r>
              <a:rPr lang="ko" sz="1000" b="1">
                <a:solidFill>
                  <a:srgbClr val="A38E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ko" sz="1000">
                <a:solidFill>
                  <a:srgbClr val="A38E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 relação ao ano anterior</a:t>
            </a:r>
            <a:endParaRPr sz="1000">
              <a:solidFill>
                <a:srgbClr val="A38E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6059750" y="2506150"/>
            <a:ext cx="27465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1000" b="1">
                <a:solidFill>
                  <a:srgbClr val="A38E5A"/>
                </a:solidFill>
                <a:latin typeface="Montserrat"/>
                <a:ea typeface="Montserrat"/>
                <a:cs typeface="Montserrat"/>
                <a:sym typeface="Montserrat"/>
              </a:rPr>
              <a:t>00:10:47</a:t>
            </a:r>
            <a:r>
              <a:rPr lang="ko" sz="1000">
                <a:solidFill>
                  <a:srgbClr val="A38E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tempo médio</a:t>
            </a:r>
            <a:endParaRPr sz="1000">
              <a:solidFill>
                <a:srgbClr val="A38E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/>
        </p:nvSpPr>
        <p:spPr>
          <a:xfrm>
            <a:off x="1504949" y="399381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21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PRINCIPAIS ORIGENS</a:t>
            </a:r>
            <a:endParaRPr sz="21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350853" y="736797"/>
            <a:ext cx="24423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D7BA7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entre 01/11/</a:t>
            </a:r>
            <a:r>
              <a:rPr lang="ko" sz="1000" b="1">
                <a:solidFill>
                  <a:srgbClr val="D7BA74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lang="ko" sz="1000">
                <a:solidFill>
                  <a:srgbClr val="D7BA7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 31/10/</a:t>
            </a:r>
            <a:r>
              <a:rPr lang="ko" sz="1000" b="1">
                <a:solidFill>
                  <a:srgbClr val="D7BA74"/>
                </a:solidFill>
                <a:latin typeface="Montserrat"/>
                <a:ea typeface="Montserrat"/>
                <a:cs typeface="Montserrat"/>
                <a:sym typeface="Montserrat"/>
              </a:rPr>
              <a:t>2021</a:t>
            </a:r>
            <a:endParaRPr b="1">
              <a:solidFill>
                <a:srgbClr val="2932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1" name="Google Shape;211;p33"/>
          <p:cNvGraphicFramePr/>
          <p:nvPr>
            <p:extLst>
              <p:ext uri="{D42A27DB-BD31-4B8C-83A1-F6EECF244321}">
                <p14:modId xmlns:p14="http://schemas.microsoft.com/office/powerpoint/2010/main" val="2951149893"/>
              </p:ext>
            </p:extLst>
          </p:nvPr>
        </p:nvGraphicFramePr>
        <p:xfrm>
          <a:off x="997438" y="1389125"/>
          <a:ext cx="7149125" cy="2446800"/>
        </p:xfrm>
        <a:graphic>
          <a:graphicData uri="http://schemas.openxmlformats.org/drawingml/2006/table">
            <a:tbl>
              <a:tblPr>
                <a:noFill/>
                <a:tableStyleId>{E3477320-B6CE-4AC4-AD48-DA79ABA94418}</a:tableStyleId>
              </a:tblPr>
              <a:tblGrid>
                <a:gridCol w="164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Origem</a:t>
                      </a:r>
                      <a:endParaRPr sz="900" b="1">
                        <a:solidFill>
                          <a:srgbClr val="212B30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Mídia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Sessões 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</a:t>
                      </a:r>
                      <a:r>
                        <a:rPr lang="pt-BR" altLang="ko" sz="1000" b="1" dirty="0" err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uário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Engajamento</a:t>
                      </a:r>
                      <a:r>
                        <a:rPr lang="ko" sz="1000">
                          <a:solidFill>
                            <a:srgbClr val="A38E5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*</a:t>
                      </a:r>
                      <a:endParaRPr sz="1000">
                        <a:solidFill>
                          <a:srgbClr val="A38E5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(dir</a:t>
                      </a:r>
                      <a:r>
                        <a:rPr lang="pt-BR" altLang="ko" sz="1000" b="1" dirty="0" err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etamente</a:t>
                      </a:r>
                      <a:r>
                        <a:rPr 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alt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**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98.500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32.170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0,65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kollemata.com.br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alt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referência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28.870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4.970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0,68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google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orgânico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8.679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1.017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0,72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quintoregistro.com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alt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referência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655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0,72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t.co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altLang="ko" sz="1000" b="1" dirty="0" err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twitter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622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41</a:t>
                      </a:r>
                      <a:endParaRPr sz="10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0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0,78</a:t>
                      </a:r>
                      <a:endParaRPr sz="10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3DB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575" y="4458375"/>
            <a:ext cx="659599" cy="5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/>
        </p:nvSpPr>
        <p:spPr>
          <a:xfrm>
            <a:off x="1336800" y="4593125"/>
            <a:ext cx="6180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10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*o número de sessões que duraram 10 segundos ou mais ou tiveram um ou mais eventos de conversão ou dois ou mais visualizações de página.</a:t>
            </a:r>
            <a:endParaRPr sz="10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>
            <a:off x="324053" y="686953"/>
            <a:ext cx="4135655" cy="4235309"/>
          </a:xfrm>
          <a:custGeom>
            <a:avLst/>
            <a:gdLst/>
            <a:ahLst/>
            <a:cxnLst/>
            <a:rect l="l" t="t" r="r" b="b"/>
            <a:pathLst>
              <a:path w="1046339" h="1071552" extrusionOk="0">
                <a:moveTo>
                  <a:pt x="560064" y="1069634"/>
                </a:moveTo>
                <a:cubicBezTo>
                  <a:pt x="576579" y="1057910"/>
                  <a:pt x="572419" y="1050850"/>
                  <a:pt x="580109" y="1036731"/>
                </a:cubicBezTo>
                <a:cubicBezTo>
                  <a:pt x="587799" y="1022612"/>
                  <a:pt x="581243" y="1016687"/>
                  <a:pt x="594228" y="1004332"/>
                </a:cubicBezTo>
                <a:cubicBezTo>
                  <a:pt x="607212" y="991978"/>
                  <a:pt x="591833" y="983784"/>
                  <a:pt x="608347" y="976094"/>
                </a:cubicBezTo>
                <a:cubicBezTo>
                  <a:pt x="624862" y="968404"/>
                  <a:pt x="622466" y="983153"/>
                  <a:pt x="608977" y="1000172"/>
                </a:cubicBezTo>
                <a:cubicBezTo>
                  <a:pt x="595489" y="1017317"/>
                  <a:pt x="593093" y="1021981"/>
                  <a:pt x="610742" y="1008997"/>
                </a:cubicBezTo>
                <a:cubicBezTo>
                  <a:pt x="628392" y="996012"/>
                  <a:pt x="634821" y="977858"/>
                  <a:pt x="644906" y="957184"/>
                </a:cubicBezTo>
                <a:cubicBezTo>
                  <a:pt x="654865" y="936635"/>
                  <a:pt x="662555" y="930080"/>
                  <a:pt x="671380" y="928946"/>
                </a:cubicBezTo>
                <a:cubicBezTo>
                  <a:pt x="680204" y="927811"/>
                  <a:pt x="680204" y="906002"/>
                  <a:pt x="679070" y="890748"/>
                </a:cubicBezTo>
                <a:cubicBezTo>
                  <a:pt x="677935" y="875494"/>
                  <a:pt x="673145" y="861248"/>
                  <a:pt x="679700" y="851289"/>
                </a:cubicBezTo>
                <a:cubicBezTo>
                  <a:pt x="686129" y="841330"/>
                  <a:pt x="679700" y="831875"/>
                  <a:pt x="687894" y="831875"/>
                </a:cubicBezTo>
                <a:cubicBezTo>
                  <a:pt x="696088" y="831875"/>
                  <a:pt x="708443" y="819521"/>
                  <a:pt x="721427" y="806536"/>
                </a:cubicBezTo>
                <a:cubicBezTo>
                  <a:pt x="734412" y="793551"/>
                  <a:pt x="742606" y="792417"/>
                  <a:pt x="756095" y="791282"/>
                </a:cubicBezTo>
                <a:cubicBezTo>
                  <a:pt x="769584" y="790148"/>
                  <a:pt x="762020" y="785357"/>
                  <a:pt x="770845" y="783088"/>
                </a:cubicBezTo>
                <a:cubicBezTo>
                  <a:pt x="779669" y="780693"/>
                  <a:pt x="785594" y="772499"/>
                  <a:pt x="791394" y="767204"/>
                </a:cubicBezTo>
                <a:cubicBezTo>
                  <a:pt x="797319" y="761909"/>
                  <a:pt x="821397" y="767834"/>
                  <a:pt x="835516" y="767834"/>
                </a:cubicBezTo>
                <a:cubicBezTo>
                  <a:pt x="849636" y="767834"/>
                  <a:pt x="859091" y="768969"/>
                  <a:pt x="859091" y="760144"/>
                </a:cubicBezTo>
                <a:cubicBezTo>
                  <a:pt x="859091" y="751320"/>
                  <a:pt x="865520" y="744260"/>
                  <a:pt x="873840" y="744260"/>
                </a:cubicBezTo>
                <a:cubicBezTo>
                  <a:pt x="882035" y="744260"/>
                  <a:pt x="885564" y="741865"/>
                  <a:pt x="885564" y="730141"/>
                </a:cubicBezTo>
                <a:cubicBezTo>
                  <a:pt x="885564" y="718417"/>
                  <a:pt x="889094" y="711357"/>
                  <a:pt x="896154" y="706062"/>
                </a:cubicBezTo>
                <a:cubicBezTo>
                  <a:pt x="903213" y="700768"/>
                  <a:pt x="904348" y="689044"/>
                  <a:pt x="906743" y="681354"/>
                </a:cubicBezTo>
                <a:cubicBezTo>
                  <a:pt x="909138" y="673664"/>
                  <a:pt x="916702" y="678328"/>
                  <a:pt x="916702" y="667234"/>
                </a:cubicBezTo>
                <a:cubicBezTo>
                  <a:pt x="916702" y="656014"/>
                  <a:pt x="920862" y="643660"/>
                  <a:pt x="920862" y="634836"/>
                </a:cubicBezTo>
                <a:cubicBezTo>
                  <a:pt x="920862" y="626011"/>
                  <a:pt x="930317" y="627146"/>
                  <a:pt x="934351" y="620716"/>
                </a:cubicBezTo>
                <a:cubicBezTo>
                  <a:pt x="938511" y="614287"/>
                  <a:pt x="930822" y="605967"/>
                  <a:pt x="937251" y="587814"/>
                </a:cubicBezTo>
                <a:cubicBezTo>
                  <a:pt x="943680" y="569534"/>
                  <a:pt x="937251" y="552515"/>
                  <a:pt x="937251" y="536001"/>
                </a:cubicBezTo>
                <a:cubicBezTo>
                  <a:pt x="937251" y="519486"/>
                  <a:pt x="937251" y="502467"/>
                  <a:pt x="943176" y="497173"/>
                </a:cubicBezTo>
                <a:cubicBezTo>
                  <a:pt x="949101" y="491878"/>
                  <a:pt x="946075" y="488978"/>
                  <a:pt x="941411" y="486583"/>
                </a:cubicBezTo>
                <a:cubicBezTo>
                  <a:pt x="936747" y="484188"/>
                  <a:pt x="942041" y="477759"/>
                  <a:pt x="946075" y="479019"/>
                </a:cubicBezTo>
                <a:cubicBezTo>
                  <a:pt x="950235" y="480154"/>
                  <a:pt x="954900" y="488978"/>
                  <a:pt x="962590" y="484314"/>
                </a:cubicBezTo>
                <a:cubicBezTo>
                  <a:pt x="970280" y="479650"/>
                  <a:pt x="977340" y="459605"/>
                  <a:pt x="983769" y="443091"/>
                </a:cubicBezTo>
                <a:cubicBezTo>
                  <a:pt x="990198" y="426576"/>
                  <a:pt x="1000788" y="427207"/>
                  <a:pt x="1009108" y="423677"/>
                </a:cubicBezTo>
                <a:cubicBezTo>
                  <a:pt x="1017302" y="420147"/>
                  <a:pt x="1035077" y="400103"/>
                  <a:pt x="1046171" y="371234"/>
                </a:cubicBezTo>
                <a:cubicBezTo>
                  <a:pt x="1057391" y="342365"/>
                  <a:pt x="1045540" y="314126"/>
                  <a:pt x="1040876" y="294208"/>
                </a:cubicBezTo>
                <a:cubicBezTo>
                  <a:pt x="1036212" y="274164"/>
                  <a:pt x="1029657" y="278324"/>
                  <a:pt x="1017933" y="278954"/>
                </a:cubicBezTo>
                <a:cubicBezTo>
                  <a:pt x="1006208" y="279584"/>
                  <a:pt x="983769" y="276559"/>
                  <a:pt x="954396" y="244790"/>
                </a:cubicBezTo>
                <a:cubicBezTo>
                  <a:pt x="925022" y="213022"/>
                  <a:pt x="896154" y="215417"/>
                  <a:pt x="876740" y="220712"/>
                </a:cubicBezTo>
                <a:cubicBezTo>
                  <a:pt x="857325" y="226007"/>
                  <a:pt x="837281" y="211257"/>
                  <a:pt x="824297" y="208358"/>
                </a:cubicBezTo>
                <a:cubicBezTo>
                  <a:pt x="811312" y="205458"/>
                  <a:pt x="798957" y="221847"/>
                  <a:pt x="789629" y="225376"/>
                </a:cubicBezTo>
                <a:cubicBezTo>
                  <a:pt x="780174" y="228906"/>
                  <a:pt x="794293" y="211257"/>
                  <a:pt x="794924" y="200037"/>
                </a:cubicBezTo>
                <a:cubicBezTo>
                  <a:pt x="795554" y="188818"/>
                  <a:pt x="759625" y="172933"/>
                  <a:pt x="732521" y="162344"/>
                </a:cubicBezTo>
                <a:cubicBezTo>
                  <a:pt x="705417" y="151755"/>
                  <a:pt x="693693" y="157049"/>
                  <a:pt x="693693" y="174068"/>
                </a:cubicBezTo>
                <a:cubicBezTo>
                  <a:pt x="693693" y="191087"/>
                  <a:pt x="683104" y="168773"/>
                  <a:pt x="674910" y="187053"/>
                </a:cubicBezTo>
                <a:cubicBezTo>
                  <a:pt x="666715" y="205332"/>
                  <a:pt x="651335" y="193482"/>
                  <a:pt x="661421" y="187683"/>
                </a:cubicBezTo>
                <a:cubicBezTo>
                  <a:pt x="671380" y="181758"/>
                  <a:pt x="680834" y="168269"/>
                  <a:pt x="684364" y="157049"/>
                </a:cubicBezTo>
                <a:cubicBezTo>
                  <a:pt x="687894" y="145829"/>
                  <a:pt x="645536" y="137005"/>
                  <a:pt x="630787" y="142930"/>
                </a:cubicBezTo>
                <a:cubicBezTo>
                  <a:pt x="616037" y="148855"/>
                  <a:pt x="625492" y="170034"/>
                  <a:pt x="613768" y="163478"/>
                </a:cubicBezTo>
                <a:cubicBezTo>
                  <a:pt x="602044" y="157049"/>
                  <a:pt x="611373" y="141039"/>
                  <a:pt x="620828" y="141669"/>
                </a:cubicBezTo>
                <a:cubicBezTo>
                  <a:pt x="630282" y="142300"/>
                  <a:pt x="640872" y="122886"/>
                  <a:pt x="647301" y="108766"/>
                </a:cubicBezTo>
                <a:cubicBezTo>
                  <a:pt x="653731" y="94647"/>
                  <a:pt x="636081" y="92252"/>
                  <a:pt x="625492" y="80528"/>
                </a:cubicBezTo>
                <a:cubicBezTo>
                  <a:pt x="615029" y="68930"/>
                  <a:pt x="617172" y="34892"/>
                  <a:pt x="606456" y="29597"/>
                </a:cubicBezTo>
                <a:cubicBezTo>
                  <a:pt x="594984" y="40943"/>
                  <a:pt x="579478" y="58844"/>
                  <a:pt x="575066" y="71955"/>
                </a:cubicBezTo>
                <a:cubicBezTo>
                  <a:pt x="569519" y="88722"/>
                  <a:pt x="562333" y="79141"/>
                  <a:pt x="547206" y="83931"/>
                </a:cubicBezTo>
                <a:cubicBezTo>
                  <a:pt x="532078" y="88722"/>
                  <a:pt x="524892" y="82293"/>
                  <a:pt x="520858" y="75989"/>
                </a:cubicBezTo>
                <a:cubicBezTo>
                  <a:pt x="516950" y="69560"/>
                  <a:pt x="501696" y="75989"/>
                  <a:pt x="491359" y="75107"/>
                </a:cubicBezTo>
                <a:cubicBezTo>
                  <a:pt x="481021" y="74351"/>
                  <a:pt x="487325" y="87839"/>
                  <a:pt x="480139" y="91874"/>
                </a:cubicBezTo>
                <a:cubicBezTo>
                  <a:pt x="472953" y="95782"/>
                  <a:pt x="454674" y="83931"/>
                  <a:pt x="448244" y="91117"/>
                </a:cubicBezTo>
                <a:cubicBezTo>
                  <a:pt x="441815" y="98303"/>
                  <a:pt x="437907" y="91117"/>
                  <a:pt x="434756" y="97421"/>
                </a:cubicBezTo>
                <a:cubicBezTo>
                  <a:pt x="431604" y="103724"/>
                  <a:pt x="420384" y="99816"/>
                  <a:pt x="417233" y="103724"/>
                </a:cubicBezTo>
                <a:cubicBezTo>
                  <a:pt x="414081" y="107758"/>
                  <a:pt x="402861" y="110027"/>
                  <a:pt x="388490" y="94143"/>
                </a:cubicBezTo>
                <a:cubicBezTo>
                  <a:pt x="374118" y="78259"/>
                  <a:pt x="376513" y="51911"/>
                  <a:pt x="382943" y="47121"/>
                </a:cubicBezTo>
                <a:cubicBezTo>
                  <a:pt x="389246" y="42330"/>
                  <a:pt x="389246" y="28841"/>
                  <a:pt x="380548" y="24807"/>
                </a:cubicBezTo>
                <a:cubicBezTo>
                  <a:pt x="371723" y="20899"/>
                  <a:pt x="380548" y="4132"/>
                  <a:pt x="369454" y="2494"/>
                </a:cubicBezTo>
                <a:cubicBezTo>
                  <a:pt x="358234" y="855"/>
                  <a:pt x="359873" y="15226"/>
                  <a:pt x="352687" y="17621"/>
                </a:cubicBezTo>
                <a:cubicBezTo>
                  <a:pt x="345502" y="20017"/>
                  <a:pt x="327979" y="31993"/>
                  <a:pt x="320036" y="30354"/>
                </a:cubicBezTo>
                <a:cubicBezTo>
                  <a:pt x="312094" y="28715"/>
                  <a:pt x="301757" y="31993"/>
                  <a:pt x="301757" y="40691"/>
                </a:cubicBezTo>
                <a:cubicBezTo>
                  <a:pt x="301757" y="49516"/>
                  <a:pt x="293058" y="47121"/>
                  <a:pt x="291420" y="39935"/>
                </a:cubicBezTo>
                <a:cubicBezTo>
                  <a:pt x="289781" y="32749"/>
                  <a:pt x="273140" y="36783"/>
                  <a:pt x="268350" y="31993"/>
                </a:cubicBezTo>
                <a:cubicBezTo>
                  <a:pt x="263559" y="27202"/>
                  <a:pt x="241246" y="29597"/>
                  <a:pt x="250827" y="35144"/>
                </a:cubicBezTo>
                <a:cubicBezTo>
                  <a:pt x="260408" y="40691"/>
                  <a:pt x="261164" y="46238"/>
                  <a:pt x="261164" y="55063"/>
                </a:cubicBezTo>
                <a:cubicBezTo>
                  <a:pt x="261164" y="63887"/>
                  <a:pt x="268350" y="61366"/>
                  <a:pt x="268350" y="71829"/>
                </a:cubicBezTo>
                <a:cubicBezTo>
                  <a:pt x="268350" y="82167"/>
                  <a:pt x="276292" y="74981"/>
                  <a:pt x="281839" y="74981"/>
                </a:cubicBezTo>
                <a:cubicBezTo>
                  <a:pt x="287386" y="74981"/>
                  <a:pt x="287386" y="84562"/>
                  <a:pt x="278687" y="86075"/>
                </a:cubicBezTo>
                <a:cubicBezTo>
                  <a:pt x="269863" y="87713"/>
                  <a:pt x="265955" y="92378"/>
                  <a:pt x="263559" y="100446"/>
                </a:cubicBezTo>
                <a:cubicBezTo>
                  <a:pt x="261164" y="108388"/>
                  <a:pt x="253222" y="102841"/>
                  <a:pt x="246036" y="109144"/>
                </a:cubicBezTo>
                <a:cubicBezTo>
                  <a:pt x="238850" y="115574"/>
                  <a:pt x="232547" y="121877"/>
                  <a:pt x="227757" y="118725"/>
                </a:cubicBezTo>
                <a:cubicBezTo>
                  <a:pt x="222966" y="115574"/>
                  <a:pt x="219058" y="117969"/>
                  <a:pt x="213385" y="121121"/>
                </a:cubicBezTo>
                <a:cubicBezTo>
                  <a:pt x="207839" y="124272"/>
                  <a:pt x="205443" y="121121"/>
                  <a:pt x="197501" y="114817"/>
                </a:cubicBezTo>
                <a:cubicBezTo>
                  <a:pt x="191576" y="110027"/>
                  <a:pt x="187794" y="98555"/>
                  <a:pt x="177205" y="87966"/>
                </a:cubicBezTo>
                <a:cubicBezTo>
                  <a:pt x="170901" y="90991"/>
                  <a:pt x="158043" y="95529"/>
                  <a:pt x="151235" y="95529"/>
                </a:cubicBezTo>
                <a:cubicBezTo>
                  <a:pt x="141906" y="95529"/>
                  <a:pt x="112785" y="93386"/>
                  <a:pt x="111147" y="98429"/>
                </a:cubicBezTo>
                <a:cubicBezTo>
                  <a:pt x="109508" y="103472"/>
                  <a:pt x="113290" y="111918"/>
                  <a:pt x="118080" y="113052"/>
                </a:cubicBezTo>
                <a:cubicBezTo>
                  <a:pt x="122871" y="114187"/>
                  <a:pt x="132956" y="117087"/>
                  <a:pt x="123375" y="123894"/>
                </a:cubicBezTo>
                <a:cubicBezTo>
                  <a:pt x="113794" y="130828"/>
                  <a:pt x="105348" y="121499"/>
                  <a:pt x="105348" y="138139"/>
                </a:cubicBezTo>
                <a:cubicBezTo>
                  <a:pt x="105348" y="154906"/>
                  <a:pt x="126779" y="165748"/>
                  <a:pt x="122366" y="181128"/>
                </a:cubicBezTo>
                <a:cubicBezTo>
                  <a:pt x="120097" y="189070"/>
                  <a:pt x="116946" y="209492"/>
                  <a:pt x="116946" y="217308"/>
                </a:cubicBezTo>
                <a:cubicBezTo>
                  <a:pt x="116946" y="225124"/>
                  <a:pt x="113794" y="251850"/>
                  <a:pt x="106734" y="253363"/>
                </a:cubicBezTo>
                <a:cubicBezTo>
                  <a:pt x="99675" y="255002"/>
                  <a:pt x="93371" y="247186"/>
                  <a:pt x="83917" y="255002"/>
                </a:cubicBezTo>
                <a:cubicBezTo>
                  <a:pt x="74462" y="262818"/>
                  <a:pt x="62738" y="258153"/>
                  <a:pt x="51770" y="266726"/>
                </a:cubicBezTo>
                <a:cubicBezTo>
                  <a:pt x="40802" y="275298"/>
                  <a:pt x="29078" y="272147"/>
                  <a:pt x="28196" y="282358"/>
                </a:cubicBezTo>
                <a:cubicBezTo>
                  <a:pt x="27313" y="292569"/>
                  <a:pt x="17228" y="298116"/>
                  <a:pt x="19623" y="307445"/>
                </a:cubicBezTo>
                <a:cubicBezTo>
                  <a:pt x="22019" y="316900"/>
                  <a:pt x="14959" y="314505"/>
                  <a:pt x="7899" y="321564"/>
                </a:cubicBezTo>
                <a:cubicBezTo>
                  <a:pt x="840" y="328624"/>
                  <a:pt x="8656" y="333288"/>
                  <a:pt x="3991" y="338835"/>
                </a:cubicBezTo>
                <a:cubicBezTo>
                  <a:pt x="-673" y="344382"/>
                  <a:pt x="5630" y="352954"/>
                  <a:pt x="11051" y="361527"/>
                </a:cubicBezTo>
                <a:cubicBezTo>
                  <a:pt x="16598" y="370099"/>
                  <a:pt x="22775" y="376402"/>
                  <a:pt x="22019" y="384344"/>
                </a:cubicBezTo>
                <a:cubicBezTo>
                  <a:pt x="21262" y="392160"/>
                  <a:pt x="27440" y="395312"/>
                  <a:pt x="35381" y="394556"/>
                </a:cubicBezTo>
                <a:cubicBezTo>
                  <a:pt x="43198" y="393799"/>
                  <a:pt x="36894" y="409431"/>
                  <a:pt x="49501" y="409431"/>
                </a:cubicBezTo>
                <a:cubicBezTo>
                  <a:pt x="62107" y="409431"/>
                  <a:pt x="74588" y="412583"/>
                  <a:pt x="77739" y="405523"/>
                </a:cubicBezTo>
                <a:cubicBezTo>
                  <a:pt x="80891" y="398464"/>
                  <a:pt x="89463" y="392917"/>
                  <a:pt x="89463" y="403128"/>
                </a:cubicBezTo>
                <a:cubicBezTo>
                  <a:pt x="89463" y="413339"/>
                  <a:pt x="87068" y="440822"/>
                  <a:pt x="95767" y="437670"/>
                </a:cubicBezTo>
                <a:cubicBezTo>
                  <a:pt x="104465" y="434518"/>
                  <a:pt x="121610" y="435275"/>
                  <a:pt x="130308" y="438426"/>
                </a:cubicBezTo>
                <a:cubicBezTo>
                  <a:pt x="138881" y="441578"/>
                  <a:pt x="147579" y="438426"/>
                  <a:pt x="153000" y="432880"/>
                </a:cubicBezTo>
                <a:cubicBezTo>
                  <a:pt x="158547" y="427333"/>
                  <a:pt x="164724" y="427459"/>
                  <a:pt x="175692" y="421156"/>
                </a:cubicBezTo>
                <a:cubicBezTo>
                  <a:pt x="186660" y="414852"/>
                  <a:pt x="196871" y="407036"/>
                  <a:pt x="207082" y="407036"/>
                </a:cubicBezTo>
                <a:cubicBezTo>
                  <a:pt x="217293" y="407036"/>
                  <a:pt x="234564" y="400733"/>
                  <a:pt x="232169" y="408549"/>
                </a:cubicBezTo>
                <a:cubicBezTo>
                  <a:pt x="229774" y="416365"/>
                  <a:pt x="228261" y="445486"/>
                  <a:pt x="240742" y="460362"/>
                </a:cubicBezTo>
                <a:cubicBezTo>
                  <a:pt x="253348" y="475237"/>
                  <a:pt x="260408" y="480784"/>
                  <a:pt x="272132" y="479271"/>
                </a:cubicBezTo>
                <a:cubicBezTo>
                  <a:pt x="283856" y="477633"/>
                  <a:pt x="282343" y="483936"/>
                  <a:pt x="290915" y="483179"/>
                </a:cubicBezTo>
                <a:cubicBezTo>
                  <a:pt x="299488" y="482423"/>
                  <a:pt x="294067" y="492508"/>
                  <a:pt x="301883" y="492508"/>
                </a:cubicBezTo>
                <a:cubicBezTo>
                  <a:pt x="309699" y="492508"/>
                  <a:pt x="323818" y="494147"/>
                  <a:pt x="323818" y="502720"/>
                </a:cubicBezTo>
                <a:cubicBezTo>
                  <a:pt x="323818" y="511418"/>
                  <a:pt x="347392" y="504358"/>
                  <a:pt x="352813" y="509023"/>
                </a:cubicBezTo>
                <a:cubicBezTo>
                  <a:pt x="358360" y="513687"/>
                  <a:pt x="364537" y="517595"/>
                  <a:pt x="363025" y="527050"/>
                </a:cubicBezTo>
                <a:cubicBezTo>
                  <a:pt x="361386" y="536505"/>
                  <a:pt x="374749" y="543565"/>
                  <a:pt x="366933" y="547473"/>
                </a:cubicBezTo>
                <a:cubicBezTo>
                  <a:pt x="359117" y="551381"/>
                  <a:pt x="369328" y="559197"/>
                  <a:pt x="370084" y="569408"/>
                </a:cubicBezTo>
                <a:cubicBezTo>
                  <a:pt x="370841" y="579619"/>
                  <a:pt x="381808" y="583527"/>
                  <a:pt x="399079" y="582771"/>
                </a:cubicBezTo>
                <a:cubicBezTo>
                  <a:pt x="416350" y="582014"/>
                  <a:pt x="421015" y="583527"/>
                  <a:pt x="421015" y="596134"/>
                </a:cubicBezTo>
                <a:cubicBezTo>
                  <a:pt x="421015" y="608614"/>
                  <a:pt x="432739" y="610253"/>
                  <a:pt x="436647" y="621977"/>
                </a:cubicBezTo>
                <a:cubicBezTo>
                  <a:pt x="440554" y="633701"/>
                  <a:pt x="431982" y="647064"/>
                  <a:pt x="433495" y="656519"/>
                </a:cubicBezTo>
                <a:cubicBezTo>
                  <a:pt x="434629" y="663705"/>
                  <a:pt x="430343" y="671394"/>
                  <a:pt x="425427" y="674546"/>
                </a:cubicBezTo>
                <a:cubicBezTo>
                  <a:pt x="431478" y="682236"/>
                  <a:pt x="431982" y="685766"/>
                  <a:pt x="426561" y="688791"/>
                </a:cubicBezTo>
                <a:cubicBezTo>
                  <a:pt x="419376" y="692699"/>
                  <a:pt x="435386" y="703919"/>
                  <a:pt x="431352" y="721442"/>
                </a:cubicBezTo>
                <a:cubicBezTo>
                  <a:pt x="427444" y="738965"/>
                  <a:pt x="426561" y="742117"/>
                  <a:pt x="444967" y="743000"/>
                </a:cubicBezTo>
                <a:cubicBezTo>
                  <a:pt x="463246" y="743756"/>
                  <a:pt x="461734" y="749303"/>
                  <a:pt x="468037" y="745395"/>
                </a:cubicBezTo>
                <a:cubicBezTo>
                  <a:pt x="474466" y="741361"/>
                  <a:pt x="483921" y="759010"/>
                  <a:pt x="486316" y="767708"/>
                </a:cubicBezTo>
                <a:cubicBezTo>
                  <a:pt x="488711" y="776407"/>
                  <a:pt x="495897" y="797081"/>
                  <a:pt x="499049" y="797081"/>
                </a:cubicBezTo>
                <a:cubicBezTo>
                  <a:pt x="502200" y="797081"/>
                  <a:pt x="511781" y="787501"/>
                  <a:pt x="521362" y="792291"/>
                </a:cubicBezTo>
                <a:cubicBezTo>
                  <a:pt x="530313" y="796703"/>
                  <a:pt x="519219" y="826707"/>
                  <a:pt x="518841" y="839817"/>
                </a:cubicBezTo>
                <a:cubicBezTo>
                  <a:pt x="525522" y="839565"/>
                  <a:pt x="533591" y="839565"/>
                  <a:pt x="536238" y="840952"/>
                </a:cubicBezTo>
                <a:cubicBezTo>
                  <a:pt x="541028" y="843347"/>
                  <a:pt x="543424" y="875494"/>
                  <a:pt x="541028" y="881545"/>
                </a:cubicBezTo>
                <a:cubicBezTo>
                  <a:pt x="538633" y="887470"/>
                  <a:pt x="518967" y="892891"/>
                  <a:pt x="508882" y="899446"/>
                </a:cubicBezTo>
                <a:cubicBezTo>
                  <a:pt x="498797" y="906002"/>
                  <a:pt x="474340" y="929324"/>
                  <a:pt x="462994" y="947729"/>
                </a:cubicBezTo>
                <a:cubicBezTo>
                  <a:pt x="456313" y="958697"/>
                  <a:pt x="446480" y="967773"/>
                  <a:pt x="439546" y="975589"/>
                </a:cubicBezTo>
                <a:cubicBezTo>
                  <a:pt x="442824" y="976094"/>
                  <a:pt x="445597" y="975968"/>
                  <a:pt x="447488" y="975085"/>
                </a:cubicBezTo>
                <a:cubicBezTo>
                  <a:pt x="452909" y="972690"/>
                  <a:pt x="461229" y="972690"/>
                  <a:pt x="470180" y="983405"/>
                </a:cubicBezTo>
                <a:cubicBezTo>
                  <a:pt x="479130" y="994121"/>
                  <a:pt x="478500" y="1002441"/>
                  <a:pt x="482156" y="1001937"/>
                </a:cubicBezTo>
                <a:cubicBezTo>
                  <a:pt x="485686" y="1001307"/>
                  <a:pt x="489972" y="987692"/>
                  <a:pt x="497032" y="997777"/>
                </a:cubicBezTo>
                <a:cubicBezTo>
                  <a:pt x="504217" y="1007862"/>
                  <a:pt x="522623" y="1015678"/>
                  <a:pt x="526783" y="1020469"/>
                </a:cubicBezTo>
                <a:cubicBezTo>
                  <a:pt x="530943" y="1025259"/>
                  <a:pt x="544684" y="1028789"/>
                  <a:pt x="544684" y="1041269"/>
                </a:cubicBezTo>
                <a:cubicBezTo>
                  <a:pt x="544684" y="1050220"/>
                  <a:pt x="540398" y="1067113"/>
                  <a:pt x="547458" y="1081484"/>
                </a:cubicBezTo>
                <a:cubicBezTo>
                  <a:pt x="550988" y="1077576"/>
                  <a:pt x="554896" y="1073290"/>
                  <a:pt x="560064" y="1069634"/>
                </a:cubicBezTo>
                <a:close/>
              </a:path>
            </a:pathLst>
          </a:custGeom>
          <a:solidFill>
            <a:srgbClr val="D7BA74">
              <a:alpha val="270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1504949" y="399381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21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CIDADES EM DESTAQUE</a:t>
            </a:r>
            <a:endParaRPr sz="21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21" name="Google Shape;221;p34"/>
          <p:cNvGraphicFramePr/>
          <p:nvPr>
            <p:extLst>
              <p:ext uri="{D42A27DB-BD31-4B8C-83A1-F6EECF244321}">
                <p14:modId xmlns:p14="http://schemas.microsoft.com/office/powerpoint/2010/main" val="4030360469"/>
              </p:ext>
            </p:extLst>
          </p:nvPr>
        </p:nvGraphicFramePr>
        <p:xfrm>
          <a:off x="4680238" y="1572625"/>
          <a:ext cx="4060850" cy="2377260"/>
        </p:xfrm>
        <a:graphic>
          <a:graphicData uri="http://schemas.openxmlformats.org/drawingml/2006/table">
            <a:tbl>
              <a:tblPr>
                <a:noFill/>
                <a:tableStyleId>{E3477320-B6CE-4AC4-AD48-DA79ABA94418}</a:tableStyleId>
              </a:tblPr>
              <a:tblGrid>
                <a:gridCol w="283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Cidade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Sessões 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São Paulo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27.891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</a:t>
                      </a:r>
                      <a:r>
                        <a:rPr lang="pt-BR" altLang="ko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não identificado</a:t>
                      </a:r>
                      <a:r>
                        <a:rPr lang="ko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</a:t>
                      </a:r>
                      <a:endParaRPr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14.339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Campinas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3.576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Santos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3.019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São José do Rio Preto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2.452</a:t>
                      </a:r>
                      <a:endParaRPr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CF0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076" y="4593125"/>
            <a:ext cx="485949" cy="37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/>
        </p:nvSpPr>
        <p:spPr>
          <a:xfrm>
            <a:off x="3322830" y="1501019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79.109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3322830" y="1189011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pt-BR" altLang="ko" sz="20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ko" sz="20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otal de </a:t>
            </a:r>
            <a:r>
              <a:rPr lang="pt-BR" altLang="ko" sz="20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acessos:</a:t>
            </a:r>
            <a:endParaRPr sz="2000" dirty="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3350850" y="2937084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474.438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3046796" y="2599151"/>
            <a:ext cx="3050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ko" sz="20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ko" sz="20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otal de pesquisas: </a:t>
            </a:r>
            <a:endParaRPr sz="2000" dirty="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2647363" y="3446890"/>
            <a:ext cx="406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média de pesquisas por acesso: </a:t>
            </a:r>
            <a:r>
              <a:rPr lang="ko" sz="1200" b="1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sz="1200" b="1" dirty="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1504949" y="406856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USO DO SITE</a:t>
            </a:r>
            <a:endParaRPr sz="21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/>
        </p:nvSpPr>
        <p:spPr>
          <a:xfrm>
            <a:off x="1504949" y="406856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ACESSOS POR MÊS</a:t>
            </a:r>
            <a:endParaRPr sz="21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5" name="Google Shape;245;p36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25" y="1230522"/>
            <a:ext cx="6023940" cy="372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/>
        </p:nvSpPr>
        <p:spPr>
          <a:xfrm>
            <a:off x="1504949" y="406856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PESQUISAS POR MÊS</a:t>
            </a:r>
            <a:endParaRPr sz="21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2" name="Google Shape;252;p3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1223397"/>
            <a:ext cx="6023940" cy="372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39"/>
          <p:cNvGraphicFramePr/>
          <p:nvPr/>
        </p:nvGraphicFramePr>
        <p:xfrm>
          <a:off x="2868275" y="1267800"/>
          <a:ext cx="3477500" cy="3546200"/>
        </p:xfrm>
        <a:graphic>
          <a:graphicData uri="http://schemas.openxmlformats.org/drawingml/2006/table">
            <a:tbl>
              <a:tblPr>
                <a:noFill/>
                <a:tableStyleId>{E3477320-B6CE-4AC4-AD48-DA79ABA94418}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quantidade</a:t>
                      </a:r>
                      <a:endParaRPr sz="11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80000" marR="180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1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buscou por</a:t>
                      </a:r>
                      <a:endParaRPr sz="11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80000" marR="180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2.098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usucapiao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2.080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usucapiao extrajudicial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1.344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uniao estavel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1.324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indisponibilidade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1.253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alienacao fiduciaria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1.129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mancomunhao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904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retificacao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873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permuta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809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processo administrativo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764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georreferenciamento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748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emolumentos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719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itbi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652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protesto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72000" marR="72000" marT="0" marB="0" anchor="ctr">
                    <a:lnL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68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65" name="Google Shape;265;p39"/>
          <p:cNvSpPr txBox="1"/>
          <p:nvPr/>
        </p:nvSpPr>
        <p:spPr>
          <a:xfrm>
            <a:off x="1504949" y="399381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21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TERMOS PESQUISADOS </a:t>
            </a:r>
            <a:r>
              <a:rPr lang="ko" sz="2100" b="1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DENTRO </a:t>
            </a:r>
            <a:r>
              <a:rPr lang="ko" sz="2100" dirty="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DO SITE</a:t>
            </a:r>
            <a:endParaRPr sz="2100" dirty="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39"/>
          <p:cNvSpPr txBox="1"/>
          <p:nvPr/>
        </p:nvSpPr>
        <p:spPr>
          <a:xfrm>
            <a:off x="3350853" y="736797"/>
            <a:ext cx="24423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D7BA7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entre 01/11/</a:t>
            </a:r>
            <a:r>
              <a:rPr lang="ko" sz="1000" b="1">
                <a:solidFill>
                  <a:srgbClr val="D7BA74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lang="ko" sz="1000">
                <a:solidFill>
                  <a:srgbClr val="D7BA7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 31/10/</a:t>
            </a:r>
            <a:r>
              <a:rPr lang="ko" sz="1000" b="1">
                <a:solidFill>
                  <a:srgbClr val="D7BA74"/>
                </a:solidFill>
                <a:latin typeface="Montserrat"/>
                <a:ea typeface="Montserrat"/>
                <a:cs typeface="Montserrat"/>
                <a:sym typeface="Montserrat"/>
              </a:rPr>
              <a:t>2021</a:t>
            </a:r>
            <a:endParaRPr b="1">
              <a:solidFill>
                <a:srgbClr val="2932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727" y="3332170"/>
            <a:ext cx="610522" cy="1156781"/>
          </a:xfrm>
          <a:prstGeom prst="rect">
            <a:avLst/>
          </a:prstGeom>
          <a:noFill/>
          <a:ln>
            <a:noFill/>
          </a:ln>
          <a:effectLst>
            <a:outerShdw blurRad="38100" dist="63500" dir="2700000" algn="tl" rotWithShape="0">
              <a:srgbClr val="000000">
                <a:alpha val="666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/>
        </p:nvSpPr>
        <p:spPr>
          <a:xfrm>
            <a:off x="510878" y="1910383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23,2 mil</a:t>
            </a:r>
            <a:endParaRPr sz="3600" b="1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510878" y="1649648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total de cliques:</a:t>
            </a:r>
            <a:endParaRPr sz="12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3350853" y="1907208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37,3 mil</a:t>
            </a:r>
            <a:endParaRPr sz="3600" b="1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3350853" y="1646473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total de impressões:</a:t>
            </a:r>
            <a:endParaRPr sz="12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7" name="Google Shape;277;p40"/>
          <p:cNvSpPr txBox="1"/>
          <p:nvPr/>
        </p:nvSpPr>
        <p:spPr>
          <a:xfrm>
            <a:off x="6190828" y="1910383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62%</a:t>
            </a:r>
            <a:endParaRPr sz="3600" b="1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6190828" y="1649648"/>
            <a:ext cx="2442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CTR média:</a:t>
            </a:r>
            <a:endParaRPr sz="12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3350853" y="3746208"/>
            <a:ext cx="244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 b="1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4,3</a:t>
            </a:r>
            <a:endParaRPr sz="3600" b="1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0" name="Google Shape;280;p40"/>
          <p:cNvSpPr/>
          <p:nvPr/>
        </p:nvSpPr>
        <p:spPr>
          <a:xfrm>
            <a:off x="3046799" y="2977500"/>
            <a:ext cx="3050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posição média no Google Search:</a:t>
            </a:r>
            <a:endParaRPr sz="20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1504949" y="399356"/>
            <a:ext cx="613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29324E"/>
                </a:solidFill>
                <a:latin typeface="Comfortaa"/>
                <a:ea typeface="Comfortaa"/>
                <a:cs typeface="Comfortaa"/>
                <a:sym typeface="Comfortaa"/>
              </a:rPr>
              <a:t>GOOGLE SEARCH</a:t>
            </a:r>
            <a:endParaRPr sz="2100">
              <a:solidFill>
                <a:srgbClr val="2932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6295275" y="2420125"/>
            <a:ext cx="217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">
                <a:solidFill>
                  <a:srgbClr val="968457"/>
                </a:solidFill>
                <a:latin typeface="Comfortaa"/>
                <a:ea typeface="Comfortaa"/>
                <a:cs typeface="Comfortaa"/>
                <a:sym typeface="Comfortaa"/>
              </a:rPr>
              <a:t>A CTR média é a porcentagem de impressões que resultaram em um clique.</a:t>
            </a:r>
            <a:endParaRPr sz="700">
              <a:solidFill>
                <a:srgbClr val="96845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96845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Apresentação na tela (16:9)</PresentationFormat>
  <Paragraphs>179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Montserrat</vt:lpstr>
      <vt:lpstr>Arial</vt:lpstr>
      <vt:lpstr>Montserrat Light</vt:lpstr>
      <vt:lpstr>Comfortaa</vt:lpstr>
      <vt:lpstr>Abril Fatface</vt:lpstr>
      <vt:lpstr>Roboto</vt:lpstr>
      <vt:lpstr>Simple Light</vt:lpstr>
      <vt:lpstr>PPTMON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Sérgio Jacomino</dc:creator>
  <cp:lastModifiedBy>Sérgio Jacomino</cp:lastModifiedBy>
  <cp:revision>1</cp:revision>
  <dcterms:modified xsi:type="dcterms:W3CDTF">2022-01-03T20:46:44Z</dcterms:modified>
</cp:coreProperties>
</file>