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</p:sldIdLst>
  <p:sldSz cy="6858000" cx="12192000"/>
  <p:notesSz cx="6858000" cy="9144000"/>
  <p:embeddedFontLst>
    <p:embeddedFont>
      <p:font typeface="Roboto"/>
      <p:regular r:id="rId49"/>
      <p:bold r:id="rId50"/>
      <p:italic r:id="rId51"/>
      <p:boldItalic r:id="rId52"/>
    </p:embeddedFont>
    <p:embeddedFont>
      <p:font typeface="Nunito"/>
      <p:regular r:id="rId53"/>
      <p:bold r:id="rId54"/>
      <p:italic r:id="rId55"/>
      <p:boldItalic r:id="rId56"/>
    </p:embeddedFont>
    <p:embeddedFont>
      <p:font typeface="PT Sans Narrow"/>
      <p:regular r:id="rId57"/>
      <p:bold r:id="rId58"/>
    </p:embeddedFont>
    <p:embeddedFont>
      <p:font typeface="Arial Black"/>
      <p:regular r:id="rId59"/>
    </p:embeddedFont>
    <p:embeddedFont>
      <p:font typeface="Open Sans"/>
      <p:regular r:id="rId60"/>
      <p:bold r:id="rId61"/>
      <p:italic r:id="rId62"/>
      <p:boldItalic r:id="rId6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157B2BC-8126-494F-8DBD-0616817A1ECC}">
  <a:tblStyle styleId="{B157B2BC-8126-494F-8DBD-0616817A1EC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231DF71D-94FE-48BE-893B-796DF08282D5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font" Target="fonts/Roboto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OpenSans-italic.fntdata"/><Relationship Id="rId61" Type="http://schemas.openxmlformats.org/officeDocument/2006/relationships/font" Target="fonts/OpenSans-bold.fntdata"/><Relationship Id="rId20" Type="http://schemas.openxmlformats.org/officeDocument/2006/relationships/slide" Target="slides/slide14.xml"/><Relationship Id="rId63" Type="http://schemas.openxmlformats.org/officeDocument/2006/relationships/font" Target="fonts/OpenSans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OpenSans-regular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Roboto-italic.fntdata"/><Relationship Id="rId50" Type="http://schemas.openxmlformats.org/officeDocument/2006/relationships/font" Target="fonts/Roboto-bold.fntdata"/><Relationship Id="rId53" Type="http://schemas.openxmlformats.org/officeDocument/2006/relationships/font" Target="fonts/Nunito-regular.fntdata"/><Relationship Id="rId52" Type="http://schemas.openxmlformats.org/officeDocument/2006/relationships/font" Target="fonts/Roboto-boldItalic.fntdata"/><Relationship Id="rId11" Type="http://schemas.openxmlformats.org/officeDocument/2006/relationships/slide" Target="slides/slide5.xml"/><Relationship Id="rId55" Type="http://schemas.openxmlformats.org/officeDocument/2006/relationships/font" Target="fonts/Nunito-italic.fntdata"/><Relationship Id="rId10" Type="http://schemas.openxmlformats.org/officeDocument/2006/relationships/slide" Target="slides/slide4.xml"/><Relationship Id="rId54" Type="http://schemas.openxmlformats.org/officeDocument/2006/relationships/font" Target="fonts/Nunito-bold.fntdata"/><Relationship Id="rId13" Type="http://schemas.openxmlformats.org/officeDocument/2006/relationships/slide" Target="slides/slide7.xml"/><Relationship Id="rId57" Type="http://schemas.openxmlformats.org/officeDocument/2006/relationships/font" Target="fonts/PTSansNarrow-regular.fntdata"/><Relationship Id="rId12" Type="http://schemas.openxmlformats.org/officeDocument/2006/relationships/slide" Target="slides/slide6.xml"/><Relationship Id="rId56" Type="http://schemas.openxmlformats.org/officeDocument/2006/relationships/font" Target="fonts/Nunito-boldItalic.fntdata"/><Relationship Id="rId15" Type="http://schemas.openxmlformats.org/officeDocument/2006/relationships/slide" Target="slides/slide9.xml"/><Relationship Id="rId59" Type="http://schemas.openxmlformats.org/officeDocument/2006/relationships/font" Target="fonts/ArialBlack-regular.fntdata"/><Relationship Id="rId14" Type="http://schemas.openxmlformats.org/officeDocument/2006/relationships/slide" Target="slides/slide8.xml"/><Relationship Id="rId58" Type="http://schemas.openxmlformats.org/officeDocument/2006/relationships/font" Target="fonts/PTSansNarrow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8b9b04997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g28b9b04997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8bcd08779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6" name="Google Shape;226;g28bcd087796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8bcd087796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6" name="Google Shape;236;g28bcd087796_0_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8bcd087796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6" name="Google Shape;246;g28bcd087796_0_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8bcd08779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7" name="Google Shape;257;g28bcd087796_0_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8bcd08779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8" name="Google Shape;268;g28bcd087796_0_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8bcd08779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9" name="Google Shape;279;g28bcd087796_0_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8bcd08779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2" name="Google Shape;292;g28bcd087796_0_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8bcd087796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g28bcd087796_0_1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5" name="Google Shape;305;p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5" name="Google Shape;315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9" name="Google Shape;329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1" name="Google Shape;341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4" name="Google Shape;354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7" name="Google Shape;367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1" name="Google Shape;381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4" name="Google Shape;394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8bcd087796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8" name="Google Shape;408;g28bcd087796_0_1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8bcd087796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8" name="Google Shape;418;g28bcd087796_0_1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8bcd087796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8" name="Google Shape;428;g28bcd087796_0_1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8bcd087796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8" name="Google Shape;438;g28bcd087796_0_2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8" name="Google Shape;448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5" name="Google Shape;455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6" name="Google Shape;466;p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6" name="Google Shape;476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7" name="Google Shape;487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0" name="Google Shape;500;p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0" name="Google Shape;510;p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0" name="Google Shape;520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28bcd087796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3" name="Google Shape;533;g28bcd087796_0_1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28bcd087796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43" name="Google Shape;543;g28bcd087796_0_1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5" name="Google Shape;555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-100" y="6727600"/>
            <a:ext cx="12192000" cy="13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 txBox="1"/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14.jpg"/><Relationship Id="rId6" Type="http://schemas.openxmlformats.org/officeDocument/2006/relationships/image" Target="../media/image3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26.jpg"/><Relationship Id="rId6" Type="http://schemas.openxmlformats.org/officeDocument/2006/relationships/image" Target="../media/image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hyperlink" Target="https://www.intermat.mt.gov.br/tl" TargetMode="External"/><Relationship Id="rId6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hyperlink" Target="https://www.intermat.mt.gov.br/tl" TargetMode="External"/><Relationship Id="rId6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hyperlink" Target="https://www.intermat.mt.gov.br/tl" TargetMode="External"/><Relationship Id="rId6" Type="http://schemas.openxmlformats.org/officeDocument/2006/relationships/image" Target="../media/image1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hyperlink" Target="https://www.intermat.mt.gov.br/tl" TargetMode="External"/><Relationship Id="rId6" Type="http://schemas.openxmlformats.org/officeDocument/2006/relationships/image" Target="../media/image1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Relationship Id="rId4" Type="http://schemas.openxmlformats.org/officeDocument/2006/relationships/hyperlink" Target="https://www.al.mt.gov.br/storage/webdisco/cp/20230419105219121100.pdf" TargetMode="External"/><Relationship Id="rId5" Type="http://schemas.openxmlformats.org/officeDocument/2006/relationships/hyperlink" Target="https://www.al.mt.gov.br/storage/webdisco/cp/20220308093331173100.pdf" TargetMode="External"/><Relationship Id="rId6" Type="http://schemas.openxmlformats.org/officeDocument/2006/relationships/hyperlink" Target="https://www.al.mt.gov.br/storage/webdisco/reuniaocomissao/35176624662463cfa23495.pdf" TargetMode="External"/><Relationship Id="rId7" Type="http://schemas.openxmlformats.org/officeDocument/2006/relationships/hyperlink" Target="https://www.al.mt.gov.br/storage/webdisco/reuniaocomissao/188411799064a48c83b011b.pdf" TargetMode="External"/><Relationship Id="rId8" Type="http://schemas.openxmlformats.org/officeDocument/2006/relationships/image" Target="../media/image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Relationship Id="rId4" Type="http://schemas.openxmlformats.org/officeDocument/2006/relationships/image" Target="../media/image28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1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2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27.png"/><Relationship Id="rId6" Type="http://schemas.openxmlformats.org/officeDocument/2006/relationships/image" Target="../media/image3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7.png"/><Relationship Id="rId4" Type="http://schemas.openxmlformats.org/officeDocument/2006/relationships/hyperlink" Target="mailto:elderjacranda@gmail.com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22.png"/><Relationship Id="rId6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hyperlink" Target="https://atos.cnj.jus.br/atos/detalhar/5058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hyperlink" Target="https://atos.cnj.jus.br/files/provimento/provimento_65_14122017_19032018152531.pdf" TargetMode="External"/><Relationship Id="rId5" Type="http://schemas.openxmlformats.org/officeDocument/2006/relationships/hyperlink" Target="https://atos.cnj.jus.br/files/provimento/provimento_65_14122017_19032018152531.pdf" TargetMode="External"/><Relationship Id="rId6" Type="http://schemas.openxmlformats.org/officeDocument/2006/relationships/hyperlink" Target="https://drive.google.com/file/d/1Ou44ss2JNUeHaDCFh8cyl1hlVGAqmFP6/view" TargetMode="External"/><Relationship Id="rId7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/>
        </p:nvSpPr>
        <p:spPr>
          <a:xfrm>
            <a:off x="665922" y="1933517"/>
            <a:ext cx="6993900" cy="16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pt-BR" sz="4400" u="none" cap="none" strike="noStrike">
                <a:solidFill>
                  <a:srgbClr val="34596C"/>
                </a:solidFill>
                <a:latin typeface="Arial Black"/>
                <a:ea typeface="Arial Black"/>
                <a:cs typeface="Arial Black"/>
                <a:sym typeface="Arial Black"/>
              </a:rPr>
              <a:t>A Regularização Rural da Amazônia Legal passa</a:t>
            </a:r>
            <a:r>
              <a:rPr b="0" i="0" lang="pt-BR" sz="5000" u="none" cap="none" strike="noStrike">
                <a:solidFill>
                  <a:srgbClr val="34596C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0" i="0" lang="pt-BR" sz="4500" u="none" cap="none" strike="noStrike">
                <a:solidFill>
                  <a:srgbClr val="34596C"/>
                </a:solidFill>
                <a:latin typeface="Arial Black"/>
                <a:ea typeface="Arial Black"/>
                <a:cs typeface="Arial Black"/>
                <a:sym typeface="Arial Black"/>
              </a:rPr>
              <a:t>pelo RI</a:t>
            </a:r>
            <a:endParaRPr b="0" i="0" sz="4500" u="none" cap="none" strike="noStrike">
              <a:solidFill>
                <a:srgbClr val="34596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/>
          <p:nvPr/>
        </p:nvSpPr>
        <p:spPr>
          <a:xfrm>
            <a:off x="4564614" y="425933"/>
            <a:ext cx="6920700" cy="52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700"/>
              <a:t>Mapa da Usucapião Rural em Mato Grosso conforme dados da Certidão Para Fins de Usucapião do Intermat (2018/2022</a:t>
            </a:r>
            <a:endParaRPr sz="1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700" u="sng"/>
              <a:t>Objetivo </a:t>
            </a:r>
            <a:endParaRPr sz="1700" u="sng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700" u="sng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700"/>
              <a:t>Realizar mapeamento sobre a efetividade da certidão: </a:t>
            </a:r>
            <a:endParaRPr sz="1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700"/>
              <a:t>Usucapião Judicial e Extrajudicial</a:t>
            </a:r>
            <a:endParaRPr sz="1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700"/>
              <a:t>- Identificar: Certidões X Registros de usucapião (Registros de Imóveis)</a:t>
            </a:r>
            <a:endParaRPr sz="1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700"/>
              <a:t>Títulos primitivos (incidências)</a:t>
            </a:r>
            <a:endParaRPr sz="1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-859876" y="889429"/>
            <a:ext cx="4995000" cy="68640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1568" y="121634"/>
            <a:ext cx="1956712" cy="80435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 txBox="1"/>
          <p:nvPr/>
        </p:nvSpPr>
        <p:spPr>
          <a:xfrm>
            <a:off x="258345" y="862759"/>
            <a:ext cx="2282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3"/>
          <p:cNvSpPr txBox="1"/>
          <p:nvPr/>
        </p:nvSpPr>
        <p:spPr>
          <a:xfrm>
            <a:off x="347797" y="1743404"/>
            <a:ext cx="28857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i="0" lang="pt-BR" sz="24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Certidão para fins de usucapião</a:t>
            </a:r>
            <a:endParaRPr b="1" i="0" sz="2400" u="none" cap="none" strike="noStrike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1" sz="2400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lang="pt-BR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Provimento 65/2017 CNJ</a:t>
            </a:r>
            <a:endParaRPr b="1" sz="2400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3"/>
          <p:cNvSpPr txBox="1"/>
          <p:nvPr/>
        </p:nvSpPr>
        <p:spPr>
          <a:xfrm>
            <a:off x="5597225" y="3429000"/>
            <a:ext cx="198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/>
          <p:nvPr/>
        </p:nvSpPr>
        <p:spPr>
          <a:xfrm>
            <a:off x="4564614" y="425933"/>
            <a:ext cx="6920700" cy="52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212529"/>
              </a:solidFill>
              <a:highlight>
                <a:srgbClr val="F8FAF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212529"/>
              </a:solidFill>
              <a:highlight>
                <a:srgbClr val="F8FAF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212529"/>
              </a:solidFill>
              <a:highlight>
                <a:srgbClr val="F8FAF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212529"/>
              </a:solidFill>
              <a:highlight>
                <a:srgbClr val="F8FAF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pt-BR" sz="1700" u="none" cap="none" strike="noStrike">
                <a:solidFill>
                  <a:srgbClr val="212529"/>
                </a:solidFill>
                <a:highlight>
                  <a:srgbClr val="F8FAFC"/>
                </a:highlight>
                <a:latin typeface="Arial"/>
                <a:ea typeface="Arial"/>
                <a:cs typeface="Arial"/>
                <a:sym typeface="Arial"/>
              </a:rPr>
              <a:t>Provimento 09/2017 CGJMT</a:t>
            </a:r>
            <a:endParaRPr b="1" i="0" sz="1700" u="none" cap="none" strike="noStrike">
              <a:solidFill>
                <a:srgbClr val="212529"/>
              </a:solidFill>
              <a:highlight>
                <a:srgbClr val="F8FAF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b="0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Art. 1º - </a:t>
            </a:r>
            <a:r>
              <a:rPr b="1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RECOMENDAR</a:t>
            </a:r>
            <a:r>
              <a:rPr b="0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aos </a:t>
            </a:r>
            <a:r>
              <a:rPr b="1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magistrados</a:t>
            </a:r>
            <a:r>
              <a:rPr b="0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que, nas ações reivindicatórias, possessórias e de usucapião, </a:t>
            </a:r>
            <a:r>
              <a:rPr b="1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observem se estão instruídas</a:t>
            </a:r>
            <a:r>
              <a:rPr b="0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no mínimo, com os seguintes documentos:</a:t>
            </a:r>
            <a:endParaRPr sz="1700"/>
          </a:p>
          <a:p>
            <a:pPr indent="0" lvl="0" marL="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b="0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</a:t>
            </a:r>
            <a:r>
              <a:rPr b="0" i="0" lang="pt-BR" sz="17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Estudo cadastral fornecido pelo Instituto da Terra do Estado de Mato Grosso;</a:t>
            </a:r>
            <a:endParaRPr sz="1700"/>
          </a:p>
          <a:p>
            <a:pPr indent="0" lvl="0" marL="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b="0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b="0" i="0" lang="pt-BR" sz="17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Fluxograma da Cadeia Dominial;</a:t>
            </a:r>
            <a:endParaRPr sz="1700"/>
          </a:p>
          <a:p>
            <a:pPr indent="0" lvl="0" marL="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b="0" i="0" lang="pt-BR" sz="17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c) Matrícula do imóvel a ser usucapido, com respectiva cadeia dominial </a:t>
            </a:r>
            <a:r>
              <a:rPr b="0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(quando houver);</a:t>
            </a:r>
            <a:endParaRPr sz="1700"/>
          </a:p>
          <a:p>
            <a:pPr indent="0" lvl="0" marL="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b="0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d) Planta georreferenciada do imóvel contendo a tabela com elementos do perímetro, memorial descritivo e planilha de dados cartográficos de acordo</a:t>
            </a:r>
            <a:r>
              <a:rPr lang="pt-BR" sz="1700"/>
              <a:t> </a:t>
            </a:r>
            <a:r>
              <a:rPr b="0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 a Norma Técnica de eorreferenciamento vigente ou a que lhe substituir;</a:t>
            </a:r>
            <a:endParaRPr sz="17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rgbClr val="929292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4"/>
          <p:cNvSpPr/>
          <p:nvPr/>
        </p:nvSpPr>
        <p:spPr>
          <a:xfrm>
            <a:off x="-859876" y="889429"/>
            <a:ext cx="4995000" cy="68640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1568" y="121634"/>
            <a:ext cx="1956712" cy="80435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4"/>
          <p:cNvSpPr txBox="1"/>
          <p:nvPr/>
        </p:nvSpPr>
        <p:spPr>
          <a:xfrm>
            <a:off x="258345" y="862759"/>
            <a:ext cx="2282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4"/>
          <p:cNvSpPr txBox="1"/>
          <p:nvPr/>
        </p:nvSpPr>
        <p:spPr>
          <a:xfrm>
            <a:off x="347797" y="1743404"/>
            <a:ext cx="28857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i="0" lang="pt-BR" sz="24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Certidão para fins de usucapião</a:t>
            </a:r>
            <a:endParaRPr b="1" i="0" sz="2400" u="none" cap="none" strike="noStrike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1" sz="2400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lang="pt-BR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Provimento 65/2017 CNJ</a:t>
            </a:r>
            <a:endParaRPr b="1" sz="2400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4"/>
          <p:cNvSpPr txBox="1"/>
          <p:nvPr/>
        </p:nvSpPr>
        <p:spPr>
          <a:xfrm>
            <a:off x="5597225" y="3429000"/>
            <a:ext cx="198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/>
          <p:nvPr>
            <p:ph idx="1" type="body"/>
          </p:nvPr>
        </p:nvSpPr>
        <p:spPr>
          <a:xfrm>
            <a:off x="0" y="1274001"/>
            <a:ext cx="11360800" cy="5160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49803"/>
              </a:schemeClr>
            </a:outerShdw>
          </a:effectLst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609585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cxnSp>
        <p:nvCxnSpPr>
          <p:cNvPr id="202" name="Google Shape;202;p25"/>
          <p:cNvCxnSpPr>
            <a:stCxn id="203" idx="2"/>
            <a:endCxn id="204" idx="0"/>
          </p:cNvCxnSpPr>
          <p:nvPr/>
        </p:nvCxnSpPr>
        <p:spPr>
          <a:xfrm flipH="1" rot="-5400000">
            <a:off x="6785383" y="1204783"/>
            <a:ext cx="1146900" cy="2297400"/>
          </a:xfrm>
          <a:prstGeom prst="bentConnector3">
            <a:avLst>
              <a:gd fmla="val 50001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05" name="Google Shape;205;p25"/>
          <p:cNvCxnSpPr>
            <a:stCxn id="206" idx="0"/>
            <a:endCxn id="203" idx="2"/>
          </p:cNvCxnSpPr>
          <p:nvPr/>
        </p:nvCxnSpPr>
        <p:spPr>
          <a:xfrm rot="-5400000">
            <a:off x="4348600" y="1065451"/>
            <a:ext cx="1146900" cy="2576100"/>
          </a:xfrm>
          <a:prstGeom prst="bentConnector3">
            <a:avLst>
              <a:gd fmla="val 50001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07" name="Google Shape;207;p25"/>
          <p:cNvCxnSpPr>
            <a:stCxn id="206" idx="2"/>
            <a:endCxn id="208" idx="0"/>
          </p:cNvCxnSpPr>
          <p:nvPr/>
        </p:nvCxnSpPr>
        <p:spPr>
          <a:xfrm flipH="1" rot="-5400000">
            <a:off x="3877300" y="3172051"/>
            <a:ext cx="801300" cy="1287900"/>
          </a:xfrm>
          <a:prstGeom prst="bentConnector3">
            <a:avLst>
              <a:gd fmla="val 49993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09" name="Google Shape;209;p25"/>
          <p:cNvCxnSpPr>
            <a:stCxn id="210" idx="0"/>
            <a:endCxn id="206" idx="2"/>
          </p:cNvCxnSpPr>
          <p:nvPr/>
        </p:nvCxnSpPr>
        <p:spPr>
          <a:xfrm rot="-5400000">
            <a:off x="2668200" y="3250833"/>
            <a:ext cx="801300" cy="1130100"/>
          </a:xfrm>
          <a:prstGeom prst="bentConnector3">
            <a:avLst>
              <a:gd fmla="val 49993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11" name="Google Shape;211;p25"/>
          <p:cNvCxnSpPr>
            <a:stCxn id="204" idx="2"/>
            <a:endCxn id="212" idx="0"/>
          </p:cNvCxnSpPr>
          <p:nvPr/>
        </p:nvCxnSpPr>
        <p:spPr>
          <a:xfrm flipH="1" rot="-5400000">
            <a:off x="8704050" y="3218701"/>
            <a:ext cx="771300" cy="1164600"/>
          </a:xfrm>
          <a:prstGeom prst="bentConnector3">
            <a:avLst>
              <a:gd fmla="val 50004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13" name="Google Shape;213;p25"/>
          <p:cNvCxnSpPr>
            <a:stCxn id="214" idx="0"/>
            <a:endCxn id="204" idx="2"/>
          </p:cNvCxnSpPr>
          <p:nvPr/>
        </p:nvCxnSpPr>
        <p:spPr>
          <a:xfrm rot="-5400000">
            <a:off x="7528683" y="3207950"/>
            <a:ext cx="771300" cy="1186200"/>
          </a:xfrm>
          <a:prstGeom prst="bentConnector3">
            <a:avLst>
              <a:gd fmla="val 50004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03" name="Google Shape;203;p25"/>
          <p:cNvSpPr txBox="1"/>
          <p:nvPr/>
        </p:nvSpPr>
        <p:spPr>
          <a:xfrm>
            <a:off x="4579333" y="865633"/>
            <a:ext cx="3261600" cy="9144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CERTIDÃO</a:t>
            </a:r>
            <a:endParaRPr b="1" i="0" sz="2400" u="none" cap="none" strike="noStrik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p25"/>
          <p:cNvSpPr txBox="1"/>
          <p:nvPr/>
        </p:nvSpPr>
        <p:spPr>
          <a:xfrm>
            <a:off x="2503800" y="2926951"/>
            <a:ext cx="2260400" cy="4884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300" u="none" cap="none" strike="noStrik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IMÓVEL</a:t>
            </a:r>
            <a:endParaRPr b="1" i="0" sz="1300" u="none" cap="none" strike="noStrik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25"/>
          <p:cNvSpPr txBox="1"/>
          <p:nvPr/>
        </p:nvSpPr>
        <p:spPr>
          <a:xfrm>
            <a:off x="7431000" y="2926951"/>
            <a:ext cx="2152800" cy="4884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300" u="none" cap="none" strike="noStrik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REQUERENTE </a:t>
            </a:r>
            <a:r>
              <a:rPr b="0" i="0" lang="pt-BR" sz="1300" u="none" cap="none" strike="noStrik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b="0" i="0" sz="1300" u="none" cap="none" strike="noStrik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5"/>
          <p:cNvSpPr txBox="1"/>
          <p:nvPr/>
        </p:nvSpPr>
        <p:spPr>
          <a:xfrm>
            <a:off x="8541667" y="4186700"/>
            <a:ext cx="2260400" cy="4884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300" u="none" cap="none" strike="noStrik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PESSOA JURÍDICA</a:t>
            </a:r>
            <a:endParaRPr b="1" i="0" sz="1300" u="none" cap="none" strike="noStrik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" name="Google Shape;214;p25"/>
          <p:cNvSpPr txBox="1"/>
          <p:nvPr/>
        </p:nvSpPr>
        <p:spPr>
          <a:xfrm>
            <a:off x="6295833" y="4186700"/>
            <a:ext cx="2050800" cy="4884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300" u="none" cap="none" strike="noStrik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PESSOA FÍSICA </a:t>
            </a:r>
            <a:endParaRPr b="1" i="0" sz="1300" u="none" cap="none" strike="noStrik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25"/>
          <p:cNvSpPr txBox="1"/>
          <p:nvPr/>
        </p:nvSpPr>
        <p:spPr>
          <a:xfrm>
            <a:off x="3845600" y="4216533"/>
            <a:ext cx="2152800" cy="4884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300" u="none" cap="none" strike="noStrik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LOCALIZAÇÃO </a:t>
            </a:r>
            <a:endParaRPr b="1" i="0" sz="1300" u="none" cap="none" strike="noStrik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25"/>
          <p:cNvSpPr txBox="1"/>
          <p:nvPr/>
        </p:nvSpPr>
        <p:spPr>
          <a:xfrm>
            <a:off x="1373600" y="4216533"/>
            <a:ext cx="2260400" cy="4884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300" u="none" cap="none" strike="noStrik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PERÍMETRO</a:t>
            </a:r>
            <a:endParaRPr b="0" i="0" sz="1300" u="none" cap="none" strike="noStrik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25"/>
          <p:cNvSpPr/>
          <p:nvPr/>
        </p:nvSpPr>
        <p:spPr>
          <a:xfrm>
            <a:off x="4453867" y="5506100"/>
            <a:ext cx="3721600" cy="91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REQUERIMENTO </a:t>
            </a:r>
            <a:endParaRPr b="1" i="0" sz="1400" u="none" cap="none" strike="noStrike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CARTÓRIOS</a:t>
            </a: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6" name="Google Shape;216;p25"/>
          <p:cNvCxnSpPr>
            <a:stCxn id="210" idx="2"/>
            <a:endCxn id="215" idx="0"/>
          </p:cNvCxnSpPr>
          <p:nvPr/>
        </p:nvCxnSpPr>
        <p:spPr>
          <a:xfrm>
            <a:off x="2503800" y="4704933"/>
            <a:ext cx="3810900" cy="80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7" name="Google Shape;217;p25"/>
          <p:cNvCxnSpPr>
            <a:stCxn id="212" idx="2"/>
            <a:endCxn id="215" idx="0"/>
          </p:cNvCxnSpPr>
          <p:nvPr/>
        </p:nvCxnSpPr>
        <p:spPr>
          <a:xfrm flipH="1">
            <a:off x="6314567" y="4675100"/>
            <a:ext cx="3357300" cy="83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8" name="Google Shape;218;p25"/>
          <p:cNvCxnSpPr>
            <a:stCxn id="208" idx="2"/>
            <a:endCxn id="215" idx="0"/>
          </p:cNvCxnSpPr>
          <p:nvPr/>
        </p:nvCxnSpPr>
        <p:spPr>
          <a:xfrm>
            <a:off x="4922000" y="4704933"/>
            <a:ext cx="1392600" cy="80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9" name="Google Shape;219;p25"/>
          <p:cNvCxnSpPr>
            <a:stCxn id="214" idx="2"/>
            <a:endCxn id="215" idx="0"/>
          </p:cNvCxnSpPr>
          <p:nvPr/>
        </p:nvCxnSpPr>
        <p:spPr>
          <a:xfrm flipH="1">
            <a:off x="6314733" y="4675100"/>
            <a:ext cx="1006500" cy="83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0" name="Google Shape;220;p25"/>
          <p:cNvSpPr txBox="1"/>
          <p:nvPr/>
        </p:nvSpPr>
        <p:spPr>
          <a:xfrm>
            <a:off x="530375" y="420626"/>
            <a:ext cx="105339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40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Sobre os dados</a:t>
            </a:r>
            <a:r>
              <a:rPr b="1" i="0" lang="pt-BR" sz="48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b="1" i="0" sz="4800" u="none" cap="none" strike="noStrike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21" name="Google Shape;221;p25"/>
          <p:cNvSpPr/>
          <p:nvPr/>
        </p:nvSpPr>
        <p:spPr>
          <a:xfrm>
            <a:off x="-859876" y="889429"/>
            <a:ext cx="4995000" cy="68640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1568" y="121634"/>
            <a:ext cx="1956712" cy="804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3968" y="274034"/>
            <a:ext cx="1956712" cy="804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"/>
          <p:cNvSpPr/>
          <p:nvPr/>
        </p:nvSpPr>
        <p:spPr>
          <a:xfrm>
            <a:off x="-859876" y="889429"/>
            <a:ext cx="4995000" cy="68640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1568" y="121634"/>
            <a:ext cx="1956712" cy="80435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6"/>
          <p:cNvSpPr txBox="1"/>
          <p:nvPr/>
        </p:nvSpPr>
        <p:spPr>
          <a:xfrm>
            <a:off x="258345" y="862759"/>
            <a:ext cx="2282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6"/>
          <p:cNvSpPr txBox="1"/>
          <p:nvPr/>
        </p:nvSpPr>
        <p:spPr>
          <a:xfrm>
            <a:off x="347797" y="1743404"/>
            <a:ext cx="28857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i="0" lang="pt-BR" sz="24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Certidão para fins de usucapião</a:t>
            </a:r>
            <a:endParaRPr b="1" i="0" sz="2400" u="none" cap="none" strike="noStrike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1" sz="2400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lang="pt-BR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Provimento 65/2017 CNJ</a:t>
            </a:r>
            <a:endParaRPr b="1" sz="2400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6"/>
          <p:cNvSpPr txBox="1"/>
          <p:nvPr/>
        </p:nvSpPr>
        <p:spPr>
          <a:xfrm>
            <a:off x="5597225" y="3429000"/>
            <a:ext cx="198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39750" y="1974275"/>
            <a:ext cx="7155700" cy="283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/>
          <p:nvPr/>
        </p:nvSpPr>
        <p:spPr>
          <a:xfrm>
            <a:off x="-859876" y="889429"/>
            <a:ext cx="4995000" cy="68640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1568" y="121634"/>
            <a:ext cx="1956712" cy="804356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7"/>
          <p:cNvSpPr txBox="1"/>
          <p:nvPr/>
        </p:nvSpPr>
        <p:spPr>
          <a:xfrm>
            <a:off x="258345" y="862759"/>
            <a:ext cx="2282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7"/>
          <p:cNvSpPr txBox="1"/>
          <p:nvPr/>
        </p:nvSpPr>
        <p:spPr>
          <a:xfrm>
            <a:off x="347797" y="1743404"/>
            <a:ext cx="28857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i="0" lang="pt-BR" sz="24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Certidão para fins de usucapião</a:t>
            </a:r>
            <a:endParaRPr b="1" i="0" sz="2400" u="none" cap="none" strike="noStrike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1" sz="2400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lang="pt-BR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Provimento 65/2017 CNJ</a:t>
            </a:r>
            <a:endParaRPr b="1" sz="2400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7"/>
          <p:cNvSpPr txBox="1"/>
          <p:nvPr/>
        </p:nvSpPr>
        <p:spPr>
          <a:xfrm>
            <a:off x="5597225" y="3429000"/>
            <a:ext cx="198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6225" y="1462801"/>
            <a:ext cx="6600250" cy="284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"/>
          <p:cNvSpPr txBox="1"/>
          <p:nvPr/>
        </p:nvSpPr>
        <p:spPr>
          <a:xfrm>
            <a:off x="4651675" y="710450"/>
            <a:ext cx="9469200" cy="46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>
                <a:solidFill>
                  <a:schemeClr val="dk1"/>
                </a:solidFill>
              </a:rPr>
              <a:t>Municípios c/ mais certidões</a:t>
            </a:r>
            <a:endParaRPr sz="800"/>
          </a:p>
        </p:txBody>
      </p:sp>
      <p:sp>
        <p:nvSpPr>
          <p:cNvPr id="249" name="Google Shape;249;p28"/>
          <p:cNvSpPr/>
          <p:nvPr/>
        </p:nvSpPr>
        <p:spPr>
          <a:xfrm>
            <a:off x="-859876" y="889429"/>
            <a:ext cx="4995000" cy="68640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1568" y="121634"/>
            <a:ext cx="1956712" cy="804356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8"/>
          <p:cNvSpPr txBox="1"/>
          <p:nvPr/>
        </p:nvSpPr>
        <p:spPr>
          <a:xfrm>
            <a:off x="258345" y="862759"/>
            <a:ext cx="2282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8"/>
          <p:cNvSpPr txBox="1"/>
          <p:nvPr/>
        </p:nvSpPr>
        <p:spPr>
          <a:xfrm>
            <a:off x="347797" y="1743404"/>
            <a:ext cx="28857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i="0" lang="pt-BR" sz="24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Certidão para fins de usucapião</a:t>
            </a:r>
            <a:endParaRPr b="1" i="0" sz="2400" u="none" cap="none" strike="noStrike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1" sz="2400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lang="pt-BR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Provimento 65/2017 CNJ</a:t>
            </a:r>
            <a:endParaRPr b="1" sz="2400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8"/>
          <p:cNvSpPr txBox="1"/>
          <p:nvPr/>
        </p:nvSpPr>
        <p:spPr>
          <a:xfrm>
            <a:off x="5597225" y="3429000"/>
            <a:ext cx="198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4" name="Google Shape;254;p28"/>
          <p:cNvGraphicFramePr/>
          <p:nvPr/>
        </p:nvGraphicFramePr>
        <p:xfrm>
          <a:off x="4651667" y="142310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{B157B2BC-8126-494F-8DBD-0616817A1ECC}</a:tableStyleId>
              </a:tblPr>
              <a:tblGrid>
                <a:gridCol w="3023975"/>
                <a:gridCol w="3336600"/>
              </a:tblGrid>
              <a:tr h="400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 </a:t>
                      </a:r>
                      <a:r>
                        <a:rPr b="1" lang="pt-BR" sz="1700" u="none" cap="none" strike="noStrike"/>
                        <a:t>Município</a:t>
                      </a:r>
                      <a:endParaRPr b="1" sz="1700" u="none" cap="none" strike="noStrike"/>
                    </a:p>
                  </a:txBody>
                  <a:tcPr marT="84675" marB="846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pt-BR" sz="1700" u="none" cap="none" strike="noStrike"/>
                        <a:t>Nº Certidões </a:t>
                      </a:r>
                      <a:endParaRPr b="1" sz="1700" u="none" cap="none" strike="noStrike"/>
                    </a:p>
                  </a:txBody>
                  <a:tcPr marT="84675" marB="846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1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Paranatinga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 32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1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 União do Sul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 25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1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 Juara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 21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1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 Nova Mutum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 20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1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 Nova Ubiratã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 18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1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 Gaúcha do Norte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 16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1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 Tapurah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 15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1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 Poxoréu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 14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1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 Comodoro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  12 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4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 Juína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 11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/>
          <p:nvPr/>
        </p:nvSpPr>
        <p:spPr>
          <a:xfrm>
            <a:off x="5179000" y="721375"/>
            <a:ext cx="9469200" cy="46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</a:rPr>
              <a:t>Municípios de Fronteira</a:t>
            </a:r>
            <a:endParaRPr sz="900"/>
          </a:p>
        </p:txBody>
      </p:sp>
      <p:sp>
        <p:nvSpPr>
          <p:cNvPr id="260" name="Google Shape;260;p29"/>
          <p:cNvSpPr/>
          <p:nvPr/>
        </p:nvSpPr>
        <p:spPr>
          <a:xfrm>
            <a:off x="-859876" y="889429"/>
            <a:ext cx="4995000" cy="68640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1568" y="121634"/>
            <a:ext cx="1956712" cy="80435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9"/>
          <p:cNvSpPr txBox="1"/>
          <p:nvPr/>
        </p:nvSpPr>
        <p:spPr>
          <a:xfrm>
            <a:off x="258345" y="862759"/>
            <a:ext cx="2282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9"/>
          <p:cNvSpPr txBox="1"/>
          <p:nvPr/>
        </p:nvSpPr>
        <p:spPr>
          <a:xfrm>
            <a:off x="347797" y="1743404"/>
            <a:ext cx="28857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i="0" lang="pt-BR" sz="24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Certidão para fins de usucapião</a:t>
            </a:r>
            <a:endParaRPr b="1" i="0" sz="2400" u="none" cap="none" strike="noStrike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1" sz="2400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lang="pt-BR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Provimento 65/2017 CNJ</a:t>
            </a:r>
            <a:endParaRPr b="1" sz="2400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9"/>
          <p:cNvSpPr txBox="1"/>
          <p:nvPr/>
        </p:nvSpPr>
        <p:spPr>
          <a:xfrm>
            <a:off x="5597225" y="3429000"/>
            <a:ext cx="198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5" name="Google Shape;265;p29"/>
          <p:cNvGraphicFramePr/>
          <p:nvPr/>
        </p:nvGraphicFramePr>
        <p:xfrm>
          <a:off x="4750185" y="136894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{B157B2BC-8126-494F-8DBD-0616817A1ECC}</a:tableStyleId>
              </a:tblPr>
              <a:tblGrid>
                <a:gridCol w="2945700"/>
                <a:gridCol w="2386350"/>
                <a:gridCol w="1867950"/>
              </a:tblGrid>
              <a:tr h="443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pt-BR" sz="1700" u="none" cap="none" strike="noStrike"/>
                        <a:t>MUNICÍPIOS</a:t>
                      </a:r>
                      <a:endParaRPr b="1" sz="1700" u="none" cap="none" strike="noStrike"/>
                    </a:p>
                  </a:txBody>
                  <a:tcPr marT="84675" marB="846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pt-BR" sz="1700" u="none" cap="none" strike="noStrike"/>
                        <a:t>CERTIDÕES(qtde)</a:t>
                      </a:r>
                      <a:endParaRPr b="1" sz="1700" u="none" cap="none" strike="noStrike"/>
                    </a:p>
                  </a:txBody>
                  <a:tcPr marT="84675" marB="846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pt-BR" sz="1700" u="none" cap="none" strike="noStrike"/>
                        <a:t>ÁREAS(ha)</a:t>
                      </a:r>
                      <a:endParaRPr b="1" sz="1700" u="none" cap="none" strike="noStrike"/>
                    </a:p>
                  </a:txBody>
                  <a:tcPr marT="84675" marB="846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pt-BR" sz="1700" u="none" cap="none" strike="noStrike"/>
                        <a:t>Comodoro</a:t>
                      </a:r>
                      <a:endParaRPr b="1"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pt-BR" sz="1700" u="none" cap="none" strike="noStrike"/>
                        <a:t>12</a:t>
                      </a:r>
                      <a:endParaRPr b="1"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pt-BR" sz="1700" u="none" cap="none" strike="noStrike"/>
                        <a:t>21.659,5613</a:t>
                      </a:r>
                      <a:endParaRPr b="1"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700" u="none" cap="none" strike="noStrike"/>
                        <a:t>Campos de Júlio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700" u="none" cap="none" strike="noStrike"/>
                        <a:t>9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700" u="none" cap="none" strike="noStrike"/>
                        <a:t>3.972,0276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700" u="none" cap="none" strike="noStrike"/>
                        <a:t>Reserva do Cabaçal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700" u="none" cap="none" strike="noStrike"/>
                        <a:t>5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700" u="none" cap="none" strike="noStrike"/>
                        <a:t>1.262,6724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6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700" u="none" cap="none" strike="noStrike"/>
                        <a:t>Vila Bela da Santíssima Trindade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700" u="none" cap="none" strike="noStrike"/>
                        <a:t>5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700" u="none" cap="none" strike="noStrike"/>
                        <a:t>733,1818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700" u="none" cap="none" strike="noStrike"/>
                        <a:t>Barra do Bugres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700" u="none" cap="none" strike="noStrike"/>
                        <a:t>3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700" u="none" cap="none" strike="noStrike"/>
                        <a:t>253,4617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700" u="none" cap="none" strike="noStrike"/>
                        <a:t>Figueirópolis D’Oeste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700" u="none" cap="none" strike="noStrike"/>
                        <a:t>2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700" u="none" cap="none" strike="noStrike"/>
                        <a:t>52,8205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700" u="none" cap="none" strike="noStrike"/>
                        <a:t>Rio Branco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700" u="none" cap="none" strike="noStrike"/>
                        <a:t>2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700" u="none" cap="none" strike="noStrike"/>
                        <a:t>23,5284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700" u="none" cap="none" strike="noStrike"/>
                        <a:t>Porto Esperidião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700" u="none" cap="none" strike="noStrike"/>
                        <a:t>2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700" u="none" cap="none" strike="noStrike"/>
                        <a:t>796,9657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700" u="none" cap="none" strike="noStrike"/>
                        <a:t>Nova Lacerda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700" u="none" cap="none" strike="noStrike"/>
                        <a:t>2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700" u="none" cap="none" strike="noStrike"/>
                        <a:t>1.587,9045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700" u="none" cap="none" strike="noStrike"/>
                        <a:t>Pontes e Lacerda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700" u="none" cap="none" strike="noStrike"/>
                        <a:t>2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700" u="none" cap="none" strike="noStrike"/>
                        <a:t>1.292,7933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700" u="none" cap="none" strike="noStrike"/>
                        <a:t>Sapezal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700" u="none" cap="none" strike="noStrike"/>
                        <a:t>1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700" u="none" cap="none" strike="noStrike"/>
                        <a:t>1.036,3704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5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700" u="none" cap="none" strike="noStrike"/>
                        <a:t> </a:t>
                      </a:r>
                      <a:r>
                        <a:rPr b="1" lang="pt-BR" sz="1700" u="none" cap="none" strike="noStrike"/>
                        <a:t>TOTAL</a:t>
                      </a:r>
                      <a:endParaRPr b="1"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pt-BR" sz="1700" u="none" cap="none" strike="noStrike"/>
                        <a:t> 45</a:t>
                      </a:r>
                      <a:endParaRPr b="1"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pt-BR" sz="1700" u="none" cap="none" strike="noStrike"/>
                        <a:t> 32.671,29</a:t>
                      </a:r>
                      <a:endParaRPr b="1"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0"/>
          <p:cNvSpPr txBox="1"/>
          <p:nvPr/>
        </p:nvSpPr>
        <p:spPr>
          <a:xfrm>
            <a:off x="5020250" y="862750"/>
            <a:ext cx="9469200" cy="46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</a:rPr>
              <a:t>Impacto da certidões </a:t>
            </a:r>
            <a:endParaRPr sz="900"/>
          </a:p>
        </p:txBody>
      </p:sp>
      <p:sp>
        <p:nvSpPr>
          <p:cNvPr id="271" name="Google Shape;271;p30"/>
          <p:cNvSpPr/>
          <p:nvPr/>
        </p:nvSpPr>
        <p:spPr>
          <a:xfrm>
            <a:off x="-859876" y="889429"/>
            <a:ext cx="4995000" cy="68640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1568" y="121634"/>
            <a:ext cx="1956712" cy="80435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0"/>
          <p:cNvSpPr txBox="1"/>
          <p:nvPr/>
        </p:nvSpPr>
        <p:spPr>
          <a:xfrm>
            <a:off x="258345" y="862759"/>
            <a:ext cx="2282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0"/>
          <p:cNvSpPr txBox="1"/>
          <p:nvPr/>
        </p:nvSpPr>
        <p:spPr>
          <a:xfrm>
            <a:off x="347797" y="1743404"/>
            <a:ext cx="28857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i="0" lang="pt-BR" sz="24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Certidão para fins de usucapião</a:t>
            </a:r>
            <a:endParaRPr b="1" i="0" sz="2400" u="none" cap="none" strike="noStrike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1" sz="2400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lang="pt-BR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Provimento 65/2017 CNJ</a:t>
            </a:r>
            <a:endParaRPr b="1" sz="2400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0"/>
          <p:cNvSpPr txBox="1"/>
          <p:nvPr/>
        </p:nvSpPr>
        <p:spPr>
          <a:xfrm>
            <a:off x="5597225" y="3429000"/>
            <a:ext cx="198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76" name="Google Shape;276;p30"/>
          <p:cNvGraphicFramePr/>
          <p:nvPr/>
        </p:nvGraphicFramePr>
        <p:xfrm>
          <a:off x="3771525" y="1575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{B157B2BC-8126-494F-8DBD-0616817A1ECC}</a:tableStyleId>
              </a:tblPr>
              <a:tblGrid>
                <a:gridCol w="1513750"/>
                <a:gridCol w="1244825"/>
                <a:gridCol w="1505800"/>
                <a:gridCol w="2328025"/>
                <a:gridCol w="1463375"/>
              </a:tblGrid>
              <a:tr h="133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b="1" sz="17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pt-BR" sz="1700" u="none" cap="none" strike="noStrike"/>
                        <a:t>Cartórios</a:t>
                      </a:r>
                      <a:endParaRPr b="1" sz="1700" u="none" cap="none" strike="noStrike"/>
                    </a:p>
                  </a:txBody>
                  <a:tcPr marT="84675" marB="846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pt-BR" sz="1700" u="none" cap="none" strike="noStrike"/>
                        <a:t> Certidões</a:t>
                      </a:r>
                      <a:endParaRPr b="1" sz="1700" u="none" cap="none" strike="noStrike"/>
                    </a:p>
                  </a:txBody>
                  <a:tcPr marT="84675" marB="846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pt-BR" sz="1700" u="none" cap="none" strike="noStrike"/>
                        <a:t> </a:t>
                      </a:r>
                      <a:endParaRPr b="1" sz="17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pt-BR" sz="1700" u="none" cap="none" strike="noStrike"/>
                        <a:t>Interessados</a:t>
                      </a:r>
                      <a:endParaRPr b="1" sz="1700" u="none" cap="none" strike="noStrike"/>
                    </a:p>
                  </a:txBody>
                  <a:tcPr marT="84675" marB="846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pt-BR" sz="1700" u="none" cap="none" strike="noStrike"/>
                        <a:t>Requerentes c/ </a:t>
                      </a:r>
                      <a:endParaRPr b="1" sz="17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pt-BR" sz="1700" u="none" cap="none" strike="noStrike"/>
                        <a:t>imóveis</a:t>
                      </a:r>
                      <a:endParaRPr b="1" sz="17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pt-BR" sz="1700" u="none" cap="none" strike="noStrike"/>
                        <a:t>registrados (%)</a:t>
                      </a:r>
                      <a:endParaRPr b="1" sz="17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pt-BR" sz="1700" u="none" cap="none" strike="noStrike"/>
                        <a:t>  </a:t>
                      </a:r>
                      <a:endParaRPr b="1" sz="1700" u="none" cap="none" strike="noStrike"/>
                    </a:p>
                  </a:txBody>
                  <a:tcPr marT="84675" marB="846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pt-BR" sz="1700" u="none" cap="none" strike="noStrike"/>
                        <a:t> Registros</a:t>
                      </a:r>
                      <a:endParaRPr b="1" sz="17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pt-BR" sz="1700" u="none" cap="none" strike="noStrike"/>
                        <a:t>usucapião</a:t>
                      </a:r>
                      <a:endParaRPr b="1" sz="17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b="1" sz="1700" u="none" cap="none" strike="noStrike"/>
                    </a:p>
                  </a:txBody>
                  <a:tcPr marT="84675" marB="846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 </a:t>
                      </a:r>
                      <a:r>
                        <a:rPr lang="pt-BR" sz="1700"/>
                        <a:t>P</a:t>
                      </a:r>
                      <a:r>
                        <a:rPr lang="pt-BR" sz="1700" u="none" cap="none" strike="noStrike"/>
                        <a:t>aranatinga 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 32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 22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 sem resposta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 1 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4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 Água Boa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 8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 6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 4 (50%)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 2 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4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 Juara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 21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 19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 sem resposta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 não consta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 Nova Ubiratã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 18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 18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 8 (44,44%)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 10 (7 extra / 3 judicial)</a:t>
                      </a:r>
                      <a:endParaRPr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4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pt-BR" sz="1700" u="none" cap="none" strike="noStrike"/>
                        <a:t> Total</a:t>
                      </a:r>
                      <a:endParaRPr b="1"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pt-BR" sz="1700" u="none" cap="none" strike="noStrike"/>
                        <a:t>79 </a:t>
                      </a:r>
                      <a:endParaRPr b="1"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pt-BR" sz="1700" u="none" cap="none" strike="noStrike"/>
                        <a:t>63 </a:t>
                      </a:r>
                      <a:endParaRPr b="1"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pt-BR" sz="1700" u="none" cap="none" strike="noStrike"/>
                        <a:t> 12 (19,04%)</a:t>
                      </a:r>
                      <a:endParaRPr b="1"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pt-BR" sz="1700" u="none" cap="none" strike="noStrike"/>
                        <a:t>13 (16,45%)</a:t>
                      </a:r>
                      <a:endParaRPr b="1" sz="1700" u="none" cap="none" strike="noStrike"/>
                    </a:p>
                  </a:txBody>
                  <a:tcPr marT="33875" marB="33875" marR="84675" marL="84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1"/>
          <p:cNvSpPr txBox="1"/>
          <p:nvPr/>
        </p:nvSpPr>
        <p:spPr>
          <a:xfrm>
            <a:off x="3710150" y="1300063"/>
            <a:ext cx="9469200" cy="46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</a:rPr>
              <a:t> </a:t>
            </a:r>
            <a:endParaRPr sz="900"/>
          </a:p>
        </p:txBody>
      </p:sp>
      <p:sp>
        <p:nvSpPr>
          <p:cNvPr id="282" name="Google Shape;282;p31"/>
          <p:cNvSpPr/>
          <p:nvPr/>
        </p:nvSpPr>
        <p:spPr>
          <a:xfrm>
            <a:off x="-859876" y="889429"/>
            <a:ext cx="4995000" cy="68640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1568" y="121634"/>
            <a:ext cx="1956712" cy="804356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1"/>
          <p:cNvSpPr txBox="1"/>
          <p:nvPr/>
        </p:nvSpPr>
        <p:spPr>
          <a:xfrm>
            <a:off x="258345" y="862759"/>
            <a:ext cx="2282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1"/>
          <p:cNvSpPr txBox="1"/>
          <p:nvPr/>
        </p:nvSpPr>
        <p:spPr>
          <a:xfrm>
            <a:off x="347797" y="1743404"/>
            <a:ext cx="28857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i="0" lang="pt-BR" sz="24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Certidão para fins de usucapião</a:t>
            </a:r>
            <a:endParaRPr b="1" i="0" sz="2400" u="none" cap="none" strike="noStrike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1" sz="2400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lang="pt-BR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Provimento 65/2017 CNJ</a:t>
            </a:r>
            <a:endParaRPr b="1" sz="2400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1"/>
          <p:cNvSpPr txBox="1"/>
          <p:nvPr/>
        </p:nvSpPr>
        <p:spPr>
          <a:xfrm>
            <a:off x="5597225" y="3429000"/>
            <a:ext cx="198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2325" y="552800"/>
            <a:ext cx="5322226" cy="6152577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1"/>
          <p:cNvSpPr txBox="1"/>
          <p:nvPr/>
        </p:nvSpPr>
        <p:spPr>
          <a:xfrm>
            <a:off x="6362700" y="552800"/>
            <a:ext cx="5669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Calibri"/>
                <a:ea typeface="Calibri"/>
                <a:cs typeface="Calibri"/>
                <a:sym typeface="Calibri"/>
              </a:rPr>
              <a:t>Municípios com mais certidões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1"/>
          <p:cNvSpPr txBox="1"/>
          <p:nvPr/>
        </p:nvSpPr>
        <p:spPr>
          <a:xfrm>
            <a:off x="5852325" y="6211500"/>
            <a:ext cx="4995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Calibri"/>
                <a:ea typeface="Calibri"/>
                <a:cs typeface="Calibri"/>
                <a:sym typeface="Calibri"/>
              </a:rPr>
              <a:t>fonte: Mapa da Usucapião em Mato Grosso de acordo Certidão Para Fins de Usucapião.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2"/>
          <p:cNvSpPr txBox="1"/>
          <p:nvPr/>
        </p:nvSpPr>
        <p:spPr>
          <a:xfrm>
            <a:off x="3710150" y="1300063"/>
            <a:ext cx="9469200" cy="46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</a:rPr>
              <a:t> </a:t>
            </a:r>
            <a:endParaRPr sz="900"/>
          </a:p>
        </p:txBody>
      </p:sp>
      <p:sp>
        <p:nvSpPr>
          <p:cNvPr id="295" name="Google Shape;295;p32"/>
          <p:cNvSpPr/>
          <p:nvPr/>
        </p:nvSpPr>
        <p:spPr>
          <a:xfrm>
            <a:off x="-859876" y="889429"/>
            <a:ext cx="4995000" cy="68640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1568" y="121634"/>
            <a:ext cx="1956712" cy="804356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2"/>
          <p:cNvSpPr txBox="1"/>
          <p:nvPr/>
        </p:nvSpPr>
        <p:spPr>
          <a:xfrm>
            <a:off x="258345" y="862759"/>
            <a:ext cx="2282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2"/>
          <p:cNvSpPr txBox="1"/>
          <p:nvPr/>
        </p:nvSpPr>
        <p:spPr>
          <a:xfrm>
            <a:off x="347797" y="1743404"/>
            <a:ext cx="28857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i="0" lang="pt-BR" sz="24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Certidão para fins de usucapião</a:t>
            </a:r>
            <a:endParaRPr b="1" i="0" sz="2400" u="none" cap="none" strike="noStrike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1" sz="2400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lang="pt-BR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Provimento 65/2017 CNJ</a:t>
            </a:r>
            <a:endParaRPr b="1" sz="2400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2"/>
          <p:cNvSpPr txBox="1"/>
          <p:nvPr/>
        </p:nvSpPr>
        <p:spPr>
          <a:xfrm>
            <a:off x="5597225" y="3429000"/>
            <a:ext cx="198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2"/>
          <p:cNvSpPr txBox="1"/>
          <p:nvPr/>
        </p:nvSpPr>
        <p:spPr>
          <a:xfrm>
            <a:off x="5852325" y="6211500"/>
            <a:ext cx="4995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Calibri"/>
                <a:ea typeface="Calibri"/>
                <a:cs typeface="Calibri"/>
                <a:sym typeface="Calibri"/>
              </a:rPr>
              <a:t>fonte: Mapa da Usucapião em Mato Grosso de acordo Certidão Para Fins de Usucapião.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2325" y="385925"/>
            <a:ext cx="4542925" cy="586047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2"/>
          <p:cNvSpPr txBox="1"/>
          <p:nvPr/>
        </p:nvSpPr>
        <p:spPr>
          <a:xfrm>
            <a:off x="6256425" y="400250"/>
            <a:ext cx="5669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Calibri"/>
                <a:ea typeface="Calibri"/>
                <a:cs typeface="Calibri"/>
                <a:sym typeface="Calibri"/>
              </a:rPr>
              <a:t>Municípios certidões de maiores áreas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/>
          <p:nvPr/>
        </p:nvSpPr>
        <p:spPr>
          <a:xfrm>
            <a:off x="-859876" y="889429"/>
            <a:ext cx="4995000" cy="68640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1568" y="121634"/>
            <a:ext cx="1956712" cy="80435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/>
          <p:nvPr/>
        </p:nvSpPr>
        <p:spPr>
          <a:xfrm>
            <a:off x="258345" y="862759"/>
            <a:ext cx="2282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5031125" y="2266950"/>
            <a:ext cx="31203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i="0" lang="pt-BR" sz="21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Protagonismo do CNJ </a:t>
            </a:r>
            <a:endParaRPr b="1" i="0" sz="2100" u="none" cap="none" strike="noStrike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1" sz="2100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lang="pt-BR" sz="2100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Protagonismo RI </a:t>
            </a:r>
            <a:endParaRPr b="1" sz="2100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1" sz="2100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lang="pt-BR" sz="2100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Regularização Rural Amazônia Legal</a:t>
            </a:r>
            <a:endParaRPr b="1" sz="2100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1" sz="2400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5597225" y="3429000"/>
            <a:ext cx="198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4872175" y="1274113"/>
            <a:ext cx="5892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73763"/>
                </a:solidFill>
                <a:latin typeface="Arial Black"/>
                <a:ea typeface="Arial Black"/>
                <a:cs typeface="Arial Black"/>
                <a:sym typeface="Arial Black"/>
              </a:rPr>
              <a:t>SOBRE NOSSA APRESENTAÇÃO</a:t>
            </a:r>
            <a:endParaRPr sz="2400">
              <a:solidFill>
                <a:srgbClr val="07376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3"/>
          <p:cNvSpPr txBox="1"/>
          <p:nvPr/>
        </p:nvSpPr>
        <p:spPr>
          <a:xfrm>
            <a:off x="4581939" y="850821"/>
            <a:ext cx="6920700" cy="52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3"/>
          <p:cNvSpPr/>
          <p:nvPr/>
        </p:nvSpPr>
        <p:spPr>
          <a:xfrm>
            <a:off x="-859876" y="889429"/>
            <a:ext cx="4995000" cy="68640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1568" y="121634"/>
            <a:ext cx="1956712" cy="804356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3"/>
          <p:cNvSpPr txBox="1"/>
          <p:nvPr/>
        </p:nvSpPr>
        <p:spPr>
          <a:xfrm>
            <a:off x="258345" y="862759"/>
            <a:ext cx="2282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3"/>
          <p:cNvSpPr txBox="1"/>
          <p:nvPr/>
        </p:nvSpPr>
        <p:spPr>
          <a:xfrm>
            <a:off x="347797" y="1743404"/>
            <a:ext cx="2885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i="0" lang="pt-BR" sz="24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Amazônia Legal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03650" y="1575825"/>
            <a:ext cx="5829724" cy="408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4"/>
          <p:cNvSpPr txBox="1"/>
          <p:nvPr/>
        </p:nvSpPr>
        <p:spPr>
          <a:xfrm>
            <a:off x="4581939" y="850821"/>
            <a:ext cx="6920700" cy="52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4"/>
          <p:cNvSpPr/>
          <p:nvPr/>
        </p:nvSpPr>
        <p:spPr>
          <a:xfrm>
            <a:off x="-859876" y="889429"/>
            <a:ext cx="4995000" cy="68640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9" name="Google Shape;319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1568" y="121634"/>
            <a:ext cx="1956712" cy="80435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4"/>
          <p:cNvSpPr txBox="1"/>
          <p:nvPr/>
        </p:nvSpPr>
        <p:spPr>
          <a:xfrm>
            <a:off x="258345" y="862759"/>
            <a:ext cx="2282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34"/>
          <p:cNvSpPr txBox="1"/>
          <p:nvPr/>
        </p:nvSpPr>
        <p:spPr>
          <a:xfrm>
            <a:off x="347797" y="1743404"/>
            <a:ext cx="2885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i="0" lang="pt-BR" sz="24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Amazônia Legal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40054" y="1818713"/>
            <a:ext cx="4260921" cy="349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56474" y="3200401"/>
            <a:ext cx="4092639" cy="3038474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4"/>
          <p:cNvSpPr txBox="1"/>
          <p:nvPr/>
        </p:nvSpPr>
        <p:spPr>
          <a:xfrm>
            <a:off x="5029200" y="1857375"/>
            <a:ext cx="1409360" cy="523220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rgbClr val="AC5B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BEM VINDOS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Á FILADELFIA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34"/>
          <p:cNvSpPr/>
          <p:nvPr/>
        </p:nvSpPr>
        <p:spPr>
          <a:xfrm>
            <a:off x="5586413" y="982991"/>
            <a:ext cx="3048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VINDOS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Á FILADELFIA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34"/>
          <p:cNvSpPr txBox="1"/>
          <p:nvPr/>
        </p:nvSpPr>
        <p:spPr>
          <a:xfrm>
            <a:off x="5241375" y="5314950"/>
            <a:ext cx="2615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latin typeface="Calibri"/>
                <a:ea typeface="Calibri"/>
                <a:cs typeface="Calibri"/>
                <a:sym typeface="Calibri"/>
              </a:rPr>
              <a:t>1250 km de Cuiabá</a:t>
            </a:r>
            <a:endParaRPr b="1" sz="1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5"/>
          <p:cNvSpPr txBox="1"/>
          <p:nvPr/>
        </p:nvSpPr>
        <p:spPr>
          <a:xfrm>
            <a:off x="4581939" y="850821"/>
            <a:ext cx="6920700" cy="52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35"/>
          <p:cNvSpPr/>
          <p:nvPr/>
        </p:nvSpPr>
        <p:spPr>
          <a:xfrm>
            <a:off x="-859876" y="889429"/>
            <a:ext cx="4995000" cy="68640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3" name="Google Shape;333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1568" y="121634"/>
            <a:ext cx="1956712" cy="804356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5"/>
          <p:cNvSpPr txBox="1"/>
          <p:nvPr/>
        </p:nvSpPr>
        <p:spPr>
          <a:xfrm>
            <a:off x="258345" y="862759"/>
            <a:ext cx="2282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5"/>
          <p:cNvSpPr txBox="1"/>
          <p:nvPr/>
        </p:nvSpPr>
        <p:spPr>
          <a:xfrm>
            <a:off x="347797" y="1743404"/>
            <a:ext cx="2885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i="0" lang="pt-BR" sz="24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Amazônia Legal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4986" y="1166814"/>
            <a:ext cx="7056545" cy="4476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35"/>
          <p:cNvCxnSpPr/>
          <p:nvPr/>
        </p:nvCxnSpPr>
        <p:spPr>
          <a:xfrm>
            <a:off x="6015037" y="2286000"/>
            <a:ext cx="814388" cy="1357313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38" name="Google Shape;338;p35"/>
          <p:cNvCxnSpPr/>
          <p:nvPr/>
        </p:nvCxnSpPr>
        <p:spPr>
          <a:xfrm flipH="1" rot="10800000">
            <a:off x="7486650" y="4029077"/>
            <a:ext cx="1357313" cy="1000123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6"/>
          <p:cNvSpPr txBox="1"/>
          <p:nvPr/>
        </p:nvSpPr>
        <p:spPr>
          <a:xfrm>
            <a:off x="4581939" y="850821"/>
            <a:ext cx="6920700" cy="52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36"/>
          <p:cNvSpPr/>
          <p:nvPr/>
        </p:nvSpPr>
        <p:spPr>
          <a:xfrm>
            <a:off x="-859876" y="889429"/>
            <a:ext cx="4995000" cy="68640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1568" y="121634"/>
            <a:ext cx="1956712" cy="804356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36"/>
          <p:cNvSpPr txBox="1"/>
          <p:nvPr/>
        </p:nvSpPr>
        <p:spPr>
          <a:xfrm>
            <a:off x="258345" y="862759"/>
            <a:ext cx="2282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6"/>
          <p:cNvSpPr txBox="1"/>
          <p:nvPr/>
        </p:nvSpPr>
        <p:spPr>
          <a:xfrm>
            <a:off x="347797" y="1743404"/>
            <a:ext cx="2885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i="0" lang="pt-BR" sz="24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Amazônia Legal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74297" y="1538288"/>
            <a:ext cx="5341092" cy="4005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ipuana 2.jpeg" id="349" name="Google Shape;349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56675" y="460375"/>
            <a:ext cx="3048000" cy="2286001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6"/>
          <p:cNvSpPr txBox="1"/>
          <p:nvPr/>
        </p:nvSpPr>
        <p:spPr>
          <a:xfrm>
            <a:off x="4157663" y="5629276"/>
            <a:ext cx="43719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Mobilização  PA Medalha Milagrosa  Aripuanã MT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6"/>
          <p:cNvSpPr txBox="1"/>
          <p:nvPr/>
        </p:nvSpPr>
        <p:spPr>
          <a:xfrm>
            <a:off x="9458326" y="2843213"/>
            <a:ext cx="271879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Reunião prefeitura  10/2022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7"/>
          <p:cNvSpPr txBox="1"/>
          <p:nvPr/>
        </p:nvSpPr>
        <p:spPr>
          <a:xfrm>
            <a:off x="4153314" y="750808"/>
            <a:ext cx="6920700" cy="52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37"/>
          <p:cNvSpPr/>
          <p:nvPr/>
        </p:nvSpPr>
        <p:spPr>
          <a:xfrm>
            <a:off x="-859876" y="889429"/>
            <a:ext cx="4995000" cy="68640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8" name="Google Shape;358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1568" y="121634"/>
            <a:ext cx="1956712" cy="804356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7"/>
          <p:cNvSpPr txBox="1"/>
          <p:nvPr/>
        </p:nvSpPr>
        <p:spPr>
          <a:xfrm>
            <a:off x="258345" y="862759"/>
            <a:ext cx="2282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37"/>
          <p:cNvSpPr txBox="1"/>
          <p:nvPr/>
        </p:nvSpPr>
        <p:spPr>
          <a:xfrm>
            <a:off x="347797" y="1743404"/>
            <a:ext cx="2885700" cy="16619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i="0" lang="pt-BR" sz="24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Amazônia Legal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1" i="0" sz="2400" u="none" cap="none" strike="noStrike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i="0" lang="pt-BR" sz="18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TITULOS ENTEGUES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i="0" lang="pt-BR" sz="18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2018/2023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i="0" lang="pt-BR" sz="18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*Registrados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37"/>
          <p:cNvSpPr txBox="1"/>
          <p:nvPr/>
        </p:nvSpPr>
        <p:spPr>
          <a:xfrm>
            <a:off x="3300413" y="5657851"/>
            <a:ext cx="43719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</a:t>
            </a:r>
            <a:r>
              <a:rPr b="0" i="0" lang="pt-BR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https://www.intermat.mt.gov.br/tl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(Indicadores)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37"/>
          <p:cNvSpPr txBox="1"/>
          <p:nvPr/>
        </p:nvSpPr>
        <p:spPr>
          <a:xfrm>
            <a:off x="9458326" y="2843213"/>
            <a:ext cx="271879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Reunião prefeitura  10/2022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3" name="Google Shape;363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25802" y="1233487"/>
            <a:ext cx="8793162" cy="436245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7"/>
          <p:cNvSpPr/>
          <p:nvPr/>
        </p:nvSpPr>
        <p:spPr>
          <a:xfrm rot="-4693728">
            <a:off x="3643310" y="3443291"/>
            <a:ext cx="484632" cy="97840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8"/>
          <p:cNvSpPr txBox="1"/>
          <p:nvPr/>
        </p:nvSpPr>
        <p:spPr>
          <a:xfrm>
            <a:off x="4153314" y="750808"/>
            <a:ext cx="6920700" cy="52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38"/>
          <p:cNvSpPr/>
          <p:nvPr/>
        </p:nvSpPr>
        <p:spPr>
          <a:xfrm>
            <a:off x="-859876" y="889429"/>
            <a:ext cx="4995000" cy="68640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1" name="Google Shape;37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1568" y="121634"/>
            <a:ext cx="1956712" cy="804356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8"/>
          <p:cNvSpPr txBox="1"/>
          <p:nvPr/>
        </p:nvSpPr>
        <p:spPr>
          <a:xfrm>
            <a:off x="258345" y="862759"/>
            <a:ext cx="2282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38"/>
          <p:cNvSpPr txBox="1"/>
          <p:nvPr/>
        </p:nvSpPr>
        <p:spPr>
          <a:xfrm>
            <a:off x="347797" y="1743404"/>
            <a:ext cx="2885700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i="0" lang="pt-BR" sz="24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Amazônia Legal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1" i="0" sz="2400" u="none" cap="none" strike="noStrike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74" name="Google Shape;374;p38"/>
          <p:cNvSpPr txBox="1"/>
          <p:nvPr/>
        </p:nvSpPr>
        <p:spPr>
          <a:xfrm>
            <a:off x="4157663" y="5629276"/>
            <a:ext cx="43719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</a:t>
            </a:r>
            <a:r>
              <a:rPr b="0" i="0" lang="pt-BR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https://www.intermat.mt.gov.br/tl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(Indicadores)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5" name="Google Shape;375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71838" y="1318805"/>
            <a:ext cx="8694738" cy="418664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38"/>
          <p:cNvSpPr txBox="1"/>
          <p:nvPr/>
        </p:nvSpPr>
        <p:spPr>
          <a:xfrm>
            <a:off x="7243763" y="885826"/>
            <a:ext cx="7537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INCRA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38"/>
          <p:cNvSpPr/>
          <p:nvPr/>
        </p:nvSpPr>
        <p:spPr>
          <a:xfrm rot="-4693728">
            <a:off x="3757610" y="3328990"/>
            <a:ext cx="484632" cy="97840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38"/>
          <p:cNvSpPr txBox="1"/>
          <p:nvPr/>
        </p:nvSpPr>
        <p:spPr>
          <a:xfrm>
            <a:off x="347797" y="1743404"/>
            <a:ext cx="2885700" cy="1569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i="0" lang="pt-BR" sz="24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Amazônia Legal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1" i="0" sz="2400" u="none" cap="none" strike="noStrike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i="0" lang="pt-BR" sz="18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TITULOS ENTEGUES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i="0" lang="pt-BR" sz="12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     2018/2023 (07/2023)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i="0" lang="pt-BR" sz="18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*</a:t>
            </a:r>
            <a:r>
              <a:rPr b="1" i="0" lang="pt-BR" sz="12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Registrados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9"/>
          <p:cNvSpPr txBox="1"/>
          <p:nvPr/>
        </p:nvSpPr>
        <p:spPr>
          <a:xfrm>
            <a:off x="4153314" y="750808"/>
            <a:ext cx="6920700" cy="52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39"/>
          <p:cNvSpPr/>
          <p:nvPr/>
        </p:nvSpPr>
        <p:spPr>
          <a:xfrm>
            <a:off x="-859876" y="889429"/>
            <a:ext cx="4995000" cy="68640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5" name="Google Shape;385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1568" y="121634"/>
            <a:ext cx="1956712" cy="804356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9"/>
          <p:cNvSpPr txBox="1"/>
          <p:nvPr/>
        </p:nvSpPr>
        <p:spPr>
          <a:xfrm>
            <a:off x="258345" y="862759"/>
            <a:ext cx="2282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39"/>
          <p:cNvSpPr txBox="1"/>
          <p:nvPr/>
        </p:nvSpPr>
        <p:spPr>
          <a:xfrm>
            <a:off x="347797" y="1743404"/>
            <a:ext cx="2885700" cy="1569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i="0" lang="pt-BR" sz="24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Amazônia Legal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1" i="0" sz="2400" u="none" cap="none" strike="noStrike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i="0" lang="pt-BR" sz="18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TITULOS ENTEGUES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i="0" lang="pt-BR" sz="12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     2018/2023 (07/2023)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i="0" lang="pt-BR" sz="18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*</a:t>
            </a:r>
            <a:r>
              <a:rPr b="1" i="0" lang="pt-BR" sz="12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Registrados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39"/>
          <p:cNvSpPr txBox="1"/>
          <p:nvPr/>
        </p:nvSpPr>
        <p:spPr>
          <a:xfrm>
            <a:off x="3729038" y="5757864"/>
            <a:ext cx="43719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</a:t>
            </a:r>
            <a:r>
              <a:rPr b="0" i="0" lang="pt-BR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https://www.intermat.mt.gov.br/tl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(Indicadores)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39"/>
          <p:cNvSpPr txBox="1"/>
          <p:nvPr/>
        </p:nvSpPr>
        <p:spPr>
          <a:xfrm>
            <a:off x="7300913" y="1185863"/>
            <a:ext cx="110158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0" name="Google Shape;390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32189" y="1524003"/>
            <a:ext cx="8363948" cy="4176712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9"/>
          <p:cNvSpPr/>
          <p:nvPr/>
        </p:nvSpPr>
        <p:spPr>
          <a:xfrm rot="-4693728">
            <a:off x="4057648" y="3529015"/>
            <a:ext cx="484632" cy="97840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0"/>
          <p:cNvSpPr txBox="1"/>
          <p:nvPr/>
        </p:nvSpPr>
        <p:spPr>
          <a:xfrm>
            <a:off x="4153314" y="750808"/>
            <a:ext cx="6920700" cy="52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40"/>
          <p:cNvSpPr/>
          <p:nvPr/>
        </p:nvSpPr>
        <p:spPr>
          <a:xfrm>
            <a:off x="-859876" y="889429"/>
            <a:ext cx="4995000" cy="68640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8" name="Google Shape;398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1568" y="121634"/>
            <a:ext cx="1956712" cy="804356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0"/>
          <p:cNvSpPr txBox="1"/>
          <p:nvPr/>
        </p:nvSpPr>
        <p:spPr>
          <a:xfrm>
            <a:off x="258345" y="862759"/>
            <a:ext cx="2282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40"/>
          <p:cNvSpPr txBox="1"/>
          <p:nvPr/>
        </p:nvSpPr>
        <p:spPr>
          <a:xfrm>
            <a:off x="258350" y="1716851"/>
            <a:ext cx="2282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i="0" lang="pt-BR" sz="24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Amazônia Legal</a:t>
            </a:r>
            <a:endParaRPr b="1" i="0" sz="2400" u="none" cap="none" strike="noStrike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1" sz="2400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lang="pt-BR" sz="1800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Programa Terra a Limpo Bndes/Fundo Amazônia</a:t>
            </a:r>
            <a:endParaRPr b="1" sz="1800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1" i="0" sz="2400" u="none" cap="none" strike="noStrike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01" name="Google Shape;401;p40"/>
          <p:cNvSpPr txBox="1"/>
          <p:nvPr/>
        </p:nvSpPr>
        <p:spPr>
          <a:xfrm>
            <a:off x="2886075" y="5743576"/>
            <a:ext cx="43719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</a:t>
            </a:r>
            <a:r>
              <a:rPr b="0" i="0" lang="pt-BR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https://www.intermat.mt.gov.br/tl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(Indicadores)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40"/>
          <p:cNvSpPr/>
          <p:nvPr/>
        </p:nvSpPr>
        <p:spPr>
          <a:xfrm rot="-4693728">
            <a:off x="4057648" y="3529015"/>
            <a:ext cx="484632" cy="97840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3" name="Google Shape;403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89976" y="1457325"/>
            <a:ext cx="9518604" cy="4594025"/>
          </a:xfrm>
          <a:prstGeom prst="rect">
            <a:avLst/>
          </a:prstGeom>
          <a:noFill/>
          <a:ln>
            <a:noFill/>
          </a:ln>
        </p:spPr>
      </p:pic>
      <p:sp>
        <p:nvSpPr>
          <p:cNvPr descr="https://lh4.googleusercontent.com/flRNOH85rW7O3xyTeYnbn9bndDGn35ajIepoXrz079x__wJsDwkJthpMjDW-6gYMzFsY3cSkRPsB2Rru0qeg43ZY9Y8N4NMEmQzUuR3Lz6FOXX1JNufl8cq_nG2sXmfFhrrOFvQ60op0xjUFKUVQWQ" id="404" name="Google Shape;404;p40"/>
          <p:cNvSpPr/>
          <p:nvPr/>
        </p:nvSpPr>
        <p:spPr>
          <a:xfrm>
            <a:off x="130175" y="-914400"/>
            <a:ext cx="3181350" cy="2381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40"/>
          <p:cNvSpPr/>
          <p:nvPr/>
        </p:nvSpPr>
        <p:spPr>
          <a:xfrm rot="-810207">
            <a:off x="6384625" y="5153491"/>
            <a:ext cx="1298907" cy="4445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1"/>
          <p:cNvSpPr txBox="1"/>
          <p:nvPr/>
        </p:nvSpPr>
        <p:spPr>
          <a:xfrm>
            <a:off x="4153314" y="750808"/>
            <a:ext cx="6920700" cy="52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rgbClr val="7A7A7A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O Projeto de Lei </a:t>
            </a:r>
            <a:r>
              <a:rPr lang="pt-BR" sz="1600">
                <a:solidFill>
                  <a:srgbClr val="CC3366"/>
                </a:solidFill>
                <a:highlight>
                  <a:srgbClr val="F4F4F4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n. 1.425/2023</a:t>
            </a:r>
            <a:r>
              <a:rPr lang="pt-BR" sz="1600">
                <a:solidFill>
                  <a:srgbClr val="7A7A7A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  e  </a:t>
            </a:r>
            <a:r>
              <a:rPr lang="pt-BR" sz="1600">
                <a:solidFill>
                  <a:srgbClr val="CC3366"/>
                </a:solidFill>
                <a:highlight>
                  <a:srgbClr val="F4F4F4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Projeto de Lei n. 248/2022</a:t>
            </a:r>
            <a:r>
              <a:rPr lang="pt-BR" sz="1600">
                <a:solidFill>
                  <a:srgbClr val="7A7A7A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 do então Deputado Suelme Fernandes, rejeitado em 2022 pela Comissão de Constituição, Justiça e Redação.</a:t>
            </a:r>
            <a:endParaRPr sz="1600">
              <a:solidFill>
                <a:srgbClr val="7A7A7A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rgbClr val="7A7A7A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No projeto de lei de 2022, a CCJR emitiu o </a:t>
            </a:r>
            <a:r>
              <a:rPr lang="pt-BR" sz="1600">
                <a:solidFill>
                  <a:srgbClr val="CC3366"/>
                </a:solidFill>
                <a:highlight>
                  <a:srgbClr val="F4F4F4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Parecer n. 521/2022</a:t>
            </a:r>
            <a:r>
              <a:rPr lang="pt-BR" sz="1600">
                <a:solidFill>
                  <a:srgbClr val="7A7A7A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 manifestando pelo vício de iniciativa da lei considerando inconstitucional o projeto, fundamentando para isso o artigo 22 da CF/88.</a:t>
            </a:r>
            <a:endParaRPr sz="1600">
              <a:solidFill>
                <a:srgbClr val="7A7A7A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rgbClr val="7A7A7A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Entretanto, ao aprovar o atual projeto de lei percebe-se que houve alteração positiva da respectiva comissão acerca do tema. Aqui ressaltamos que tal posicionamento deve-se à experiência do atual presidente da CCJR, Deputado Júlio Campos, que no seu </a:t>
            </a:r>
            <a:r>
              <a:rPr lang="pt-BR" sz="1600">
                <a:solidFill>
                  <a:srgbClr val="CC3366"/>
                </a:solidFill>
                <a:highlight>
                  <a:srgbClr val="F4F4F4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Parecer n. 667/2023</a:t>
            </a:r>
            <a:r>
              <a:rPr lang="pt-BR" sz="1600">
                <a:solidFill>
                  <a:srgbClr val="7A7A7A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 considerou que teor do projeto trata de legislação local, o que não o torna inconstitucional, conforme art. 11 do Estatuto da Terra.</a:t>
            </a:r>
            <a:endParaRPr sz="1600">
              <a:solidFill>
                <a:srgbClr val="7A7A7A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rgbClr val="7A7A7A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Ressaltou ainda que a convalidação das matrículas com origens precárias poderia incidir em terras devolutas, mas que estas, caso identificadas pelo INTERMAT, são de responsabilidade dos estados conforme art. 26 da CF/88.</a:t>
            </a:r>
            <a:endParaRPr sz="1600">
              <a:solidFill>
                <a:srgbClr val="7A7A7A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1" name="Google Shape;411;p41"/>
          <p:cNvSpPr/>
          <p:nvPr/>
        </p:nvSpPr>
        <p:spPr>
          <a:xfrm>
            <a:off x="-859876" y="889429"/>
            <a:ext cx="4995000" cy="68640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2" name="Google Shape;412;p4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81568" y="121634"/>
            <a:ext cx="1956712" cy="804356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41"/>
          <p:cNvSpPr txBox="1"/>
          <p:nvPr/>
        </p:nvSpPr>
        <p:spPr>
          <a:xfrm>
            <a:off x="258345" y="862759"/>
            <a:ext cx="2282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41"/>
          <p:cNvSpPr txBox="1"/>
          <p:nvPr/>
        </p:nvSpPr>
        <p:spPr>
          <a:xfrm>
            <a:off x="258350" y="1716851"/>
            <a:ext cx="2282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lang="pt-BR" sz="2400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Sesmarias</a:t>
            </a:r>
            <a:endParaRPr b="1" sz="1800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1" i="0" sz="2400" u="none" cap="none" strike="noStrike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descr="https://lh4.googleusercontent.com/flRNOH85rW7O3xyTeYnbn9bndDGn35ajIepoXrz079x__wJsDwkJthpMjDW-6gYMzFsY3cSkRPsB2Rru0qeg43ZY9Y8N4NMEmQzUuR3Lz6FOXX1JNufl8cq_nG2sXmfFhrrOFvQ60op0xjUFKUVQWQ" id="415" name="Google Shape;415;p41"/>
          <p:cNvSpPr/>
          <p:nvPr/>
        </p:nvSpPr>
        <p:spPr>
          <a:xfrm>
            <a:off x="130175" y="-914400"/>
            <a:ext cx="3181200" cy="23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2"/>
          <p:cNvSpPr txBox="1"/>
          <p:nvPr/>
        </p:nvSpPr>
        <p:spPr>
          <a:xfrm>
            <a:off x="4153326" y="750800"/>
            <a:ext cx="7540800" cy="52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A7A7A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A7A7A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7A7A7A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Art. 1º São reconhecidos e convalidados, com força de título de domínio, as posses inseridas nas matriculas imobiliárias com descrições precárias e/ou desfiguradas, nos registros imobiliários de imóveis rurais, cuja origem não seja em títulos de alienação ou concessão expedidos pelo poder público, incluindo os seus desmembramentos e remembramentos, devidamente registrados/averbados nos Cartórios de Registro de Imóveis no Estado de Mato Grosso.</a:t>
            </a:r>
            <a:r>
              <a:rPr lang="pt-BR" sz="1600">
                <a:solidFill>
                  <a:srgbClr val="7A7A7A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600">
              <a:solidFill>
                <a:srgbClr val="7A7A7A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A7A7A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t/>
            </a:r>
            <a:endParaRPr sz="1600">
              <a:solidFill>
                <a:srgbClr val="7A7A7A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1" name="Google Shape;421;p42"/>
          <p:cNvSpPr/>
          <p:nvPr/>
        </p:nvSpPr>
        <p:spPr>
          <a:xfrm>
            <a:off x="-859876" y="889429"/>
            <a:ext cx="4995000" cy="68640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2" name="Google Shape;422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1568" y="121634"/>
            <a:ext cx="1956712" cy="804356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42"/>
          <p:cNvSpPr txBox="1"/>
          <p:nvPr/>
        </p:nvSpPr>
        <p:spPr>
          <a:xfrm>
            <a:off x="258345" y="862759"/>
            <a:ext cx="2282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42"/>
          <p:cNvSpPr txBox="1"/>
          <p:nvPr/>
        </p:nvSpPr>
        <p:spPr>
          <a:xfrm>
            <a:off x="130175" y="1868376"/>
            <a:ext cx="22827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lang="pt-BR" sz="2400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Sesmarias</a:t>
            </a:r>
            <a:endParaRPr b="1" sz="2400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1" sz="2400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lang="pt-BR" sz="1700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13 milhões de hectares /12 municípios</a:t>
            </a:r>
            <a:endParaRPr b="1" sz="1700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1" sz="1700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lang="pt-BR" sz="1700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Audência Pública TJMT 2018</a:t>
            </a:r>
            <a:endParaRPr b="1" sz="1700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1" i="0" sz="2400" u="none" cap="none" strike="noStrike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descr="https://lh4.googleusercontent.com/flRNOH85rW7O3xyTeYnbn9bndDGn35ajIepoXrz079x__wJsDwkJthpMjDW-6gYMzFsY3cSkRPsB2Rru0qeg43ZY9Y8N4NMEmQzUuR3Lz6FOXX1JNufl8cq_nG2sXmfFhrrOFvQ60op0xjUFKUVQWQ" id="425" name="Google Shape;425;p42"/>
          <p:cNvSpPr/>
          <p:nvPr/>
        </p:nvSpPr>
        <p:spPr>
          <a:xfrm>
            <a:off x="130175" y="-914400"/>
            <a:ext cx="3181200" cy="23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/>
        </p:nvSpPr>
        <p:spPr>
          <a:xfrm>
            <a:off x="4564614" y="925996"/>
            <a:ext cx="6920700" cy="52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12529"/>
              </a:solidFill>
              <a:highlight>
                <a:srgbClr val="F8FAFC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rgbClr val="929292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pt-BR" sz="1650" u="none" cap="none" strike="noStrike">
                <a:solidFill>
                  <a:schemeClr val="dk1"/>
                </a:solidFill>
                <a:highlight>
                  <a:srgbClr val="F8FAFC"/>
                </a:highlight>
                <a:latin typeface="Arial"/>
                <a:ea typeface="Arial"/>
                <a:cs typeface="Arial"/>
                <a:sym typeface="Arial"/>
              </a:rPr>
              <a:t>Dispõe sobre o registro e a averbação de descrição de área, por Oficiais de Registro de Imóveis, relativos às Glebas Públicas Federais situadas na Amazônia Legal. </a:t>
            </a:r>
            <a:endParaRPr b="1" i="0" sz="2000" u="none" cap="none" strike="noStrike">
              <a:solidFill>
                <a:schemeClr val="dk1"/>
              </a:solidFill>
              <a:highlight>
                <a:srgbClr val="F8FAFC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6"/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1568" y="121634"/>
            <a:ext cx="1956712" cy="80435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/>
        </p:nvSpPr>
        <p:spPr>
          <a:xfrm>
            <a:off x="258345" y="862759"/>
            <a:ext cx="2282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347797" y="1743404"/>
            <a:ext cx="2885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i="0" lang="pt-BR" sz="24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Protagonismo do CNJ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5597225" y="3429000"/>
            <a:ext cx="198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9095500" y="2064325"/>
            <a:ext cx="3131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PROVIMENTO n</a:t>
            </a:r>
            <a:r>
              <a:rPr b="1" baseline="3000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1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33/2013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26200" y="359999"/>
            <a:ext cx="4109525" cy="465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3"/>
          <p:cNvSpPr txBox="1"/>
          <p:nvPr/>
        </p:nvSpPr>
        <p:spPr>
          <a:xfrm>
            <a:off x="4153327" y="750800"/>
            <a:ext cx="8038800" cy="52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7A7A7A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Art. 2 º A convalidação de que trata o artigo anterior não se aplica a imóveis rurais: </a:t>
            </a:r>
            <a:endParaRPr sz="1600">
              <a:solidFill>
                <a:srgbClr val="7A7A7A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7A7A7A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I </a:t>
            </a:r>
            <a:r>
              <a:rPr b="1" lang="pt-BR" sz="1600">
                <a:solidFill>
                  <a:srgbClr val="7A7A7A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cuja propriedade ou posse estejam sendo questionadas ou reivindicadas, na esfera administrativa ou judicial, por órgão ou entidade da administração federal ou estadual direta e indireta; </a:t>
            </a:r>
            <a:endParaRPr b="1" sz="1600">
              <a:solidFill>
                <a:srgbClr val="7A7A7A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7A7A7A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II - objeto de ações de desapropriação por interesse social para fins de reforma agrária ou por utilidade pública, administrativa ou judicial, ajuizadas até a data de publicação desta Lei; </a:t>
            </a:r>
            <a:endParaRPr sz="1600">
              <a:solidFill>
                <a:srgbClr val="7A7A7A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7A7A7A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III – houver sobreposição e/ou litígio entre a área correspondente ao registro ratificado e a área correspondente ao título de domínio de outro particular; </a:t>
            </a:r>
            <a:endParaRPr sz="1600">
              <a:solidFill>
                <a:srgbClr val="7A7A7A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7A7A7A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IV - localizados em áreas de reservas indígenas ou quilombolas; </a:t>
            </a:r>
            <a:endParaRPr sz="1600">
              <a:solidFill>
                <a:srgbClr val="7A7A7A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7A7A7A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V – que não tenha comprovação da posse de boa fé, mansa e pacífica por declaração dos seus confrontantes.</a:t>
            </a:r>
            <a:r>
              <a:rPr lang="pt-BR" sz="1600">
                <a:solidFill>
                  <a:srgbClr val="7A7A7A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s e convalidados, com força de título de domínio, as posses inseridas nas matriculas imobiliárias com descrições precárias e/ou desfiguradas, nos registros imobiliários de imóveis rurais, cuja origem não seja em títulos de alienação ou concessão expedidos pelo poder público, incluindo os seus desmembramentos e remembramentos, devidamente registrados/averbados nos Cartórios de Registro de Imóveis no Estado de Mato Grosso. </a:t>
            </a:r>
            <a:endParaRPr sz="1600">
              <a:solidFill>
                <a:srgbClr val="7A7A7A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A7A7A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pt-BR" sz="1600">
                <a:solidFill>
                  <a:srgbClr val="7A7A7A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Art. 3º O interessado em obter a convalidação de que trata o art. 1º desta Lei, deverá requerer a notificação 1 Projeto de lei - ajus38c9 Estado de Mato Grosso Assembleia Legislativa através do Registro de Títulos e Documentos para o órgão de terras manifestar-se em 30 dias, prosseguindo caso não houver manifestação dentro desse prazo. Art. 4º Esta Lei entra em vigor na data de sua publicação. </a:t>
            </a:r>
            <a:endParaRPr sz="1600">
              <a:solidFill>
                <a:srgbClr val="7A7A7A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1" name="Google Shape;431;p43"/>
          <p:cNvSpPr/>
          <p:nvPr/>
        </p:nvSpPr>
        <p:spPr>
          <a:xfrm>
            <a:off x="-859876" y="889429"/>
            <a:ext cx="4995000" cy="68640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2" name="Google Shape;432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1568" y="121634"/>
            <a:ext cx="1956712" cy="804356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43"/>
          <p:cNvSpPr txBox="1"/>
          <p:nvPr/>
        </p:nvSpPr>
        <p:spPr>
          <a:xfrm>
            <a:off x="258345" y="862759"/>
            <a:ext cx="2282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43"/>
          <p:cNvSpPr txBox="1"/>
          <p:nvPr/>
        </p:nvSpPr>
        <p:spPr>
          <a:xfrm>
            <a:off x="258350" y="1716851"/>
            <a:ext cx="2282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lang="pt-BR" sz="2400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Sesmarias</a:t>
            </a:r>
            <a:endParaRPr b="1" sz="1800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1" i="0" sz="2400" u="none" cap="none" strike="noStrike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descr="https://lh4.googleusercontent.com/flRNOH85rW7O3xyTeYnbn9bndDGn35ajIepoXrz079x__wJsDwkJthpMjDW-6gYMzFsY3cSkRPsB2Rru0qeg43ZY9Y8N4NMEmQzUuR3Lz6FOXX1JNufl8cq_nG2sXmfFhrrOFvQ60op0xjUFKUVQWQ" id="435" name="Google Shape;435;p43"/>
          <p:cNvSpPr/>
          <p:nvPr/>
        </p:nvSpPr>
        <p:spPr>
          <a:xfrm>
            <a:off x="130175" y="-914400"/>
            <a:ext cx="3181200" cy="23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4"/>
          <p:cNvSpPr txBox="1"/>
          <p:nvPr/>
        </p:nvSpPr>
        <p:spPr>
          <a:xfrm>
            <a:off x="4153327" y="750800"/>
            <a:ext cx="8038800" cy="52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A7A7A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A7A7A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A7A7A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pt-BR" sz="1800">
                <a:solidFill>
                  <a:srgbClr val="7A7A7A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Art. 3º O interessado em obter a convalidação de que trata o art. 1º desta Lei, deverá requerer a notificação através do Registro de Títulos e Documentos para o órgão de terras manifestar-se em 30 dias, prosseguindo caso não houver manifestação dentro desse prazo. Art. 4º Esta Lei entra em vigor na data de sua publicação. </a:t>
            </a:r>
            <a:endParaRPr sz="1800">
              <a:solidFill>
                <a:srgbClr val="7A7A7A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1" name="Google Shape;441;p44"/>
          <p:cNvSpPr/>
          <p:nvPr/>
        </p:nvSpPr>
        <p:spPr>
          <a:xfrm>
            <a:off x="-859876" y="889429"/>
            <a:ext cx="4995000" cy="68640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2" name="Google Shape;442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1568" y="121634"/>
            <a:ext cx="1956712" cy="804356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4"/>
          <p:cNvSpPr txBox="1"/>
          <p:nvPr/>
        </p:nvSpPr>
        <p:spPr>
          <a:xfrm>
            <a:off x="258345" y="862759"/>
            <a:ext cx="2282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44"/>
          <p:cNvSpPr txBox="1"/>
          <p:nvPr/>
        </p:nvSpPr>
        <p:spPr>
          <a:xfrm>
            <a:off x="258350" y="1716851"/>
            <a:ext cx="2282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lang="pt-BR" sz="2400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Sesmarias</a:t>
            </a:r>
            <a:endParaRPr b="1" sz="1800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1" i="0" sz="2400" u="none" cap="none" strike="noStrike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descr="https://lh4.googleusercontent.com/flRNOH85rW7O3xyTeYnbn9bndDGn35ajIepoXrz079x__wJsDwkJthpMjDW-6gYMzFsY3cSkRPsB2Rru0qeg43ZY9Y8N4NMEmQzUuR3Lz6FOXX1JNufl8cq_nG2sXmfFhrrOFvQ60op0xjUFKUVQWQ" id="445" name="Google Shape;445;p44"/>
          <p:cNvSpPr/>
          <p:nvPr/>
        </p:nvSpPr>
        <p:spPr>
          <a:xfrm>
            <a:off x="130175" y="-914400"/>
            <a:ext cx="3181200" cy="23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45"/>
          <p:cNvPicPr preferRelativeResize="0"/>
          <p:nvPr/>
        </p:nvPicPr>
        <p:blipFill rotWithShape="1">
          <a:blip r:embed="rId4">
            <a:alphaModFix/>
          </a:blip>
          <a:srcRect b="14044" l="0" r="1945" t="2858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45"/>
          <p:cNvSpPr/>
          <p:nvPr/>
        </p:nvSpPr>
        <p:spPr>
          <a:xfrm>
            <a:off x="-1118295" y="306168"/>
            <a:ext cx="4995081" cy="2287945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45"/>
          <p:cNvSpPr txBox="1"/>
          <p:nvPr/>
        </p:nvSpPr>
        <p:spPr>
          <a:xfrm>
            <a:off x="298101" y="306168"/>
            <a:ext cx="3429073" cy="22879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</a:pPr>
            <a:r>
              <a:rPr b="0" i="0" lang="pt-BR" sz="3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Afinal, o que o RI pode ajudar?</a:t>
            </a:r>
            <a:endParaRPr b="0" i="0" sz="30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6"/>
          <p:cNvSpPr txBox="1"/>
          <p:nvPr/>
        </p:nvSpPr>
        <p:spPr>
          <a:xfrm>
            <a:off x="4153314" y="750808"/>
            <a:ext cx="6920700" cy="52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46"/>
          <p:cNvSpPr/>
          <p:nvPr/>
        </p:nvSpPr>
        <p:spPr>
          <a:xfrm>
            <a:off x="-859876" y="889429"/>
            <a:ext cx="4995000" cy="68640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9" name="Google Shape;459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1568" y="121634"/>
            <a:ext cx="1956712" cy="804356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46"/>
          <p:cNvSpPr txBox="1"/>
          <p:nvPr/>
        </p:nvSpPr>
        <p:spPr>
          <a:xfrm>
            <a:off x="258345" y="862759"/>
            <a:ext cx="2282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46"/>
          <p:cNvSpPr txBox="1"/>
          <p:nvPr/>
        </p:nvSpPr>
        <p:spPr>
          <a:xfrm>
            <a:off x="7643813" y="5572125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Querência MT 04/2018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46"/>
          <p:cNvSpPr txBox="1"/>
          <p:nvPr/>
        </p:nvSpPr>
        <p:spPr>
          <a:xfrm>
            <a:off x="1000125" y="1914850"/>
            <a:ext cx="4056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i="0" lang="pt-BR" sz="24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Acordo de Cooperação Técnica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1" i="0" sz="2400" u="none" cap="none" strike="noStrike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463" name="Google Shape;463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26225" y="359551"/>
            <a:ext cx="3712725" cy="592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7"/>
          <p:cNvSpPr txBox="1"/>
          <p:nvPr/>
        </p:nvSpPr>
        <p:spPr>
          <a:xfrm>
            <a:off x="4658889" y="481446"/>
            <a:ext cx="6920700" cy="52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81787" marR="16926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753" marR="0" rtl="0" algn="l">
              <a:lnSpc>
                <a:spcPct val="100000"/>
              </a:lnSpc>
              <a:spcBef>
                <a:spcPts val="2151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IV - O comprometimento dos registradores de imóveis </a:t>
            </a:r>
            <a:endParaRPr b="1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46405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7772" lvl="0" marL="5334" marR="6883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pt-BR" sz="1600" u="none" cap="none" strike="noStrike">
                <a:solidFill>
                  <a:schemeClr val="dk1"/>
                </a:solidFill>
              </a:rPr>
              <a:t>Exemplo dessa parceria com resultados, em </a:t>
            </a:r>
            <a:r>
              <a:rPr i="0" lang="pt-BR" sz="1900" u="none" cap="none" strike="noStrike">
                <a:solidFill>
                  <a:schemeClr val="dk1"/>
                </a:solidFill>
              </a:rPr>
              <a:t>Nova Ubiratã</a:t>
            </a:r>
            <a:r>
              <a:rPr i="0" lang="pt-BR" sz="1600" u="none" cap="none" strike="noStrike">
                <a:solidFill>
                  <a:schemeClr val="dk1"/>
                </a:solidFill>
              </a:rPr>
              <a:t> houve envolvimento direto  do registrador Bruno Becker, que forneceu as certidões necessárias com informações  atualizadas dos lotes do conjunto habitacional, acompanhou todo o levantamento  realizado pela prefeitura durante as visitas sociais e a atualização dos cadastros dos  ocupantes. </a:t>
            </a:r>
            <a:endParaRPr i="0" sz="1600" u="none" cap="none" strike="noStrike">
              <a:solidFill>
                <a:schemeClr val="dk1"/>
              </a:solidFill>
            </a:endParaRPr>
          </a:p>
          <a:p>
            <a:pPr indent="7772" lvl="0" marL="5334" marR="6883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457" lvl="0" marL="5486" marR="6399" rtl="0" algn="just">
              <a:lnSpc>
                <a:spcPct val="100000"/>
              </a:lnSpc>
              <a:spcBef>
                <a:spcPts val="123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i="0" lang="pt-BR" sz="1900" u="sng" cap="none" strike="noStrike">
                <a:solidFill>
                  <a:schemeClr val="dk1"/>
                </a:solidFill>
              </a:rPr>
              <a:t>Quando recebeu as peças técnicas do INTERMAT, realizou todos os registros  necessários bem como as averbações pertinentes no prazo de 30 dias, respeitando  a gratuidade nos casos específicos. </a:t>
            </a:r>
            <a:endParaRPr i="0" sz="1900" u="sng" cap="none" strike="noStrike">
              <a:solidFill>
                <a:schemeClr val="dk1"/>
              </a:solidFill>
            </a:endParaRPr>
          </a:p>
          <a:p>
            <a:pPr indent="456" lvl="0" marL="5486" marR="6400" rtl="0" algn="just">
              <a:lnSpc>
                <a:spcPct val="100000"/>
              </a:lnSpc>
              <a:spcBef>
                <a:spcPts val="123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sz="1900" u="sng">
              <a:solidFill>
                <a:schemeClr val="dk1"/>
              </a:solidFill>
            </a:endParaRPr>
          </a:p>
          <a:p>
            <a:pPr indent="10972" lvl="0" marL="2133" marR="3377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pt-BR" sz="1600" u="none" cap="none" strike="noStrike">
                <a:solidFill>
                  <a:schemeClr val="dk1"/>
                </a:solidFill>
              </a:rPr>
              <a:t>Pelo fato dos títulos somente serem entregues após o devido registro, todos os  procedimentos legais, no momento da qualificação registrária pelo o oficial, foram  aplicados o que minimiza possíveis erros, proporcionando maior segurança jurídica</a:t>
            </a:r>
            <a:endParaRPr i="0" sz="1400" u="none" cap="none" strike="noStrike">
              <a:solidFill>
                <a:schemeClr val="dk1"/>
              </a:solidFill>
            </a:endParaRPr>
          </a:p>
        </p:txBody>
      </p:sp>
      <p:sp>
        <p:nvSpPr>
          <p:cNvPr id="469" name="Google Shape;469;p47"/>
          <p:cNvSpPr/>
          <p:nvPr/>
        </p:nvSpPr>
        <p:spPr>
          <a:xfrm>
            <a:off x="-859876" y="889429"/>
            <a:ext cx="4995000" cy="68640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0" name="Google Shape;470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1568" y="121634"/>
            <a:ext cx="1956712" cy="804356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47"/>
          <p:cNvSpPr txBox="1"/>
          <p:nvPr/>
        </p:nvSpPr>
        <p:spPr>
          <a:xfrm>
            <a:off x="258345" y="862759"/>
            <a:ext cx="2282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47"/>
          <p:cNvSpPr txBox="1"/>
          <p:nvPr/>
        </p:nvSpPr>
        <p:spPr>
          <a:xfrm>
            <a:off x="347797" y="1743404"/>
            <a:ext cx="2885700" cy="30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i="0" lang="pt-BR" sz="24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Protagonismo do Registro de Imóveis  </a:t>
            </a:r>
            <a:endParaRPr b="1" i="0" sz="2400" u="none" cap="none" strike="noStrike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1" i="0" sz="2400" u="none" cap="none" strike="noStrike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1" i="0" sz="2300" u="none" cap="none" strike="noStrike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1800"/>
              <a:buFont typeface="Arial Black"/>
              <a:buChar char="●"/>
            </a:pPr>
            <a:r>
              <a:rPr b="1" i="0" lang="pt-BR" sz="18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143 títulos Nova Ubiratã</a:t>
            </a:r>
            <a:endParaRPr b="1" i="0" sz="1800" u="none" cap="none" strike="noStrike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1800"/>
              <a:buFont typeface="Arial Black"/>
              <a:buChar char="●"/>
            </a:pPr>
            <a:r>
              <a:rPr b="1" lang="pt-BR" sz="1800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100 Querência (90dias)</a:t>
            </a:r>
            <a:endParaRPr b="1" sz="1800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73" name="Google Shape;473;p47"/>
          <p:cNvSpPr txBox="1"/>
          <p:nvPr/>
        </p:nvSpPr>
        <p:spPr>
          <a:xfrm>
            <a:off x="10238500" y="3390900"/>
            <a:ext cx="198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8"/>
          <p:cNvSpPr txBox="1"/>
          <p:nvPr/>
        </p:nvSpPr>
        <p:spPr>
          <a:xfrm>
            <a:off x="4153314" y="750808"/>
            <a:ext cx="6920700" cy="52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48"/>
          <p:cNvSpPr/>
          <p:nvPr/>
        </p:nvSpPr>
        <p:spPr>
          <a:xfrm>
            <a:off x="-859876" y="889429"/>
            <a:ext cx="4995000" cy="68640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0" name="Google Shape;480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1568" y="121634"/>
            <a:ext cx="1956712" cy="804356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48"/>
          <p:cNvSpPr txBox="1"/>
          <p:nvPr/>
        </p:nvSpPr>
        <p:spPr>
          <a:xfrm>
            <a:off x="258345" y="862759"/>
            <a:ext cx="2282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2" name="Google Shape;482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00638" y="1066801"/>
            <a:ext cx="6407150" cy="5046902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48"/>
          <p:cNvSpPr txBox="1"/>
          <p:nvPr/>
        </p:nvSpPr>
        <p:spPr>
          <a:xfrm>
            <a:off x="7643813" y="5572125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Querência MT 04/2018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48"/>
          <p:cNvSpPr txBox="1"/>
          <p:nvPr/>
        </p:nvSpPr>
        <p:spPr>
          <a:xfrm>
            <a:off x="1000125" y="1914850"/>
            <a:ext cx="3912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i="0" lang="pt-BR" sz="24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Acordo de Cooperação Técnica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1" i="0" sz="2400" u="none" cap="none" strike="noStrike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9"/>
          <p:cNvSpPr txBox="1"/>
          <p:nvPr/>
        </p:nvSpPr>
        <p:spPr>
          <a:xfrm>
            <a:off x="4153314" y="750808"/>
            <a:ext cx="6920700" cy="52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49"/>
          <p:cNvSpPr/>
          <p:nvPr/>
        </p:nvSpPr>
        <p:spPr>
          <a:xfrm>
            <a:off x="-859876" y="889429"/>
            <a:ext cx="4995000" cy="68640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1" name="Google Shape;491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1568" y="121634"/>
            <a:ext cx="1956712" cy="804356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49"/>
          <p:cNvSpPr txBox="1"/>
          <p:nvPr/>
        </p:nvSpPr>
        <p:spPr>
          <a:xfrm>
            <a:off x="258345" y="862759"/>
            <a:ext cx="2282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49"/>
          <p:cNvSpPr txBox="1"/>
          <p:nvPr/>
        </p:nvSpPr>
        <p:spPr>
          <a:xfrm>
            <a:off x="6943725" y="4329112"/>
            <a:ext cx="311467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 1º de maio Colniza MT 04/2018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49"/>
          <p:cNvSpPr txBox="1"/>
          <p:nvPr/>
        </p:nvSpPr>
        <p:spPr>
          <a:xfrm>
            <a:off x="257175" y="1614816"/>
            <a:ext cx="3957638" cy="120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i="0" lang="pt-BR" sz="24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Acordo de Cooperação Técnica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1" i="0" sz="2400" u="none" cap="none" strike="noStrike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descr="https://lh4.googleusercontent.com/A8Zf--Os49QpVVDA-JZTwoV7sTiYGUvhelf6UaaUzOqw6614eNOtTu6-jGJ8bEVo7XkrHNy4VADOsWKwFMPiXapU0p2TYSllVfPKmvBjYf3IcXtYAWfLdURr-nt0onxeMI5Ef-m3JIq8nfRTs3xF9A" id="495" name="Google Shape;495;p49"/>
          <p:cNvSpPr/>
          <p:nvPr/>
        </p:nvSpPr>
        <p:spPr>
          <a:xfrm>
            <a:off x="130175" y="-1249363"/>
            <a:ext cx="4524375" cy="3086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6" name="Google Shape;496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16738" y="681038"/>
            <a:ext cx="4610100" cy="343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54251" y="2376487"/>
            <a:ext cx="4519174" cy="3581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0"/>
          <p:cNvSpPr/>
          <p:nvPr/>
        </p:nvSpPr>
        <p:spPr>
          <a:xfrm>
            <a:off x="-859876" y="889429"/>
            <a:ext cx="4995000" cy="68640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3" name="Google Shape;503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1568" y="121634"/>
            <a:ext cx="1956712" cy="804356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50"/>
          <p:cNvSpPr txBox="1"/>
          <p:nvPr/>
        </p:nvSpPr>
        <p:spPr>
          <a:xfrm>
            <a:off x="258345" y="862759"/>
            <a:ext cx="2282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50"/>
          <p:cNvSpPr txBox="1"/>
          <p:nvPr/>
        </p:nvSpPr>
        <p:spPr>
          <a:xfrm>
            <a:off x="347797" y="1743404"/>
            <a:ext cx="28857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i="0" lang="pt-BR" sz="24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Protagonismo do Registro de Imóveis  </a:t>
            </a:r>
            <a:endParaRPr b="1" i="0" sz="2400" u="none" cap="none" strike="noStrike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1" i="0" sz="2400" u="none" cap="none" strike="noStrike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1" i="0" sz="2400" u="none" cap="none" strike="noStrike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1" i="0" sz="2400" u="none" cap="none" strike="noStrike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06" name="Google Shape;506;p50"/>
          <p:cNvSpPr txBox="1"/>
          <p:nvPr/>
        </p:nvSpPr>
        <p:spPr>
          <a:xfrm>
            <a:off x="10427025" y="3427325"/>
            <a:ext cx="198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07" name="Google Shape;507;p50"/>
          <p:cNvGraphicFramePr/>
          <p:nvPr/>
        </p:nvGraphicFramePr>
        <p:xfrm>
          <a:off x="4135125" y="10133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{231DF71D-94FE-48BE-893B-796DF08282D5}</a:tableStyleId>
              </a:tblPr>
              <a:tblGrid>
                <a:gridCol w="2391075"/>
                <a:gridCol w="2560125"/>
                <a:gridCol w="2222000"/>
              </a:tblGrid>
              <a:tr h="608975">
                <a:tc>
                  <a:txBody>
                    <a:bodyPr/>
                    <a:lstStyle/>
                    <a:p>
                      <a:pPr indent="0" lvl="0" marL="803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pt-BR" sz="1700" u="none" cap="none" strike="noStrike"/>
                        <a:t>Município </a:t>
                      </a:r>
                      <a:endParaRPr b="1" sz="1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761" lvl="0" marL="80670" marR="200558" rtl="0" algn="l">
                        <a:lnSpc>
                          <a:spcPct val="937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pt-BR" sz="1700" u="none" cap="none" strike="noStrike"/>
                        <a:t>Loteamento/Conjunto  Habitacional</a:t>
                      </a:r>
                      <a:endParaRPr b="1" sz="1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1983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pt-BR" sz="1700" u="none" cap="none" strike="noStrike"/>
                        <a:t>Títulos Entregues</a:t>
                      </a:r>
                      <a:endParaRPr b="1" sz="1700" u="none" cap="none" strike="noStrike"/>
                    </a:p>
                  </a:txBody>
                  <a:tcPr marT="63500" marB="63500" marR="63500" marL="63500"/>
                </a:tc>
              </a:tr>
              <a:tr h="383575">
                <a:tc>
                  <a:txBody>
                    <a:bodyPr/>
                    <a:lstStyle/>
                    <a:p>
                      <a:pPr indent="0" lvl="0" marL="8143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Nova Ubiratã 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2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Jardim Vitória 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143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</a:tr>
              <a:tr h="388000">
                <a:tc>
                  <a:txBody>
                    <a:bodyPr/>
                    <a:lstStyle/>
                    <a:p>
                      <a:pPr indent="0" lvl="0" marL="72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Juína 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809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Meu Lar 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49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</a:tr>
              <a:tr h="597100">
                <a:tc>
                  <a:txBody>
                    <a:bodyPr/>
                    <a:lstStyle/>
                    <a:p>
                      <a:pPr indent="0" lvl="0" marL="77317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Sapezal 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65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Cidezal II 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73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</a:tr>
              <a:tr h="387525">
                <a:tc>
                  <a:txBody>
                    <a:bodyPr/>
                    <a:lstStyle/>
                    <a:p>
                      <a:pPr indent="0" lvl="0" marL="71983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Água Boa 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65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Cidade Universitária 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25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</a:tr>
              <a:tr h="383875">
                <a:tc>
                  <a:txBody>
                    <a:bodyPr/>
                    <a:lstStyle/>
                    <a:p>
                      <a:pPr indent="0" lvl="0" marL="75793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Querência 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8143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Nova Querência I 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100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</a:tr>
              <a:tr h="834350">
                <a:tc>
                  <a:txBody>
                    <a:bodyPr/>
                    <a:lstStyle/>
                    <a:p>
                      <a:pPr indent="0" lvl="0" marL="765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Cuiabá 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65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Centro América II  </a:t>
                      </a:r>
                      <a:endParaRPr sz="1700" u="none" cap="none" strike="noStrike"/>
                    </a:p>
                    <a:p>
                      <a:pPr indent="0" lvl="0" marL="81127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Bairro Pedra 90  </a:t>
                      </a:r>
                      <a:endParaRPr sz="1700" u="none" cap="none" strike="noStrike"/>
                    </a:p>
                    <a:p>
                      <a:pPr indent="0" lvl="0" marL="81127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Bairro 1º de Março.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764846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              164  </a:t>
                      </a:r>
                      <a:endParaRPr sz="1700" u="none" cap="none" strike="noStrike"/>
                    </a:p>
                    <a:p>
                      <a:pPr indent="0" lvl="0" marL="0" marR="83030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                 78 </a:t>
                      </a:r>
                      <a:endParaRPr sz="17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187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</a:tr>
              <a:tr h="387625">
                <a:tc>
                  <a:txBody>
                    <a:bodyPr/>
                    <a:lstStyle/>
                    <a:p>
                      <a:pPr indent="0" lvl="0" marL="82956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Feliz Natal 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809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Meu Lar 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25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</a:tr>
              <a:tr h="387925">
                <a:tc>
                  <a:txBody>
                    <a:bodyPr/>
                    <a:lstStyle/>
                    <a:p>
                      <a:pPr indent="0" lvl="0" marL="8143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Nova Canaã do Norte 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809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Meu Lar 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181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</a:tr>
              <a:tr h="383575">
                <a:tc>
                  <a:txBody>
                    <a:bodyPr/>
                    <a:lstStyle/>
                    <a:p>
                      <a:pPr indent="0" lvl="0" marL="7747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Conquista D’Oeste 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809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Meu Lar 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100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</a:tr>
              <a:tr h="387525">
                <a:tc gridSpan="2">
                  <a:txBody>
                    <a:bodyPr/>
                    <a:lstStyle/>
                    <a:p>
                      <a:pPr indent="0" lvl="0" marL="0" marR="5339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pt-BR" sz="1700" u="none" cap="none" strike="noStrike"/>
                        <a:t>TOTAL </a:t>
                      </a:r>
                      <a:endParaRPr b="1" sz="1700" u="none" cap="none" strike="noStrike"/>
                    </a:p>
                  </a:txBody>
                  <a:tcPr marT="63500" marB="63500" marR="63500" marL="63500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pt-BR" sz="1700" u="none" cap="none" strike="noStrike"/>
                        <a:t>1.515</a:t>
                      </a:r>
                      <a:endParaRPr b="1" sz="1700" u="none" cap="none" strike="noStrike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1"/>
          <p:cNvSpPr/>
          <p:nvPr/>
        </p:nvSpPr>
        <p:spPr>
          <a:xfrm>
            <a:off x="-859876" y="889429"/>
            <a:ext cx="4995000" cy="68640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3" name="Google Shape;513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1568" y="121634"/>
            <a:ext cx="1956712" cy="804356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51"/>
          <p:cNvSpPr txBox="1"/>
          <p:nvPr/>
        </p:nvSpPr>
        <p:spPr>
          <a:xfrm>
            <a:off x="258345" y="862759"/>
            <a:ext cx="2282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51"/>
          <p:cNvSpPr txBox="1"/>
          <p:nvPr/>
        </p:nvSpPr>
        <p:spPr>
          <a:xfrm>
            <a:off x="347797" y="1743404"/>
            <a:ext cx="28857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i="0" lang="pt-BR" sz="24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Protagonismo do Registro de Imóveis  </a:t>
            </a:r>
            <a:endParaRPr b="1" i="0" sz="2400" u="none" cap="none" strike="noStrike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1" i="0" sz="2400" u="none" cap="none" strike="noStrike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1" i="0" sz="2400" u="none" cap="none" strike="noStrike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1" i="0" sz="2400" u="none" cap="none" strike="noStrike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16" name="Google Shape;516;p51"/>
          <p:cNvSpPr txBox="1"/>
          <p:nvPr/>
        </p:nvSpPr>
        <p:spPr>
          <a:xfrm>
            <a:off x="10238500" y="3390900"/>
            <a:ext cx="198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17" name="Google Shape;517;p51"/>
          <p:cNvGraphicFramePr/>
          <p:nvPr/>
        </p:nvGraphicFramePr>
        <p:xfrm>
          <a:off x="4634775" y="1406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{231DF71D-94FE-48BE-893B-796DF08282D5}</a:tableStyleId>
              </a:tblPr>
              <a:tblGrid>
                <a:gridCol w="2117325"/>
                <a:gridCol w="2113400"/>
                <a:gridCol w="2113850"/>
              </a:tblGrid>
              <a:tr h="449225">
                <a:tc>
                  <a:txBody>
                    <a:bodyPr/>
                    <a:lstStyle/>
                    <a:p>
                      <a:pPr indent="0" lvl="0" marL="803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pt-BR" sz="1700" u="none" cap="none" strike="noStrike"/>
                        <a:t>Município </a:t>
                      </a:r>
                      <a:endParaRPr b="1" sz="1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2898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pt-BR" sz="1700" u="none" cap="none" strike="noStrike"/>
                        <a:t>Assentamento </a:t>
                      </a:r>
                      <a:endParaRPr b="1" sz="1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1983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pt-BR" sz="1700" u="none" cap="none" strike="noStrike"/>
                        <a:t>Títulos Entregues</a:t>
                      </a:r>
                      <a:endParaRPr b="1" sz="1700" u="none" cap="none" strike="noStrike"/>
                    </a:p>
                  </a:txBody>
                  <a:tcPr marT="63500" marB="63500" marR="63500" marL="63500"/>
                </a:tc>
              </a:tr>
              <a:tr h="967225">
                <a:tc>
                  <a:txBody>
                    <a:bodyPr/>
                    <a:lstStyle/>
                    <a:p>
                      <a:pPr indent="0" lvl="0" marL="71983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Alta Floresta 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-8991" lvl="0" marL="81432" marR="135483" rtl="0" algn="l">
                        <a:lnSpc>
                          <a:spcPct val="9385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Júlio Firmino Domingues N. Sra. Aparecida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143 </a:t>
                      </a:r>
                      <a:endParaRPr sz="17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35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</a:tr>
              <a:tr h="449225">
                <a:tc>
                  <a:txBody>
                    <a:bodyPr/>
                    <a:lstStyle/>
                    <a:p>
                      <a:pPr indent="0" lvl="0" marL="765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Claudia 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11462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Zumbi dos Palmares 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93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</a:tr>
              <a:tr h="692200">
                <a:tc>
                  <a:txBody>
                    <a:bodyPr/>
                    <a:lstStyle/>
                    <a:p>
                      <a:pPr indent="0" lvl="0" marL="82956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Paranaíta 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82956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P.A Boa Esperança 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46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</a:tr>
              <a:tr h="445200">
                <a:tc>
                  <a:txBody>
                    <a:bodyPr/>
                    <a:lstStyle/>
                    <a:p>
                      <a:pPr indent="0" lvl="0" marL="8143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Nortelândia 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2898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Vila Rural Santana 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24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</a:tr>
              <a:tr h="449225">
                <a:tc>
                  <a:txBody>
                    <a:bodyPr/>
                    <a:lstStyle/>
                    <a:p>
                      <a:pPr indent="0" lvl="0" marL="765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Colniza 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Assentamento 1º de Maio 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40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</a:tr>
              <a:tr h="705950">
                <a:tc>
                  <a:txBody>
                    <a:bodyPr/>
                    <a:lstStyle/>
                    <a:p>
                      <a:pPr indent="0" lvl="0" marL="82956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Porto Alegre do Norte 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8158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P.A. “RP” </a:t>
                      </a:r>
                      <a:endParaRPr sz="1700" u="none" cap="none" strike="noStrike"/>
                    </a:p>
                    <a:p>
                      <a:pPr indent="0" lvl="0" marL="8158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P.A. “Nova Floresta”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17 </a:t>
                      </a:r>
                      <a:endParaRPr sz="17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/>
                        <a:t>45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</a:tr>
              <a:tr h="449600">
                <a:tc gridSpan="2">
                  <a:txBody>
                    <a:bodyPr/>
                    <a:lstStyle/>
                    <a:p>
                      <a:pPr indent="0" lvl="0" marL="0" marR="5339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pt-BR" sz="1700" u="none" cap="none" strike="noStrike"/>
                        <a:t>TOTAL </a:t>
                      </a:r>
                      <a:endParaRPr b="1" sz="1700" u="none" cap="none" strike="noStrike"/>
                    </a:p>
                  </a:txBody>
                  <a:tcPr marT="63500" marB="63500" marR="63500" marL="63500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pt-BR" sz="1700" u="none" cap="none" strike="noStrike"/>
                        <a:t>443</a:t>
                      </a:r>
                      <a:endParaRPr b="1" sz="1700" u="none" cap="none" strike="noStrike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2"/>
          <p:cNvSpPr txBox="1"/>
          <p:nvPr/>
        </p:nvSpPr>
        <p:spPr>
          <a:xfrm>
            <a:off x="4153314" y="750808"/>
            <a:ext cx="6920700" cy="52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52"/>
          <p:cNvSpPr/>
          <p:nvPr/>
        </p:nvSpPr>
        <p:spPr>
          <a:xfrm>
            <a:off x="-859876" y="889429"/>
            <a:ext cx="4995000" cy="68640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4" name="Google Shape;524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1568" y="121634"/>
            <a:ext cx="1956712" cy="804356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52"/>
          <p:cNvSpPr txBox="1"/>
          <p:nvPr/>
        </p:nvSpPr>
        <p:spPr>
          <a:xfrm>
            <a:off x="258345" y="862759"/>
            <a:ext cx="2282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52"/>
          <p:cNvSpPr/>
          <p:nvPr/>
        </p:nvSpPr>
        <p:spPr>
          <a:xfrm rot="-4693728">
            <a:off x="4057648" y="3529015"/>
            <a:ext cx="484632" cy="97840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Google Shape;527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7263" y="1146447"/>
            <a:ext cx="10234859" cy="474000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pic>
      <p:sp>
        <p:nvSpPr>
          <p:cNvPr id="528" name="Google Shape;528;p52"/>
          <p:cNvSpPr/>
          <p:nvPr/>
        </p:nvSpPr>
        <p:spPr>
          <a:xfrm>
            <a:off x="5586412" y="2771776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52"/>
          <p:cNvSpPr/>
          <p:nvPr/>
        </p:nvSpPr>
        <p:spPr>
          <a:xfrm>
            <a:off x="4824412" y="4695826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0" name="Google Shape;530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71948" y="5705477"/>
            <a:ext cx="7158039" cy="868126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/>
        </p:nvSpPr>
        <p:spPr>
          <a:xfrm>
            <a:off x="4564614" y="925996"/>
            <a:ext cx="6920700" cy="52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12529"/>
              </a:solidFill>
              <a:highlight>
                <a:srgbClr val="F8FAFC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rgbClr val="929292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pt-BR" sz="1050" u="none" cap="none" strike="noStrike">
                <a:solidFill>
                  <a:srgbClr val="929292"/>
                </a:solidFill>
                <a:highlight>
                  <a:srgbClr val="929292"/>
                </a:highlight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b="1" i="0" lang="pt-BR" sz="1600" u="none" cap="none" strike="noStrike">
                <a:solidFill>
                  <a:schemeClr val="dk1"/>
                </a:solidFill>
                <a:highlight>
                  <a:srgbClr val="F8FAFC"/>
                </a:highlight>
                <a:latin typeface="Open Sans"/>
                <a:ea typeface="Open Sans"/>
                <a:cs typeface="Open Sans"/>
                <a:sym typeface="Open Sans"/>
              </a:rPr>
              <a:t>Após debates, verificou-se que muitos desses Estados não possuem normas para os serviços do foro extrajudicial. Decidiu-se, então, que o </a:t>
            </a:r>
            <a:r>
              <a:rPr b="1" i="0" lang="pt-BR" sz="1600" u="none" cap="none" strike="noStrike">
                <a:solidFill>
                  <a:srgbClr val="0000FF"/>
                </a:solidFill>
                <a:highlight>
                  <a:srgbClr val="F8FAFC"/>
                </a:highlight>
                <a:latin typeface="Open Sans"/>
                <a:ea typeface="Open Sans"/>
                <a:cs typeface="Open Sans"/>
                <a:sym typeface="Open Sans"/>
              </a:rPr>
              <a:t>CNJ iria criar uma consolidação de normas</a:t>
            </a:r>
            <a:r>
              <a:rPr b="1" i="0" lang="pt-BR" sz="1600" u="none" cap="none" strike="noStrike">
                <a:solidFill>
                  <a:schemeClr val="dk1"/>
                </a:solidFill>
                <a:highlight>
                  <a:srgbClr val="F8FAFC"/>
                </a:highlight>
                <a:latin typeface="Open Sans"/>
                <a:ea typeface="Open Sans"/>
                <a:cs typeface="Open Sans"/>
                <a:sym typeface="Open Sans"/>
              </a:rPr>
              <a:t> que poderá ser utilizada pelas nove unidades da federação que compõem a Amazônia Legal”, explica Lídio Modesto, ao lembrar que a primeira etapa do manual foi elaborada em fevereiro, no encontro em Brasília.  2012</a:t>
            </a:r>
            <a:endParaRPr b="1" i="0" sz="1600" u="none" cap="none" strike="noStrike">
              <a:solidFill>
                <a:schemeClr val="dk1"/>
              </a:solidFill>
              <a:highlight>
                <a:srgbClr val="F8FAFC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-859876" y="889429"/>
            <a:ext cx="4995000" cy="68640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1568" y="121634"/>
            <a:ext cx="1956712" cy="80435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/>
        </p:nvSpPr>
        <p:spPr>
          <a:xfrm>
            <a:off x="258345" y="862759"/>
            <a:ext cx="2282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347797" y="1743404"/>
            <a:ext cx="2885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i="0" lang="pt-BR" sz="24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Protagonismo do CNJ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71250" y="300182"/>
            <a:ext cx="4354750" cy="396906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/>
          <p:nvPr/>
        </p:nvSpPr>
        <p:spPr>
          <a:xfrm>
            <a:off x="5597225" y="3429000"/>
            <a:ext cx="198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4679113" y="6128000"/>
            <a:ext cx="346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Brasília 2012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9095500" y="2064325"/>
            <a:ext cx="3211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PROVIMENTO 149/2023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CÓDIGO NACIONAL DE NORMA EXTRAJUDICIA</a:t>
            </a:r>
            <a:r>
              <a:rPr b="1" i="0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53"/>
          <p:cNvSpPr/>
          <p:nvPr/>
        </p:nvSpPr>
        <p:spPr>
          <a:xfrm>
            <a:off x="-859876" y="889429"/>
            <a:ext cx="4995000" cy="68640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6" name="Google Shape;536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1568" y="121634"/>
            <a:ext cx="1956712" cy="804356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53"/>
          <p:cNvSpPr txBox="1"/>
          <p:nvPr/>
        </p:nvSpPr>
        <p:spPr>
          <a:xfrm>
            <a:off x="258345" y="862759"/>
            <a:ext cx="2282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53"/>
          <p:cNvSpPr txBox="1"/>
          <p:nvPr/>
        </p:nvSpPr>
        <p:spPr>
          <a:xfrm>
            <a:off x="347797" y="1743404"/>
            <a:ext cx="2885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1" i="0" sz="2400" u="none" cap="none" strike="noStrike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lang="pt-BR" sz="2400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Regularização</a:t>
            </a:r>
            <a:endParaRPr b="1" sz="2400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lang="pt-BR" sz="2400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Fundiária</a:t>
            </a:r>
            <a:r>
              <a:rPr b="1" i="0" lang="pt-BR" sz="24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pt-BR" sz="2400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Rural</a:t>
            </a:r>
            <a:endParaRPr b="1" sz="2400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lang="pt-BR" sz="2400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MT</a:t>
            </a:r>
            <a:endParaRPr b="1" sz="2400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1" i="0" sz="2400" u="none" cap="none" strike="noStrike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1" i="0" sz="2400" u="none" cap="none" strike="noStrike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1" i="0" sz="2400" u="none" cap="none" strike="noStrike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39" name="Google Shape;539;p53"/>
          <p:cNvSpPr txBox="1"/>
          <p:nvPr/>
        </p:nvSpPr>
        <p:spPr>
          <a:xfrm>
            <a:off x="10238500" y="3390900"/>
            <a:ext cx="198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53"/>
          <p:cNvSpPr txBox="1"/>
          <p:nvPr/>
        </p:nvSpPr>
        <p:spPr>
          <a:xfrm>
            <a:off x="4654275" y="1575825"/>
            <a:ext cx="7191300" cy="43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chemeClr val="dk1"/>
                </a:solidFill>
              </a:rPr>
              <a:t>3 Modalidades (Decreto 146/2019):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pt-BR" sz="2200" u="sng">
                <a:solidFill>
                  <a:schemeClr val="dk1"/>
                </a:solidFill>
              </a:rPr>
              <a:t>Regularização Onerosa</a:t>
            </a:r>
            <a:endParaRPr sz="2200" u="sng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pt-BR" sz="2200" u="sng">
                <a:solidFill>
                  <a:schemeClr val="dk1"/>
                </a:solidFill>
              </a:rPr>
              <a:t>Regularização Gratuita </a:t>
            </a:r>
            <a:endParaRPr sz="2200" u="sng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1850">
                <a:solidFill>
                  <a:srgbClr val="333333"/>
                </a:solidFill>
                <a:highlight>
                  <a:srgbClr val="F5F5F5"/>
                </a:highlight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b="1" i="1" lang="pt-BR" sz="1750">
                <a:solidFill>
                  <a:srgbClr val="333333"/>
                </a:solidFill>
                <a:highlight>
                  <a:srgbClr val="F5F5F5"/>
                </a:highlight>
                <a:latin typeface="Open Sans"/>
                <a:ea typeface="Open Sans"/>
                <a:cs typeface="Open Sans"/>
                <a:sym typeface="Open Sans"/>
              </a:rPr>
              <a:t>II - imóveis rurais com área de até 1 (um) módulo fiscal, na modalidade regularização fundiária gratuita</a:t>
            </a:r>
            <a:endParaRPr b="1" i="1" sz="1750">
              <a:solidFill>
                <a:srgbClr val="333333"/>
              </a:solidFill>
              <a:highlight>
                <a:srgbClr val="F5F5F5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50">
              <a:solidFill>
                <a:srgbClr val="333333"/>
              </a:solidFill>
              <a:highlight>
                <a:srgbClr val="F5F5F5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pt-BR" sz="2200" u="sng">
                <a:solidFill>
                  <a:schemeClr val="dk1"/>
                </a:solidFill>
              </a:rPr>
              <a:t>Regularização Onerosa Especial</a:t>
            </a:r>
            <a:endParaRPr sz="2200" u="sng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1750">
                <a:solidFill>
                  <a:srgbClr val="333333"/>
                </a:solidFill>
                <a:highlight>
                  <a:srgbClr val="F5F5F5"/>
                </a:highlight>
                <a:latin typeface="Open Sans"/>
                <a:ea typeface="Open Sans"/>
                <a:cs typeface="Open Sans"/>
                <a:sym typeface="Open Sans"/>
              </a:rPr>
              <a:t>Art. 5º O título de domínio entregue com fundamento em regularização fundiária onerosa especial conterá, pelo prazo de 5 (cinco) anos, obrigatoriamente, as seguintes cláusulas de condições resolutivas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54"/>
          <p:cNvSpPr/>
          <p:nvPr/>
        </p:nvSpPr>
        <p:spPr>
          <a:xfrm>
            <a:off x="-859876" y="889429"/>
            <a:ext cx="4995000" cy="68640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6" name="Google Shape;546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1568" y="121634"/>
            <a:ext cx="1956712" cy="804356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54"/>
          <p:cNvSpPr txBox="1"/>
          <p:nvPr/>
        </p:nvSpPr>
        <p:spPr>
          <a:xfrm>
            <a:off x="258345" y="862759"/>
            <a:ext cx="2282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54"/>
          <p:cNvSpPr txBox="1"/>
          <p:nvPr/>
        </p:nvSpPr>
        <p:spPr>
          <a:xfrm>
            <a:off x="347797" y="1743404"/>
            <a:ext cx="2885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i="0" lang="pt-BR" sz="24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Protagonismo de MT na</a:t>
            </a:r>
            <a:endParaRPr b="1" i="0" sz="2400" u="none" cap="none" strike="noStrike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lang="pt-BR" sz="2400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Regularização</a:t>
            </a:r>
            <a:endParaRPr b="1" sz="2400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lang="pt-BR" sz="2400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Fundiária</a:t>
            </a:r>
            <a:r>
              <a:rPr b="1" i="0" lang="pt-BR" sz="24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  </a:t>
            </a:r>
            <a:endParaRPr b="1" i="0" sz="2400" u="none" cap="none" strike="noStrike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1" i="0" sz="2400" u="none" cap="none" strike="noStrike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1" i="0" sz="2400" u="none" cap="none" strike="noStrike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1" i="0" sz="2400" u="none" cap="none" strike="noStrike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49" name="Google Shape;549;p54"/>
          <p:cNvSpPr txBox="1"/>
          <p:nvPr/>
        </p:nvSpPr>
        <p:spPr>
          <a:xfrm>
            <a:off x="10238500" y="3390900"/>
            <a:ext cx="198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54"/>
          <p:cNvSpPr txBox="1"/>
          <p:nvPr/>
        </p:nvSpPr>
        <p:spPr>
          <a:xfrm>
            <a:off x="4654275" y="1575825"/>
            <a:ext cx="7191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551" name="Google Shape;551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5114" y="710848"/>
            <a:ext cx="7350076" cy="5436300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54"/>
          <p:cNvSpPr/>
          <p:nvPr/>
        </p:nvSpPr>
        <p:spPr>
          <a:xfrm>
            <a:off x="2407250" y="3645450"/>
            <a:ext cx="2078100" cy="103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55"/>
          <p:cNvSpPr/>
          <p:nvPr/>
        </p:nvSpPr>
        <p:spPr>
          <a:xfrm>
            <a:off x="-218661" y="2474844"/>
            <a:ext cx="5715525" cy="924339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55"/>
          <p:cNvSpPr txBox="1"/>
          <p:nvPr/>
        </p:nvSpPr>
        <p:spPr>
          <a:xfrm>
            <a:off x="738809" y="3477707"/>
            <a:ext cx="5049077" cy="481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300"/>
              <a:buFont typeface="Arial"/>
              <a:buNone/>
            </a:pPr>
            <a:r>
              <a:rPr b="1" lang="pt-BR" sz="2300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Elder Costa Jacarandá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55"/>
          <p:cNvSpPr txBox="1"/>
          <p:nvPr/>
        </p:nvSpPr>
        <p:spPr>
          <a:xfrm>
            <a:off x="738809" y="3821124"/>
            <a:ext cx="5049076" cy="619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760"/>
              <a:buFont typeface="Arial"/>
              <a:buNone/>
            </a:pPr>
            <a:r>
              <a:rPr lang="pt-BR" sz="960" u="sng">
                <a:solidFill>
                  <a:schemeClr val="hlink"/>
                </a:solidFill>
                <a:hlinkClick r:id="rId4"/>
              </a:rPr>
              <a:t>elderjacaranda@gmail.com</a:t>
            </a:r>
            <a:endParaRPr sz="960">
              <a:solidFill>
                <a:srgbClr val="335A6D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760"/>
              <a:buFont typeface="Arial"/>
              <a:buNone/>
            </a:pPr>
            <a:r>
              <a:rPr b="0" i="0" lang="pt-BR" sz="960" u="none" cap="none" strike="noStrike">
                <a:solidFill>
                  <a:srgbClr val="335A6D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pt-BR" sz="960">
                <a:solidFill>
                  <a:srgbClr val="335A6D"/>
                </a:solidFill>
              </a:rPr>
              <a:t>65</a:t>
            </a:r>
            <a:r>
              <a:rPr b="0" i="0" lang="pt-BR" sz="960" u="none" cap="none" strike="noStrike">
                <a:solidFill>
                  <a:srgbClr val="335A6D"/>
                </a:solidFill>
                <a:latin typeface="Arial"/>
                <a:ea typeface="Arial"/>
                <a:cs typeface="Arial"/>
                <a:sym typeface="Arial"/>
              </a:rPr>
              <a:t>) 98175150</a:t>
            </a:r>
            <a:r>
              <a:rPr lang="pt-BR" sz="960">
                <a:solidFill>
                  <a:srgbClr val="335A6D"/>
                </a:solidFill>
              </a:rPr>
              <a:t>2</a:t>
            </a:r>
            <a:endParaRPr sz="960">
              <a:solidFill>
                <a:srgbClr val="335A6D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760"/>
              <a:buFont typeface="Arial"/>
              <a:buNone/>
            </a:pPr>
            <a:r>
              <a:t/>
            </a:r>
            <a:endParaRPr sz="960">
              <a:solidFill>
                <a:srgbClr val="335A6D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760"/>
              <a:buFont typeface="Arial"/>
              <a:buNone/>
            </a:pPr>
            <a:r>
              <a:rPr lang="pt-BR" sz="960">
                <a:solidFill>
                  <a:srgbClr val="335A6D"/>
                </a:solidFill>
              </a:rPr>
              <a:t>@elderjacaranda</a:t>
            </a:r>
            <a:endParaRPr sz="960">
              <a:solidFill>
                <a:srgbClr val="335A6D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760"/>
              <a:buFont typeface="Arial"/>
              <a:buNone/>
            </a:pPr>
            <a:r>
              <a:rPr lang="pt-BR" sz="960">
                <a:solidFill>
                  <a:srgbClr val="335A6D"/>
                </a:solidFill>
              </a:rPr>
              <a:t>@pod_regularizar</a:t>
            </a:r>
            <a:endParaRPr sz="960">
              <a:solidFill>
                <a:srgbClr val="335A6D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760"/>
              <a:buFont typeface="Arial"/>
              <a:buNone/>
            </a:pPr>
            <a:r>
              <a:rPr lang="pt-BR" sz="960">
                <a:solidFill>
                  <a:srgbClr val="335A6D"/>
                </a:solidFill>
              </a:rPr>
              <a:t>regularizacaofundiariamt.com.br</a:t>
            </a:r>
            <a:endParaRPr sz="960">
              <a:solidFill>
                <a:srgbClr val="335A6D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760"/>
              <a:buFont typeface="Arial"/>
              <a:buNone/>
            </a:pPr>
            <a:r>
              <a:t/>
            </a:r>
            <a:endParaRPr b="0" i="0" sz="960" u="none" cap="none" strike="noStrike">
              <a:solidFill>
                <a:srgbClr val="335A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55"/>
          <p:cNvSpPr txBox="1"/>
          <p:nvPr/>
        </p:nvSpPr>
        <p:spPr>
          <a:xfrm>
            <a:off x="659482" y="2650793"/>
            <a:ext cx="4876614" cy="68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Black"/>
              <a:buNone/>
            </a:pPr>
            <a:r>
              <a:rPr b="0" i="0" lang="pt-BR" sz="6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OBRIGADO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/>
          <p:nvPr/>
        </p:nvSpPr>
        <p:spPr>
          <a:xfrm>
            <a:off x="-859876" y="889429"/>
            <a:ext cx="4995000" cy="68640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1568" y="121634"/>
            <a:ext cx="1956712" cy="80435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 txBox="1"/>
          <p:nvPr/>
        </p:nvSpPr>
        <p:spPr>
          <a:xfrm>
            <a:off x="258345" y="862759"/>
            <a:ext cx="2282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347797" y="1743404"/>
            <a:ext cx="2885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i="0" lang="pt-BR" sz="24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Protagonismo do CNJ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5597225" y="3429000"/>
            <a:ext cx="198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3500" y="1103175"/>
            <a:ext cx="4619025" cy="461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85325" y="1882750"/>
            <a:ext cx="4512399" cy="451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/>
        </p:nvSpPr>
        <p:spPr>
          <a:xfrm>
            <a:off x="4564625" y="504325"/>
            <a:ext cx="6920700" cy="56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212529"/>
              </a:solidFill>
              <a:highlight>
                <a:srgbClr val="F8FAF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212529"/>
              </a:solidFill>
              <a:highlight>
                <a:srgbClr val="F8FAF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212529"/>
              </a:solidFill>
              <a:highlight>
                <a:srgbClr val="F8FAF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212529"/>
              </a:solidFill>
              <a:highlight>
                <a:srgbClr val="F8FAF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212529"/>
              </a:solidFill>
              <a:highlight>
                <a:srgbClr val="F8FAF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212529"/>
              </a:solidFill>
              <a:highlight>
                <a:srgbClr val="F8FAF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sng" cap="none" strike="noStrike">
                <a:solidFill>
                  <a:schemeClr val="hlink"/>
                </a:solidFill>
                <a:highlight>
                  <a:srgbClr val="F8FAFC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Provimento Nº 144 </a:t>
            </a:r>
            <a:r>
              <a:rPr b="1" i="0" lang="pt-BR" sz="1600" u="none" cap="none" strike="noStrike">
                <a:solidFill>
                  <a:srgbClr val="212529"/>
                </a:solidFill>
                <a:highlight>
                  <a:srgbClr val="F8FAFC"/>
                </a:highlight>
                <a:latin typeface="Arial"/>
                <a:ea typeface="Arial"/>
                <a:cs typeface="Arial"/>
                <a:sym typeface="Arial"/>
              </a:rPr>
              <a:t>/2023</a:t>
            </a:r>
            <a:endParaRPr b="1" i="0" sz="1600" u="none" cap="none" strike="noStrike">
              <a:solidFill>
                <a:srgbClr val="212529"/>
              </a:solidFill>
              <a:highlight>
                <a:srgbClr val="F8FAF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212529"/>
              </a:solidFill>
              <a:highlight>
                <a:srgbClr val="F8FAF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pt-BR" sz="1600" u="none" cap="none" strike="noStrike">
                <a:solidFill>
                  <a:srgbClr val="212529"/>
                </a:solidFill>
                <a:highlight>
                  <a:srgbClr val="F8FAFC"/>
                </a:highlight>
                <a:latin typeface="Arial"/>
                <a:ea typeface="Arial"/>
                <a:cs typeface="Arial"/>
                <a:sym typeface="Arial"/>
              </a:rPr>
              <a:t>Estabelece, no âmbito do Poder Judiciário, o Programa Permanente de Regularização Fundiária na Amazônia Legal, institui a Semana Nacional de Regularização Fundiária, e dá outras providências</a:t>
            </a:r>
            <a:endParaRPr b="1" i="1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rgbClr val="929292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9"/>
          <p:cNvSpPr/>
          <p:nvPr/>
        </p:nvSpPr>
        <p:spPr>
          <a:xfrm>
            <a:off x="-859876" y="889429"/>
            <a:ext cx="4995000" cy="68640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81568" y="121634"/>
            <a:ext cx="1956712" cy="80435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9"/>
          <p:cNvSpPr txBox="1"/>
          <p:nvPr/>
        </p:nvSpPr>
        <p:spPr>
          <a:xfrm>
            <a:off x="258345" y="862759"/>
            <a:ext cx="2282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347797" y="1743404"/>
            <a:ext cx="2885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i="0" lang="pt-BR" sz="24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Protagonismo do CNJ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5597225" y="3429000"/>
            <a:ext cx="198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72899" y="3203750"/>
            <a:ext cx="5127500" cy="280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/>
          <p:nvPr/>
        </p:nvSpPr>
        <p:spPr>
          <a:xfrm>
            <a:off x="4564614" y="925996"/>
            <a:ext cx="6920700" cy="52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212529"/>
              </a:solidFill>
              <a:highlight>
                <a:srgbClr val="F8FAF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212529"/>
              </a:solidFill>
              <a:highlight>
                <a:srgbClr val="F8FAF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212529"/>
              </a:solidFill>
              <a:highlight>
                <a:srgbClr val="F8FAF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212529"/>
              </a:solidFill>
              <a:highlight>
                <a:srgbClr val="F8FAF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212529"/>
              </a:solidFill>
              <a:highlight>
                <a:srgbClr val="F8FAF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212529"/>
              </a:solidFill>
              <a:highlight>
                <a:srgbClr val="F8FAF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sng" cap="none" strike="noStrike">
                <a:solidFill>
                  <a:schemeClr val="hlink"/>
                </a:solidFill>
                <a:highlight>
                  <a:srgbClr val="F8FAFC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P</a:t>
            </a:r>
            <a:r>
              <a:rPr b="1" i="0" lang="pt-BR" sz="1700" u="sng" cap="none" strike="noStrike">
                <a:solidFill>
                  <a:schemeClr val="hlink"/>
                </a:solidFill>
                <a:highlight>
                  <a:srgbClr val="F8FAFC"/>
                </a:highlight>
                <a:latin typeface="Arial"/>
                <a:ea typeface="Arial"/>
                <a:cs typeface="Arial"/>
                <a:sym typeface="Arial"/>
                <a:hlinkClick r:id="rId5"/>
              </a:rPr>
              <a:t>rovimento Nº 65/2017</a:t>
            </a:r>
            <a:r>
              <a:rPr b="1" i="0" lang="pt-BR" sz="1700" u="none" cap="none" strike="noStrike">
                <a:solidFill>
                  <a:srgbClr val="212529"/>
                </a:solidFill>
                <a:highlight>
                  <a:srgbClr val="F8FAFC"/>
                </a:highlight>
                <a:latin typeface="Arial"/>
                <a:ea typeface="Arial"/>
                <a:cs typeface="Arial"/>
                <a:sym typeface="Arial"/>
              </a:rPr>
              <a:t> - Corregedoria Nacional d Justiça</a:t>
            </a:r>
            <a:endParaRPr b="1" i="0" sz="1700" u="none" cap="none" strike="noStrike">
              <a:solidFill>
                <a:srgbClr val="212529"/>
              </a:solidFill>
              <a:highlight>
                <a:srgbClr val="F8FAF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212529"/>
              </a:solidFill>
              <a:highlight>
                <a:srgbClr val="F8FAF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pt-BR" sz="1700" u="none" cap="none" strike="noStrike">
                <a:solidFill>
                  <a:srgbClr val="212529"/>
                </a:solidFill>
                <a:highlight>
                  <a:srgbClr val="F8FAFC"/>
                </a:highlight>
                <a:latin typeface="Arial"/>
                <a:ea typeface="Arial"/>
                <a:cs typeface="Arial"/>
                <a:sym typeface="Arial"/>
              </a:rPr>
              <a:t>Estabelece diretrizes para o procedimento da usucapião extrajudicial nos serviços notariais e de registro de imóveis. </a:t>
            </a:r>
            <a:endParaRPr b="0" i="1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pt-BR" sz="17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RESOLUÇÃO 01/2018/INTERMAT*</a:t>
            </a:r>
            <a:endParaRPr b="1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1700" u="none" cap="none" strike="noStrike">
                <a:solidFill>
                  <a:srgbClr val="212529"/>
                </a:solidFill>
                <a:highlight>
                  <a:srgbClr val="F8FAFC"/>
                </a:highlight>
                <a:latin typeface="Arial"/>
                <a:ea typeface="Arial"/>
                <a:cs typeface="Arial"/>
                <a:sym typeface="Arial"/>
              </a:rPr>
              <a:t>“INSTITUI E REGULAMENTA A EXPEDIÇÃO DA CERTIDÃO</a:t>
            </a:r>
            <a:endParaRPr b="1" i="1" sz="1700" u="none" cap="none" strike="noStrike">
              <a:solidFill>
                <a:srgbClr val="212529"/>
              </a:solidFill>
              <a:highlight>
                <a:srgbClr val="F8FAF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1700" u="none" cap="none" strike="noStrike">
                <a:solidFill>
                  <a:srgbClr val="212529"/>
                </a:solidFill>
                <a:highlight>
                  <a:srgbClr val="F8FAFC"/>
                </a:highlight>
                <a:latin typeface="Arial"/>
                <a:ea typeface="Arial"/>
                <a:cs typeface="Arial"/>
                <a:sym typeface="Arial"/>
              </a:rPr>
              <a:t>PARA FINS DE USUCAPIÃO</a:t>
            </a:r>
            <a:endParaRPr b="0" i="0" sz="1750" u="none" cap="none" strike="noStrike">
              <a:solidFill>
                <a:schemeClr val="dk1"/>
              </a:solidFill>
              <a:highlight>
                <a:srgbClr val="E9E9E9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rgbClr val="929292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-859876" y="889429"/>
            <a:ext cx="4995000" cy="68640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81568" y="121634"/>
            <a:ext cx="1956712" cy="80435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0"/>
          <p:cNvSpPr txBox="1"/>
          <p:nvPr/>
        </p:nvSpPr>
        <p:spPr>
          <a:xfrm>
            <a:off x="258345" y="862759"/>
            <a:ext cx="2282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347797" y="1743404"/>
            <a:ext cx="2885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i="0" lang="pt-BR" sz="24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Protagonismo do CNJ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5597225" y="3429000"/>
            <a:ext cx="198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/>
        </p:nvSpPr>
        <p:spPr>
          <a:xfrm>
            <a:off x="4564614" y="425933"/>
            <a:ext cx="6920700" cy="52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212529"/>
              </a:solidFill>
              <a:highlight>
                <a:srgbClr val="F8FAF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212529"/>
              </a:solidFill>
              <a:highlight>
                <a:srgbClr val="F8FAF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212529"/>
              </a:solidFill>
              <a:highlight>
                <a:srgbClr val="F8FAF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212529"/>
              </a:solidFill>
              <a:highlight>
                <a:srgbClr val="F8FAF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212529"/>
              </a:solidFill>
              <a:highlight>
                <a:srgbClr val="F8FAF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Mapa da Usucapião Rural em Mato Grosso conforme dados da Certidão Para Fins de Usucapião do Intermat (2018/2022)</a:t>
            </a:r>
            <a:endParaRPr b="1"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700"/>
              <a:t>T</a:t>
            </a:r>
            <a:r>
              <a:rPr lang="pt-BR" sz="1700"/>
              <a:t>rabalho Especialização UFMT/Programa Terra a Limpo*</a:t>
            </a:r>
            <a:endParaRPr sz="1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b="0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Lei 13.105/2015 - CPC  acrescentou 216-A Lei 6.015/73 (usucapião extrajudicial)</a:t>
            </a:r>
            <a:endParaRPr sz="1700"/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b="0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Provimento n. 09/2017 CGJMT - recomendação acerca as peças técnicas instrução da Ação de Usucapião</a:t>
            </a:r>
            <a:endParaRPr sz="1700"/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b="1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Provimento n. 65/2017 do CNJ</a:t>
            </a:r>
            <a:r>
              <a:rPr b="0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/>
              <a:t>Motivos: </a:t>
            </a:r>
            <a:r>
              <a:rPr b="0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Demora em obter informações sobre a área/matrícula a ser usucapida (Comissão Estadual </a:t>
            </a:r>
            <a:r>
              <a:rPr lang="pt-BR" sz="1700"/>
              <a:t>de Regularização Fundiária e de Registros Públicos) </a:t>
            </a:r>
            <a:endParaRPr sz="17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rgbClr val="929292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1"/>
          <p:cNvSpPr/>
          <p:nvPr/>
        </p:nvSpPr>
        <p:spPr>
          <a:xfrm>
            <a:off x="-859876" y="889429"/>
            <a:ext cx="4995000" cy="68640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1568" y="121634"/>
            <a:ext cx="1956712" cy="80435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 txBox="1"/>
          <p:nvPr/>
        </p:nvSpPr>
        <p:spPr>
          <a:xfrm>
            <a:off x="258345" y="862759"/>
            <a:ext cx="2282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347797" y="1743404"/>
            <a:ext cx="2885700" cy="2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i="0" lang="pt-BR" sz="24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Certidão para fins de usucapião</a:t>
            </a:r>
            <a:endParaRPr b="1" i="0" sz="2400" u="none" cap="none" strike="noStrike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1" sz="2400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lang="pt-BR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Provimento 65/2017 CNJ</a:t>
            </a:r>
            <a:endParaRPr b="1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1" sz="2400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1" sz="2400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5597225" y="3429000"/>
            <a:ext cx="198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/>
        </p:nvSpPr>
        <p:spPr>
          <a:xfrm>
            <a:off x="4269014" y="1028108"/>
            <a:ext cx="6920700" cy="52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212529"/>
              </a:solidFill>
              <a:highlight>
                <a:srgbClr val="F8FAF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212529"/>
              </a:solidFill>
              <a:highlight>
                <a:srgbClr val="F8FAF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pt-BR" sz="1700" u="none" cap="none" strike="noStrike">
                <a:solidFill>
                  <a:srgbClr val="212529"/>
                </a:solidFill>
                <a:highlight>
                  <a:srgbClr val="F8FAFC"/>
                </a:highlight>
                <a:latin typeface="Arial"/>
                <a:ea typeface="Arial"/>
                <a:cs typeface="Arial"/>
                <a:sym typeface="Arial"/>
              </a:rPr>
              <a:t>Provimento 09/2017 CGJMT</a:t>
            </a:r>
            <a:endParaRPr b="1" i="0" sz="1700" u="none" cap="none" strike="noStrike">
              <a:solidFill>
                <a:srgbClr val="212529"/>
              </a:solidFill>
              <a:highlight>
                <a:srgbClr val="F8FAF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b="0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Art. 1º - </a:t>
            </a:r>
            <a:r>
              <a:rPr b="1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RECOMENDAR</a:t>
            </a:r>
            <a:r>
              <a:rPr b="0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aos </a:t>
            </a:r>
            <a:r>
              <a:rPr b="1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magistrados</a:t>
            </a:r>
            <a:r>
              <a:rPr b="0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que, nas ações reivindicatórias, possessórias e de usucapião, </a:t>
            </a:r>
            <a:r>
              <a:rPr b="1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observem se estão instruídas</a:t>
            </a:r>
            <a:r>
              <a:rPr b="0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no mínimo, com os seguintes documentos:</a:t>
            </a:r>
            <a:endParaRPr sz="1700"/>
          </a:p>
          <a:p>
            <a:pPr indent="0" lvl="0" marL="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b="0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</a:t>
            </a:r>
            <a:r>
              <a:rPr b="0" i="0" lang="pt-BR" sz="17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Estudo cadastral fornecido pelo Instituto da Terra do Estado de Mato Grosso;</a:t>
            </a:r>
            <a:endParaRPr sz="1700"/>
          </a:p>
          <a:p>
            <a:pPr indent="0" lvl="0" marL="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b="0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b="0" i="0" lang="pt-BR" sz="17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Fluxograma da Cadeia Dominial;</a:t>
            </a:r>
            <a:endParaRPr sz="1700"/>
          </a:p>
          <a:p>
            <a:pPr indent="0" lvl="0" marL="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b="0" i="0" lang="pt-BR" sz="17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c) Matrícula do imóvel a ser usucapido, com respectiva cadeia dominial </a:t>
            </a:r>
            <a:r>
              <a:rPr b="0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(quando houver);</a:t>
            </a:r>
            <a:endParaRPr sz="1700"/>
          </a:p>
          <a:p>
            <a:pPr indent="0" lvl="0" marL="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b="0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d) Planta georreferenciada do imóvel contendo a tabela com elementos do</a:t>
            </a:r>
            <a:endParaRPr sz="1700"/>
          </a:p>
          <a:p>
            <a:pPr indent="0" lvl="0" marL="0" marR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b="0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perímetro, memorial descritivo e planilha de dados cartográficos de acordo</a:t>
            </a:r>
            <a:endParaRPr sz="1700"/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b="0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 a Norma Técnica de georreferenciamento vigente ou a que lhe</a:t>
            </a:r>
            <a:endParaRPr sz="1700"/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b="0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substituir;</a:t>
            </a:r>
            <a:endParaRPr sz="17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rgbClr val="929292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2"/>
          <p:cNvSpPr/>
          <p:nvPr/>
        </p:nvSpPr>
        <p:spPr>
          <a:xfrm>
            <a:off x="-859876" y="889429"/>
            <a:ext cx="4995000" cy="68640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1568" y="121634"/>
            <a:ext cx="1956712" cy="80435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2"/>
          <p:cNvSpPr txBox="1"/>
          <p:nvPr/>
        </p:nvSpPr>
        <p:spPr>
          <a:xfrm>
            <a:off x="258345" y="862759"/>
            <a:ext cx="2282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347797" y="1743404"/>
            <a:ext cx="28857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i="0" lang="pt-BR" sz="2400" u="none" cap="none" strike="noStrike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Certidão para fins de usucapião</a:t>
            </a:r>
            <a:endParaRPr b="1" i="0" sz="2400" u="none" cap="none" strike="noStrike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1" sz="2400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rPr b="1" lang="pt-BR">
                <a:solidFill>
                  <a:srgbClr val="335A6D"/>
                </a:solidFill>
                <a:latin typeface="Arial Black"/>
                <a:ea typeface="Arial Black"/>
                <a:cs typeface="Arial Black"/>
                <a:sym typeface="Arial Black"/>
              </a:rPr>
              <a:t>Provimento 65/2017 CNJ</a:t>
            </a:r>
            <a:endParaRPr b="1" sz="2400">
              <a:solidFill>
                <a:srgbClr val="335A6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A6D"/>
              </a:buClr>
              <a:buSzPts val="2400"/>
              <a:buFont typeface="Arial Black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5597225" y="3429000"/>
            <a:ext cx="198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