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sldIdLst>
    <p:sldId id="256" r:id="rId4"/>
    <p:sldId id="257" r:id="rId5"/>
    <p:sldId id="310" r:id="rId6"/>
    <p:sldId id="294" r:id="rId7"/>
    <p:sldId id="311" r:id="rId8"/>
    <p:sldId id="295" r:id="rId9"/>
    <p:sldId id="312" r:id="rId10"/>
    <p:sldId id="296" r:id="rId11"/>
    <p:sldId id="316" r:id="rId12"/>
    <p:sldId id="305" r:id="rId13"/>
    <p:sldId id="304" r:id="rId14"/>
    <p:sldId id="313" r:id="rId15"/>
    <p:sldId id="307" r:id="rId16"/>
    <p:sldId id="314" r:id="rId17"/>
    <p:sldId id="262" r:id="rId18"/>
    <p:sldId id="315" r:id="rId19"/>
    <p:sldId id="317" r:id="rId20"/>
    <p:sldId id="303" r:id="rId21"/>
    <p:sldId id="318" r:id="rId22"/>
    <p:sldId id="308" r:id="rId23"/>
    <p:sldId id="320" r:id="rId24"/>
    <p:sldId id="297" r:id="rId25"/>
    <p:sldId id="321" r:id="rId26"/>
    <p:sldId id="322" r:id="rId27"/>
    <p:sldId id="323" r:id="rId28"/>
    <p:sldId id="319" r:id="rId29"/>
    <p:sldId id="309" r:id="rId30"/>
    <p:sldId id="298" r:id="rId31"/>
    <p:sldId id="299" r:id="rId32"/>
    <p:sldId id="261" r:id="rId3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59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90"/>
    <p:restoredTop sz="96327"/>
  </p:normalViewPr>
  <p:slideViewPr>
    <p:cSldViewPr snapToGrid="0">
      <p:cViewPr varScale="1">
        <p:scale>
          <a:sx n="89" d="100"/>
          <a:sy n="89" d="100"/>
        </p:scale>
        <p:origin x="4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B417FF-3038-BEE5-1257-69B46C49613C}"/>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B2D9B2F-4D6B-FDD7-1D23-0CF41E409D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9A147461-1B25-428A-9C05-E5359918AF48}"/>
              </a:ext>
            </a:extLst>
          </p:cNvPr>
          <p:cNvSpPr>
            <a:spLocks noGrp="1"/>
          </p:cNvSpPr>
          <p:nvPr>
            <p:ph type="dt" sz="half" idx="10"/>
          </p:nvPr>
        </p:nvSpPr>
        <p:spPr/>
        <p:txBody>
          <a:bodyPr/>
          <a:lstStyle/>
          <a:p>
            <a:fld id="{B3AC38F5-E3EF-B148-AD07-DA2744028625}" type="datetimeFigureOut">
              <a:rPr lang="pt-BR" smtClean="0"/>
              <a:t>10/10/2023</a:t>
            </a:fld>
            <a:endParaRPr lang="pt-BR"/>
          </a:p>
        </p:txBody>
      </p:sp>
      <p:sp>
        <p:nvSpPr>
          <p:cNvPr id="5" name="Espaço Reservado para Rodapé 4">
            <a:extLst>
              <a:ext uri="{FF2B5EF4-FFF2-40B4-BE49-F238E27FC236}">
                <a16:creationId xmlns:a16="http://schemas.microsoft.com/office/drawing/2014/main" id="{035E5D7E-498E-9D2C-9C10-0B0EAB98201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D8192DE-0DB0-2828-2E63-FEAE09C929E5}"/>
              </a:ext>
            </a:extLst>
          </p:cNvPr>
          <p:cNvSpPr>
            <a:spLocks noGrp="1"/>
          </p:cNvSpPr>
          <p:nvPr>
            <p:ph type="sldNum" sz="quarter" idx="12"/>
          </p:nvPr>
        </p:nvSpPr>
        <p:spPr/>
        <p:txBody>
          <a:bodyPr/>
          <a:lstStyle/>
          <a:p>
            <a:fld id="{A3D43FEF-2AC6-D04F-8B60-D7C3183F9B09}" type="slidenum">
              <a:rPr lang="pt-BR" smtClean="0"/>
              <a:t>‹nº›</a:t>
            </a:fld>
            <a:endParaRPr lang="pt-BR"/>
          </a:p>
        </p:txBody>
      </p:sp>
    </p:spTree>
    <p:extLst>
      <p:ext uri="{BB962C8B-B14F-4D97-AF65-F5344CB8AC3E}">
        <p14:creationId xmlns:p14="http://schemas.microsoft.com/office/powerpoint/2010/main" val="708101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3BA2BA-92B6-78EE-500A-54360399C24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C97FE5B9-B18E-D597-C14E-82A4A14F40A6}"/>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B7A3588-029E-BA38-5742-82D6F2389912}"/>
              </a:ext>
            </a:extLst>
          </p:cNvPr>
          <p:cNvSpPr>
            <a:spLocks noGrp="1"/>
          </p:cNvSpPr>
          <p:nvPr>
            <p:ph type="dt" sz="half" idx="10"/>
          </p:nvPr>
        </p:nvSpPr>
        <p:spPr/>
        <p:txBody>
          <a:bodyPr/>
          <a:lstStyle/>
          <a:p>
            <a:fld id="{B3AC38F5-E3EF-B148-AD07-DA2744028625}" type="datetimeFigureOut">
              <a:rPr lang="pt-BR" smtClean="0"/>
              <a:t>10/10/2023</a:t>
            </a:fld>
            <a:endParaRPr lang="pt-BR"/>
          </a:p>
        </p:txBody>
      </p:sp>
      <p:sp>
        <p:nvSpPr>
          <p:cNvPr id="5" name="Espaço Reservado para Rodapé 4">
            <a:extLst>
              <a:ext uri="{FF2B5EF4-FFF2-40B4-BE49-F238E27FC236}">
                <a16:creationId xmlns:a16="http://schemas.microsoft.com/office/drawing/2014/main" id="{B77FCCB8-4A40-D6F5-2B9A-9F43EDA74D8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0DEB113-D9F1-4F70-D89F-17F9775C18AF}"/>
              </a:ext>
            </a:extLst>
          </p:cNvPr>
          <p:cNvSpPr>
            <a:spLocks noGrp="1"/>
          </p:cNvSpPr>
          <p:nvPr>
            <p:ph type="sldNum" sz="quarter" idx="12"/>
          </p:nvPr>
        </p:nvSpPr>
        <p:spPr/>
        <p:txBody>
          <a:bodyPr/>
          <a:lstStyle/>
          <a:p>
            <a:fld id="{A3D43FEF-2AC6-D04F-8B60-D7C3183F9B09}" type="slidenum">
              <a:rPr lang="pt-BR" smtClean="0"/>
              <a:t>‹nº›</a:t>
            </a:fld>
            <a:endParaRPr lang="pt-BR"/>
          </a:p>
        </p:txBody>
      </p:sp>
    </p:spTree>
    <p:extLst>
      <p:ext uri="{BB962C8B-B14F-4D97-AF65-F5344CB8AC3E}">
        <p14:creationId xmlns:p14="http://schemas.microsoft.com/office/powerpoint/2010/main" val="2421462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8C65DE8-F230-D0AD-0DD3-7FA3272DF3A5}"/>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2BD70169-8052-6B62-638C-0AA2E95F2D88}"/>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D595F3C-C9E3-69CA-5C36-AB82188D8AA7}"/>
              </a:ext>
            </a:extLst>
          </p:cNvPr>
          <p:cNvSpPr>
            <a:spLocks noGrp="1"/>
          </p:cNvSpPr>
          <p:nvPr>
            <p:ph type="dt" sz="half" idx="10"/>
          </p:nvPr>
        </p:nvSpPr>
        <p:spPr/>
        <p:txBody>
          <a:bodyPr/>
          <a:lstStyle/>
          <a:p>
            <a:fld id="{B3AC38F5-E3EF-B148-AD07-DA2744028625}" type="datetimeFigureOut">
              <a:rPr lang="pt-BR" smtClean="0"/>
              <a:t>10/10/2023</a:t>
            </a:fld>
            <a:endParaRPr lang="pt-BR"/>
          </a:p>
        </p:txBody>
      </p:sp>
      <p:sp>
        <p:nvSpPr>
          <p:cNvPr id="5" name="Espaço Reservado para Rodapé 4">
            <a:extLst>
              <a:ext uri="{FF2B5EF4-FFF2-40B4-BE49-F238E27FC236}">
                <a16:creationId xmlns:a16="http://schemas.microsoft.com/office/drawing/2014/main" id="{3BF29451-6917-1E5B-0147-BBC1F9B0AB7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6F36318-F6EE-343C-D901-6CD5FE9127BB}"/>
              </a:ext>
            </a:extLst>
          </p:cNvPr>
          <p:cNvSpPr>
            <a:spLocks noGrp="1"/>
          </p:cNvSpPr>
          <p:nvPr>
            <p:ph type="sldNum" sz="quarter" idx="12"/>
          </p:nvPr>
        </p:nvSpPr>
        <p:spPr/>
        <p:txBody>
          <a:bodyPr/>
          <a:lstStyle/>
          <a:p>
            <a:fld id="{A3D43FEF-2AC6-D04F-8B60-D7C3183F9B09}" type="slidenum">
              <a:rPr lang="pt-BR" smtClean="0"/>
              <a:t>‹nº›</a:t>
            </a:fld>
            <a:endParaRPr lang="pt-BR"/>
          </a:p>
        </p:txBody>
      </p:sp>
    </p:spTree>
    <p:extLst>
      <p:ext uri="{BB962C8B-B14F-4D97-AF65-F5344CB8AC3E}">
        <p14:creationId xmlns:p14="http://schemas.microsoft.com/office/powerpoint/2010/main" val="261539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4E3C39-C73D-B6D1-ACBB-F0DD93A6D4D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C944300-E902-90A1-49E7-68E93759B420}"/>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25D22D3-A993-58D6-D382-C5A222A006FA}"/>
              </a:ext>
            </a:extLst>
          </p:cNvPr>
          <p:cNvSpPr>
            <a:spLocks noGrp="1"/>
          </p:cNvSpPr>
          <p:nvPr>
            <p:ph type="dt" sz="half" idx="10"/>
          </p:nvPr>
        </p:nvSpPr>
        <p:spPr/>
        <p:txBody>
          <a:bodyPr/>
          <a:lstStyle/>
          <a:p>
            <a:fld id="{B3AC38F5-E3EF-B148-AD07-DA2744028625}" type="datetimeFigureOut">
              <a:rPr lang="pt-BR" smtClean="0"/>
              <a:t>10/10/2023</a:t>
            </a:fld>
            <a:endParaRPr lang="pt-BR"/>
          </a:p>
        </p:txBody>
      </p:sp>
      <p:sp>
        <p:nvSpPr>
          <p:cNvPr id="5" name="Espaço Reservado para Rodapé 4">
            <a:extLst>
              <a:ext uri="{FF2B5EF4-FFF2-40B4-BE49-F238E27FC236}">
                <a16:creationId xmlns:a16="http://schemas.microsoft.com/office/drawing/2014/main" id="{3572E7C2-2208-D49B-8CF6-D4BA8F938C4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00DED84-0BB4-BD94-0A61-36DA666D491F}"/>
              </a:ext>
            </a:extLst>
          </p:cNvPr>
          <p:cNvSpPr>
            <a:spLocks noGrp="1"/>
          </p:cNvSpPr>
          <p:nvPr>
            <p:ph type="sldNum" sz="quarter" idx="12"/>
          </p:nvPr>
        </p:nvSpPr>
        <p:spPr/>
        <p:txBody>
          <a:bodyPr/>
          <a:lstStyle/>
          <a:p>
            <a:fld id="{A3D43FEF-2AC6-D04F-8B60-D7C3183F9B09}" type="slidenum">
              <a:rPr lang="pt-BR" smtClean="0"/>
              <a:t>‹nº›</a:t>
            </a:fld>
            <a:endParaRPr lang="pt-BR"/>
          </a:p>
        </p:txBody>
      </p:sp>
    </p:spTree>
    <p:extLst>
      <p:ext uri="{BB962C8B-B14F-4D97-AF65-F5344CB8AC3E}">
        <p14:creationId xmlns:p14="http://schemas.microsoft.com/office/powerpoint/2010/main" val="170417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F338CF-FFD9-60BC-5548-334AF51FBCE7}"/>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737D9B4C-BDFE-E47B-4C7C-18BB6325C5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2F7282DC-D007-7F68-BF1F-24B1CF3CFA31}"/>
              </a:ext>
            </a:extLst>
          </p:cNvPr>
          <p:cNvSpPr>
            <a:spLocks noGrp="1"/>
          </p:cNvSpPr>
          <p:nvPr>
            <p:ph type="dt" sz="half" idx="10"/>
          </p:nvPr>
        </p:nvSpPr>
        <p:spPr/>
        <p:txBody>
          <a:bodyPr/>
          <a:lstStyle/>
          <a:p>
            <a:fld id="{B3AC38F5-E3EF-B148-AD07-DA2744028625}" type="datetimeFigureOut">
              <a:rPr lang="pt-BR" smtClean="0"/>
              <a:t>10/10/2023</a:t>
            </a:fld>
            <a:endParaRPr lang="pt-BR"/>
          </a:p>
        </p:txBody>
      </p:sp>
      <p:sp>
        <p:nvSpPr>
          <p:cNvPr id="5" name="Espaço Reservado para Rodapé 4">
            <a:extLst>
              <a:ext uri="{FF2B5EF4-FFF2-40B4-BE49-F238E27FC236}">
                <a16:creationId xmlns:a16="http://schemas.microsoft.com/office/drawing/2014/main" id="{60978F15-5588-C260-5D10-53DEBF0ABB0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F7C145C-67EE-A10B-775D-356E2B65E363}"/>
              </a:ext>
            </a:extLst>
          </p:cNvPr>
          <p:cNvSpPr>
            <a:spLocks noGrp="1"/>
          </p:cNvSpPr>
          <p:nvPr>
            <p:ph type="sldNum" sz="quarter" idx="12"/>
          </p:nvPr>
        </p:nvSpPr>
        <p:spPr/>
        <p:txBody>
          <a:bodyPr/>
          <a:lstStyle/>
          <a:p>
            <a:fld id="{A3D43FEF-2AC6-D04F-8B60-D7C3183F9B09}" type="slidenum">
              <a:rPr lang="pt-BR" smtClean="0"/>
              <a:t>‹nº›</a:t>
            </a:fld>
            <a:endParaRPr lang="pt-BR"/>
          </a:p>
        </p:txBody>
      </p:sp>
    </p:spTree>
    <p:extLst>
      <p:ext uri="{BB962C8B-B14F-4D97-AF65-F5344CB8AC3E}">
        <p14:creationId xmlns:p14="http://schemas.microsoft.com/office/powerpoint/2010/main" val="3781974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BC7DD-E095-59DF-50E6-1D3DF5340EF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1ABA195-EDF7-24B1-1B76-FAF2D2FAB61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94ECFE62-D895-FBCB-C678-CE6D7A9E6BAE}"/>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D613068-FF7F-136F-D4DB-B7D2E52F105F}"/>
              </a:ext>
            </a:extLst>
          </p:cNvPr>
          <p:cNvSpPr>
            <a:spLocks noGrp="1"/>
          </p:cNvSpPr>
          <p:nvPr>
            <p:ph type="dt" sz="half" idx="10"/>
          </p:nvPr>
        </p:nvSpPr>
        <p:spPr/>
        <p:txBody>
          <a:bodyPr/>
          <a:lstStyle/>
          <a:p>
            <a:fld id="{B3AC38F5-E3EF-B148-AD07-DA2744028625}" type="datetimeFigureOut">
              <a:rPr lang="pt-BR" smtClean="0"/>
              <a:t>10/10/2023</a:t>
            </a:fld>
            <a:endParaRPr lang="pt-BR"/>
          </a:p>
        </p:txBody>
      </p:sp>
      <p:sp>
        <p:nvSpPr>
          <p:cNvPr id="6" name="Espaço Reservado para Rodapé 5">
            <a:extLst>
              <a:ext uri="{FF2B5EF4-FFF2-40B4-BE49-F238E27FC236}">
                <a16:creationId xmlns:a16="http://schemas.microsoft.com/office/drawing/2014/main" id="{6C50407D-C6D1-936A-456F-703A26F5A58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6EA843C-6745-D99C-84B8-39E96416D24E}"/>
              </a:ext>
            </a:extLst>
          </p:cNvPr>
          <p:cNvSpPr>
            <a:spLocks noGrp="1"/>
          </p:cNvSpPr>
          <p:nvPr>
            <p:ph type="sldNum" sz="quarter" idx="12"/>
          </p:nvPr>
        </p:nvSpPr>
        <p:spPr/>
        <p:txBody>
          <a:bodyPr/>
          <a:lstStyle/>
          <a:p>
            <a:fld id="{A3D43FEF-2AC6-D04F-8B60-D7C3183F9B09}" type="slidenum">
              <a:rPr lang="pt-BR" smtClean="0"/>
              <a:t>‹nº›</a:t>
            </a:fld>
            <a:endParaRPr lang="pt-BR"/>
          </a:p>
        </p:txBody>
      </p:sp>
    </p:spTree>
    <p:extLst>
      <p:ext uri="{BB962C8B-B14F-4D97-AF65-F5344CB8AC3E}">
        <p14:creationId xmlns:p14="http://schemas.microsoft.com/office/powerpoint/2010/main" val="3084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19EEDC-F75D-EFE5-7C29-DB525C28E6A3}"/>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E2278AF4-1E54-7E94-7293-87C9CFD1DA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16E86787-A44E-503E-DA58-911412B7216B}"/>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18FF4936-2BC5-B1ED-3CE8-25939B1633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0E709655-671B-32A5-EC33-DF64F704FE53}"/>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A23DE07B-C546-4F9B-566B-4B1CE6BBA3CD}"/>
              </a:ext>
            </a:extLst>
          </p:cNvPr>
          <p:cNvSpPr>
            <a:spLocks noGrp="1"/>
          </p:cNvSpPr>
          <p:nvPr>
            <p:ph type="dt" sz="half" idx="10"/>
          </p:nvPr>
        </p:nvSpPr>
        <p:spPr/>
        <p:txBody>
          <a:bodyPr/>
          <a:lstStyle/>
          <a:p>
            <a:fld id="{B3AC38F5-E3EF-B148-AD07-DA2744028625}" type="datetimeFigureOut">
              <a:rPr lang="pt-BR" smtClean="0"/>
              <a:t>10/10/2023</a:t>
            </a:fld>
            <a:endParaRPr lang="pt-BR"/>
          </a:p>
        </p:txBody>
      </p:sp>
      <p:sp>
        <p:nvSpPr>
          <p:cNvPr id="8" name="Espaço Reservado para Rodapé 7">
            <a:extLst>
              <a:ext uri="{FF2B5EF4-FFF2-40B4-BE49-F238E27FC236}">
                <a16:creationId xmlns:a16="http://schemas.microsoft.com/office/drawing/2014/main" id="{7280F14C-FBCA-D609-D6AA-4C6146EAF10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ADA4AA23-87EA-E7A8-AC95-C3111A884A5E}"/>
              </a:ext>
            </a:extLst>
          </p:cNvPr>
          <p:cNvSpPr>
            <a:spLocks noGrp="1"/>
          </p:cNvSpPr>
          <p:nvPr>
            <p:ph type="sldNum" sz="quarter" idx="12"/>
          </p:nvPr>
        </p:nvSpPr>
        <p:spPr/>
        <p:txBody>
          <a:bodyPr/>
          <a:lstStyle/>
          <a:p>
            <a:fld id="{A3D43FEF-2AC6-D04F-8B60-D7C3183F9B09}" type="slidenum">
              <a:rPr lang="pt-BR" smtClean="0"/>
              <a:t>‹nº›</a:t>
            </a:fld>
            <a:endParaRPr lang="pt-BR"/>
          </a:p>
        </p:txBody>
      </p:sp>
    </p:spTree>
    <p:extLst>
      <p:ext uri="{BB962C8B-B14F-4D97-AF65-F5344CB8AC3E}">
        <p14:creationId xmlns:p14="http://schemas.microsoft.com/office/powerpoint/2010/main" val="3605913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F95D52-4383-2E07-4C7A-EAE6FAEFCB23}"/>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768FDB2C-C411-F2D5-AAF4-A25ACFFE2FBF}"/>
              </a:ext>
            </a:extLst>
          </p:cNvPr>
          <p:cNvSpPr>
            <a:spLocks noGrp="1"/>
          </p:cNvSpPr>
          <p:nvPr>
            <p:ph type="dt" sz="half" idx="10"/>
          </p:nvPr>
        </p:nvSpPr>
        <p:spPr/>
        <p:txBody>
          <a:bodyPr/>
          <a:lstStyle/>
          <a:p>
            <a:fld id="{B3AC38F5-E3EF-B148-AD07-DA2744028625}" type="datetimeFigureOut">
              <a:rPr lang="pt-BR" smtClean="0"/>
              <a:t>10/10/2023</a:t>
            </a:fld>
            <a:endParaRPr lang="pt-BR"/>
          </a:p>
        </p:txBody>
      </p:sp>
      <p:sp>
        <p:nvSpPr>
          <p:cNvPr id="4" name="Espaço Reservado para Rodapé 3">
            <a:extLst>
              <a:ext uri="{FF2B5EF4-FFF2-40B4-BE49-F238E27FC236}">
                <a16:creationId xmlns:a16="http://schemas.microsoft.com/office/drawing/2014/main" id="{76BDC119-50CD-FF24-B54B-2EF1B3B80D1C}"/>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689B860D-61AD-21E3-93B2-5580CC75D0FE}"/>
              </a:ext>
            </a:extLst>
          </p:cNvPr>
          <p:cNvSpPr>
            <a:spLocks noGrp="1"/>
          </p:cNvSpPr>
          <p:nvPr>
            <p:ph type="sldNum" sz="quarter" idx="12"/>
          </p:nvPr>
        </p:nvSpPr>
        <p:spPr/>
        <p:txBody>
          <a:bodyPr/>
          <a:lstStyle/>
          <a:p>
            <a:fld id="{A3D43FEF-2AC6-D04F-8B60-D7C3183F9B09}" type="slidenum">
              <a:rPr lang="pt-BR" smtClean="0"/>
              <a:t>‹nº›</a:t>
            </a:fld>
            <a:endParaRPr lang="pt-BR"/>
          </a:p>
        </p:txBody>
      </p:sp>
    </p:spTree>
    <p:extLst>
      <p:ext uri="{BB962C8B-B14F-4D97-AF65-F5344CB8AC3E}">
        <p14:creationId xmlns:p14="http://schemas.microsoft.com/office/powerpoint/2010/main" val="2119966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546AC55A-8C19-C778-DB0E-2D193F20C6A0}"/>
              </a:ext>
            </a:extLst>
          </p:cNvPr>
          <p:cNvSpPr>
            <a:spLocks noGrp="1"/>
          </p:cNvSpPr>
          <p:nvPr>
            <p:ph type="dt" sz="half" idx="10"/>
          </p:nvPr>
        </p:nvSpPr>
        <p:spPr/>
        <p:txBody>
          <a:bodyPr/>
          <a:lstStyle/>
          <a:p>
            <a:fld id="{B3AC38F5-E3EF-B148-AD07-DA2744028625}" type="datetimeFigureOut">
              <a:rPr lang="pt-BR" smtClean="0"/>
              <a:t>10/10/2023</a:t>
            </a:fld>
            <a:endParaRPr lang="pt-BR"/>
          </a:p>
        </p:txBody>
      </p:sp>
      <p:sp>
        <p:nvSpPr>
          <p:cNvPr id="3" name="Espaço Reservado para Rodapé 2">
            <a:extLst>
              <a:ext uri="{FF2B5EF4-FFF2-40B4-BE49-F238E27FC236}">
                <a16:creationId xmlns:a16="http://schemas.microsoft.com/office/drawing/2014/main" id="{70F9642E-91B1-3762-8425-2A160EC06712}"/>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C430D9F3-D874-7446-0FA8-38B7AE25D95C}"/>
              </a:ext>
            </a:extLst>
          </p:cNvPr>
          <p:cNvSpPr>
            <a:spLocks noGrp="1"/>
          </p:cNvSpPr>
          <p:nvPr>
            <p:ph type="sldNum" sz="quarter" idx="12"/>
          </p:nvPr>
        </p:nvSpPr>
        <p:spPr/>
        <p:txBody>
          <a:bodyPr/>
          <a:lstStyle/>
          <a:p>
            <a:fld id="{A3D43FEF-2AC6-D04F-8B60-D7C3183F9B09}" type="slidenum">
              <a:rPr lang="pt-BR" smtClean="0"/>
              <a:t>‹nº›</a:t>
            </a:fld>
            <a:endParaRPr lang="pt-BR"/>
          </a:p>
        </p:txBody>
      </p:sp>
    </p:spTree>
    <p:extLst>
      <p:ext uri="{BB962C8B-B14F-4D97-AF65-F5344CB8AC3E}">
        <p14:creationId xmlns:p14="http://schemas.microsoft.com/office/powerpoint/2010/main" val="1029612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1175DE-942B-19E4-853E-3731AF7EAC2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FC857A0-A851-5DE1-9495-74B23D3DE8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843F8A44-F4B1-BEC4-B765-41618B18DC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CC9E3A6-3124-FE81-77EA-A59C142C9626}"/>
              </a:ext>
            </a:extLst>
          </p:cNvPr>
          <p:cNvSpPr>
            <a:spLocks noGrp="1"/>
          </p:cNvSpPr>
          <p:nvPr>
            <p:ph type="dt" sz="half" idx="10"/>
          </p:nvPr>
        </p:nvSpPr>
        <p:spPr/>
        <p:txBody>
          <a:bodyPr/>
          <a:lstStyle/>
          <a:p>
            <a:fld id="{B3AC38F5-E3EF-B148-AD07-DA2744028625}" type="datetimeFigureOut">
              <a:rPr lang="pt-BR" smtClean="0"/>
              <a:t>10/10/2023</a:t>
            </a:fld>
            <a:endParaRPr lang="pt-BR"/>
          </a:p>
        </p:txBody>
      </p:sp>
      <p:sp>
        <p:nvSpPr>
          <p:cNvPr id="6" name="Espaço Reservado para Rodapé 5">
            <a:extLst>
              <a:ext uri="{FF2B5EF4-FFF2-40B4-BE49-F238E27FC236}">
                <a16:creationId xmlns:a16="http://schemas.microsoft.com/office/drawing/2014/main" id="{8DBD0D0C-71BF-56A5-F8BA-3CAF849F7C1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CCF3457-7058-ADFD-052C-16177EAA2413}"/>
              </a:ext>
            </a:extLst>
          </p:cNvPr>
          <p:cNvSpPr>
            <a:spLocks noGrp="1"/>
          </p:cNvSpPr>
          <p:nvPr>
            <p:ph type="sldNum" sz="quarter" idx="12"/>
          </p:nvPr>
        </p:nvSpPr>
        <p:spPr/>
        <p:txBody>
          <a:bodyPr/>
          <a:lstStyle/>
          <a:p>
            <a:fld id="{A3D43FEF-2AC6-D04F-8B60-D7C3183F9B09}" type="slidenum">
              <a:rPr lang="pt-BR" smtClean="0"/>
              <a:t>‹nº›</a:t>
            </a:fld>
            <a:endParaRPr lang="pt-BR"/>
          </a:p>
        </p:txBody>
      </p:sp>
    </p:spTree>
    <p:extLst>
      <p:ext uri="{BB962C8B-B14F-4D97-AF65-F5344CB8AC3E}">
        <p14:creationId xmlns:p14="http://schemas.microsoft.com/office/powerpoint/2010/main" val="3133471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6E7D6-71D8-DD10-5F28-27C410812398}"/>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4558573-E4D7-8461-8FBD-5A149BFA61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40C53C76-5F53-32B6-ED69-E3181F9620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89FAFDD-8E78-D8BD-E7FA-3B8CE6312391}"/>
              </a:ext>
            </a:extLst>
          </p:cNvPr>
          <p:cNvSpPr>
            <a:spLocks noGrp="1"/>
          </p:cNvSpPr>
          <p:nvPr>
            <p:ph type="dt" sz="half" idx="10"/>
          </p:nvPr>
        </p:nvSpPr>
        <p:spPr/>
        <p:txBody>
          <a:bodyPr/>
          <a:lstStyle/>
          <a:p>
            <a:fld id="{B3AC38F5-E3EF-B148-AD07-DA2744028625}" type="datetimeFigureOut">
              <a:rPr lang="pt-BR" smtClean="0"/>
              <a:t>10/10/2023</a:t>
            </a:fld>
            <a:endParaRPr lang="pt-BR"/>
          </a:p>
        </p:txBody>
      </p:sp>
      <p:sp>
        <p:nvSpPr>
          <p:cNvPr id="6" name="Espaço Reservado para Rodapé 5">
            <a:extLst>
              <a:ext uri="{FF2B5EF4-FFF2-40B4-BE49-F238E27FC236}">
                <a16:creationId xmlns:a16="http://schemas.microsoft.com/office/drawing/2014/main" id="{67AB85BC-D902-4B48-C978-2C7AE01CAA7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0C3801A-E144-A288-2F89-E05B7EF77BA1}"/>
              </a:ext>
            </a:extLst>
          </p:cNvPr>
          <p:cNvSpPr>
            <a:spLocks noGrp="1"/>
          </p:cNvSpPr>
          <p:nvPr>
            <p:ph type="sldNum" sz="quarter" idx="12"/>
          </p:nvPr>
        </p:nvSpPr>
        <p:spPr/>
        <p:txBody>
          <a:bodyPr/>
          <a:lstStyle/>
          <a:p>
            <a:fld id="{A3D43FEF-2AC6-D04F-8B60-D7C3183F9B09}" type="slidenum">
              <a:rPr lang="pt-BR" smtClean="0"/>
              <a:t>‹nº›</a:t>
            </a:fld>
            <a:endParaRPr lang="pt-BR"/>
          </a:p>
        </p:txBody>
      </p:sp>
    </p:spTree>
    <p:extLst>
      <p:ext uri="{BB962C8B-B14F-4D97-AF65-F5344CB8AC3E}">
        <p14:creationId xmlns:p14="http://schemas.microsoft.com/office/powerpoint/2010/main" val="2075306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2C2A6943-A87C-A805-A6DB-44F56669F8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CB730FC-6B33-A889-AAF2-91881CED3A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7250C56-C09F-885A-370D-CE09500ABA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C38F5-E3EF-B148-AD07-DA2744028625}" type="datetimeFigureOut">
              <a:rPr lang="pt-BR" smtClean="0"/>
              <a:t>10/10/2023</a:t>
            </a:fld>
            <a:endParaRPr lang="pt-BR"/>
          </a:p>
        </p:txBody>
      </p:sp>
      <p:sp>
        <p:nvSpPr>
          <p:cNvPr id="5" name="Espaço Reservado para Rodapé 4">
            <a:extLst>
              <a:ext uri="{FF2B5EF4-FFF2-40B4-BE49-F238E27FC236}">
                <a16:creationId xmlns:a16="http://schemas.microsoft.com/office/drawing/2014/main" id="{8C71F060-2B5C-1B1E-35F4-4F4150889B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AD1C3984-5901-9B76-C6FE-E2E02A9DBA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D43FEF-2AC6-D04F-8B60-D7C3183F9B09}" type="slidenum">
              <a:rPr lang="pt-BR" smtClean="0"/>
              <a:t>‹nº›</a:t>
            </a:fld>
            <a:endParaRPr lang="pt-BR"/>
          </a:p>
        </p:txBody>
      </p:sp>
    </p:spTree>
    <p:extLst>
      <p:ext uri="{BB962C8B-B14F-4D97-AF65-F5344CB8AC3E}">
        <p14:creationId xmlns:p14="http://schemas.microsoft.com/office/powerpoint/2010/main" val="2452341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9CAF6B32-742B-FF04-628B-DBC5C85C14D0}"/>
              </a:ext>
            </a:extLst>
          </p:cNvPr>
          <p:cNvSpPr txBox="1"/>
          <p:nvPr/>
        </p:nvSpPr>
        <p:spPr>
          <a:xfrm>
            <a:off x="251854" y="2125588"/>
            <a:ext cx="7080599" cy="1631216"/>
          </a:xfrm>
          <a:prstGeom prst="rect">
            <a:avLst/>
          </a:prstGeom>
          <a:noFill/>
        </p:spPr>
        <p:txBody>
          <a:bodyPr wrap="square" rtlCol="0">
            <a:noAutofit/>
          </a:bodyPr>
          <a:lstStyle/>
          <a:p>
            <a:r>
              <a:rPr lang="en-US" sz="3600" dirty="0">
                <a:solidFill>
                  <a:srgbClr val="34596C"/>
                </a:solidFill>
                <a:latin typeface="Arial Black" panose="020B0A04020102020204" pitchFamily="34" charset="0"/>
                <a:cs typeface="Arial" panose="020B0604020202020204" pitchFamily="34" charset="0"/>
              </a:rPr>
              <a:t>A</a:t>
            </a:r>
            <a:r>
              <a:rPr lang="pt-BR" sz="3600" dirty="0">
                <a:solidFill>
                  <a:srgbClr val="34596C"/>
                </a:solidFill>
                <a:latin typeface="Arial Black" panose="020B0A04020102020204" pitchFamily="34" charset="0"/>
                <a:cs typeface="Arial" panose="020B0604020202020204" pitchFamily="34" charset="0"/>
              </a:rPr>
              <a:t> LEI ORÇAMENTÁRIA 317 DE 1843 E A CRIAÇÃO DO REGISTRO HIPOTECÁRIO</a:t>
            </a:r>
          </a:p>
        </p:txBody>
      </p:sp>
    </p:spTree>
    <p:extLst>
      <p:ext uri="{BB962C8B-B14F-4D97-AF65-F5344CB8AC3E}">
        <p14:creationId xmlns:p14="http://schemas.microsoft.com/office/powerpoint/2010/main" val="3752818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593409" y="241220"/>
            <a:ext cx="6920625" cy="60452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1600" dirty="0">
                <a:latin typeface="Arial" panose="020B0604020202020204" pitchFamily="34" charset="0"/>
                <a:cs typeface="Arial" panose="020B0604020202020204" pitchFamily="34" charset="0"/>
              </a:rPr>
              <a:t>- Em 1808 o Príncipe Regente Dom João VI solicitou ao Conde da Ponte, governador da Bahia, a realização de um inquérito sobre as dificuldades que vinham tendo os agricultores em sua atividade. </a:t>
            </a:r>
          </a:p>
          <a:p>
            <a:pPr marL="0" indent="0" algn="just">
              <a:lnSpc>
                <a:spcPct val="100000"/>
              </a:lnSpc>
              <a:spcBef>
                <a:spcPts val="0"/>
              </a:spcBef>
              <a:buFont typeface="Arial" panose="020B0604020202020204" pitchFamily="34" charset="0"/>
              <a:buNone/>
            </a:pPr>
            <a:endParaRPr lang="pt-BR" sz="16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1600" dirty="0">
                <a:latin typeface="Arial" panose="020B0604020202020204" pitchFamily="34" charset="0"/>
                <a:cs typeface="Arial" panose="020B0604020202020204" pitchFamily="34" charset="0"/>
              </a:rPr>
              <a:t>- Uma das pessoas instadas a se manifestar foi o desembargador João Rodrigues de Brito, notório apreciador de Adam Smith. Em sua resposta, o desembargador afirmou que “</a:t>
            </a:r>
            <a:r>
              <a:rPr lang="pt-BR" sz="1600" i="1" dirty="0">
                <a:latin typeface="Arial" panose="020B0604020202020204" pitchFamily="34" charset="0"/>
                <a:cs typeface="Arial" panose="020B0604020202020204" pitchFamily="34" charset="0"/>
              </a:rPr>
              <a:t>E como entre nós pela lamentável falta de um Registro de Hipotecas não pode nunca o credor conhecer a solidez das que lhe oferecem, ficando sempre exposto às </a:t>
            </a:r>
            <a:r>
              <a:rPr lang="pt-BR" sz="1600" i="1" dirty="0" err="1">
                <a:latin typeface="Arial" panose="020B0604020202020204" pitchFamily="34" charset="0"/>
                <a:cs typeface="Arial" panose="020B0604020202020204" pitchFamily="34" charset="0"/>
              </a:rPr>
              <a:t>bulras</a:t>
            </a:r>
            <a:r>
              <a:rPr lang="pt-BR" sz="1600" i="1" dirty="0">
                <a:latin typeface="Arial" panose="020B0604020202020204" pitchFamily="34" charset="0"/>
                <a:cs typeface="Arial" panose="020B0604020202020204" pitchFamily="34" charset="0"/>
              </a:rPr>
              <a:t> dos velhacos, que obrigam o mesmo prédio a </a:t>
            </a:r>
            <a:r>
              <a:rPr lang="pt-BR" sz="1600" i="1" dirty="0" err="1">
                <a:latin typeface="Arial" panose="020B0604020202020204" pitchFamily="34" charset="0"/>
                <a:cs typeface="Arial" panose="020B0604020202020204" pitchFamily="34" charset="0"/>
              </a:rPr>
              <a:t>dous</a:t>
            </a:r>
            <a:r>
              <a:rPr lang="pt-BR" sz="1600" i="1" dirty="0">
                <a:latin typeface="Arial" panose="020B0604020202020204" pitchFamily="34" charset="0"/>
                <a:cs typeface="Arial" panose="020B0604020202020204" pitchFamily="34" charset="0"/>
              </a:rPr>
              <a:t> ou três, deve em consequência perpetuar-se aquele descrédito geral dos devedores pobres, ainda que tenham hipotecas livres, uma vez que a legislação atual não deixa provar que o são. A simples publicação de uma lei, que declarasse nulas todas as hipotecas em quanto não fossem averbadas no registro respectivo (o da situação do prédio) acrescentaria imediatamente ao valor da riqueza territorial muitos milhões; porque desde essa época os proprietários poderiam mostrar com uma certidão extraída do competente livro a liberdade de qualquer dos seus prédios, ou os encargos todos a que ele estivesse obrigado; e cessando então para o comprador o perigo de </a:t>
            </a:r>
            <a:r>
              <a:rPr lang="pt-BR" sz="1600" i="1" dirty="0" err="1">
                <a:latin typeface="Arial" panose="020B0604020202020204" pitchFamily="34" charset="0"/>
                <a:cs typeface="Arial" panose="020B0604020202020204" pitchFamily="34" charset="0"/>
              </a:rPr>
              <a:t>lho</a:t>
            </a:r>
            <a:r>
              <a:rPr lang="pt-BR" sz="1600" i="1" dirty="0">
                <a:latin typeface="Arial" panose="020B0604020202020204" pitchFamily="34" charset="0"/>
                <a:cs typeface="Arial" panose="020B0604020202020204" pitchFamily="34" charset="0"/>
              </a:rPr>
              <a:t> reivindicarem, ou de ser obrigado a pagar alguma dívida a que o prédio estivesse hipotecado, não duvidaria então oferecer por ele muito maior preço à proporção da maior segurança, com que comprava</a:t>
            </a:r>
            <a:r>
              <a:rPr lang="pt-BR" sz="1600" dirty="0">
                <a:latin typeface="Arial" panose="020B0604020202020204" pitchFamily="34" charset="0"/>
                <a:cs typeface="Arial" panose="020B0604020202020204" pitchFamily="34" charset="0"/>
              </a:rPr>
              <a:t>”.</a:t>
            </a: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54FC5CB4-FE9E-5A6E-80ED-E4D47DD1ABBD}"/>
              </a:ext>
            </a:extLst>
          </p:cNvPr>
          <p:cNvSpPr/>
          <p:nvPr/>
        </p:nvSpPr>
        <p:spPr>
          <a:xfrm>
            <a:off x="0" y="88942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677966" y="1871278"/>
            <a:ext cx="2885680" cy="461665"/>
          </a:xfrm>
          <a:prstGeom prst="rect">
            <a:avLst/>
          </a:prstGeom>
          <a:noFill/>
        </p:spPr>
        <p:txBody>
          <a:bodyPr wrap="square">
            <a:spAutoFit/>
          </a:bodyPr>
          <a:lstStyle/>
          <a:p>
            <a:pPr marL="0" indent="0">
              <a:lnSpc>
                <a:spcPct val="100000"/>
              </a:lnSpc>
              <a:spcBef>
                <a:spcPts val="0"/>
              </a:spcBef>
              <a:buNone/>
            </a:pPr>
            <a:r>
              <a:rPr lang="en-US" sz="2400" b="1" dirty="0" err="1">
                <a:solidFill>
                  <a:srgbClr val="335A6D"/>
                </a:solidFill>
                <a:latin typeface="Arial Black" panose="020B0A04020102020204" pitchFamily="34" charset="0"/>
              </a:rPr>
              <a:t>Antecedentes</a:t>
            </a:r>
            <a:endParaRPr lang="pt-BR" sz="2400" b="1" dirty="0">
              <a:solidFill>
                <a:srgbClr val="335A6D"/>
              </a:solidFill>
              <a:latin typeface="Arial Black" panose="020B0A04020102020204" pitchFamily="34" charset="0"/>
            </a:endParaRPr>
          </a:p>
        </p:txBody>
      </p:sp>
      <p:pic>
        <p:nvPicPr>
          <p:cNvPr id="3" name="Imagem 2" descr="Homem com roupa laranja&#10;&#10;Descrição gerada automaticamente com confiança média">
            <a:extLst>
              <a:ext uri="{FF2B5EF4-FFF2-40B4-BE49-F238E27FC236}">
                <a16:creationId xmlns:a16="http://schemas.microsoft.com/office/drawing/2014/main" id="{36803056-DD3F-BF92-21DC-DC880351E325}"/>
              </a:ext>
            </a:extLst>
          </p:cNvPr>
          <p:cNvPicPr>
            <a:picLocks noChangeAspect="1"/>
          </p:cNvPicPr>
          <p:nvPr/>
        </p:nvPicPr>
        <p:blipFill>
          <a:blip r:embed="rId3"/>
          <a:stretch>
            <a:fillRect/>
          </a:stretch>
        </p:blipFill>
        <p:spPr>
          <a:xfrm>
            <a:off x="414951" y="2332943"/>
            <a:ext cx="3305301" cy="4329943"/>
          </a:xfrm>
          <a:prstGeom prst="rect">
            <a:avLst/>
          </a:prstGeom>
        </p:spPr>
      </p:pic>
    </p:spTree>
    <p:extLst>
      <p:ext uri="{BB962C8B-B14F-4D97-AF65-F5344CB8AC3E}">
        <p14:creationId xmlns:p14="http://schemas.microsoft.com/office/powerpoint/2010/main" val="826388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464228" y="241221"/>
            <a:ext cx="6920625" cy="52021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As hipotecas antes da criação do Registro Hipotecário:</a:t>
            </a: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Regime jurídico: Direito Romano </a:t>
            </a:r>
            <a:r>
              <a:rPr lang="pt-BR" sz="2000" dirty="0" err="1">
                <a:latin typeface="Arial" panose="020B0604020202020204" pitchFamily="34" charset="0"/>
                <a:cs typeface="Arial" panose="020B0604020202020204" pitchFamily="34" charset="0"/>
              </a:rPr>
              <a:t>Justinianeu</a:t>
            </a:r>
            <a:r>
              <a:rPr lang="pt-BR" sz="2000" dirty="0">
                <a:latin typeface="Arial" panose="020B0604020202020204" pitchFamily="34" charset="0"/>
                <a:cs typeface="Arial" panose="020B0604020202020204" pitchFamily="34" charset="0"/>
              </a:rPr>
              <a:t>, como Direito Subsidiário, nos termos da Lei da Boa Razão.</a:t>
            </a: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Objeto: Não apenas bens imóveis – em Ouro Preto entre 1820 e 1864 51% das hipotecas tinha escravos por objeto; 31% imóveis urbanos e 11% imóveis rurais. </a:t>
            </a: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Já no Rio de Janeiro, entre 1808 e 1821 as hipotecas lavradas pelo 1º Tabelião de Notas tinham por objeto sobrados e casas térreas (41,5%), escravos (15,8%), chácaras, sítios e fazendas (13,9%), lojas, armazéns, botequins e mercadorias (7,6%) e embarcações (7,4%). Curiosamente, há, ainda, uma hipoteca de um ofício público, e outra de seus rendimentos.</a:t>
            </a: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54FC5CB4-FE9E-5A6E-80ED-E4D47DD1ABBD}"/>
              </a:ext>
            </a:extLst>
          </p:cNvPr>
          <p:cNvSpPr/>
          <p:nvPr/>
        </p:nvSpPr>
        <p:spPr>
          <a:xfrm>
            <a:off x="0" y="88942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382303" y="2227026"/>
            <a:ext cx="2885680" cy="461665"/>
          </a:xfrm>
          <a:prstGeom prst="rect">
            <a:avLst/>
          </a:prstGeom>
          <a:noFill/>
        </p:spPr>
        <p:txBody>
          <a:bodyPr wrap="square">
            <a:spAutoFit/>
          </a:bodyPr>
          <a:lstStyle/>
          <a:p>
            <a:pPr marL="0" indent="0">
              <a:lnSpc>
                <a:spcPct val="100000"/>
              </a:lnSpc>
              <a:spcBef>
                <a:spcPts val="0"/>
              </a:spcBef>
              <a:buNone/>
            </a:pPr>
            <a:r>
              <a:rPr lang="en-US" sz="2400" b="1" dirty="0" err="1">
                <a:solidFill>
                  <a:srgbClr val="335A6D"/>
                </a:solidFill>
                <a:latin typeface="Arial Black" panose="020B0A04020102020204" pitchFamily="34" charset="0"/>
              </a:rPr>
              <a:t>Antecedentes</a:t>
            </a:r>
            <a:endParaRPr lang="pt-BR" sz="2400" b="1" dirty="0">
              <a:solidFill>
                <a:srgbClr val="335A6D"/>
              </a:solidFill>
              <a:latin typeface="Arial Black" panose="020B0A04020102020204" pitchFamily="34" charset="0"/>
            </a:endParaRPr>
          </a:p>
        </p:txBody>
      </p:sp>
      <p:pic>
        <p:nvPicPr>
          <p:cNvPr id="3" name="Imagem 2" descr="Imagem digital fictícia de personagem de filme&#10;&#10;Descrição gerada automaticamente com confiança baixa">
            <a:extLst>
              <a:ext uri="{FF2B5EF4-FFF2-40B4-BE49-F238E27FC236}">
                <a16:creationId xmlns:a16="http://schemas.microsoft.com/office/drawing/2014/main" id="{1E401F18-0357-4099-CAB8-B6FDCFF22ADA}"/>
              </a:ext>
            </a:extLst>
          </p:cNvPr>
          <p:cNvPicPr>
            <a:picLocks noChangeAspect="1"/>
          </p:cNvPicPr>
          <p:nvPr/>
        </p:nvPicPr>
        <p:blipFill>
          <a:blip r:embed="rId3"/>
          <a:stretch>
            <a:fillRect/>
          </a:stretch>
        </p:blipFill>
        <p:spPr>
          <a:xfrm>
            <a:off x="382303" y="2842276"/>
            <a:ext cx="2940469" cy="3660447"/>
          </a:xfrm>
          <a:prstGeom prst="rect">
            <a:avLst/>
          </a:prstGeom>
        </p:spPr>
      </p:pic>
    </p:spTree>
    <p:extLst>
      <p:ext uri="{BB962C8B-B14F-4D97-AF65-F5344CB8AC3E}">
        <p14:creationId xmlns:p14="http://schemas.microsoft.com/office/powerpoint/2010/main" val="785507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464228" y="241220"/>
            <a:ext cx="6920625" cy="62929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1600" dirty="0">
                <a:latin typeface="Arial" panose="020B0604020202020204" pitchFamily="34" charset="0"/>
                <a:cs typeface="Arial" panose="020B0604020202020204" pitchFamily="34" charset="0"/>
              </a:rPr>
              <a:t>- Nesta época também eram comuns avisos no </a:t>
            </a:r>
            <a:r>
              <a:rPr lang="pt-BR" sz="1600" i="1" dirty="0">
                <a:latin typeface="Arial" panose="020B0604020202020204" pitchFamily="34" charset="0"/>
                <a:cs typeface="Arial" panose="020B0604020202020204" pitchFamily="34" charset="0"/>
              </a:rPr>
              <a:t>Jornal do Commercio</a:t>
            </a:r>
            <a:r>
              <a:rPr lang="pt-BR" sz="1600" dirty="0">
                <a:latin typeface="Arial" panose="020B0604020202020204" pitchFamily="34" charset="0"/>
                <a:cs typeface="Arial" panose="020B0604020202020204" pitchFamily="34" charset="0"/>
              </a:rPr>
              <a:t>, informando ao público a existência de hipotecas; ou mesmo emulando uma purga. A partir de 1846 estes anúncios vão se tornando cada vez mais raros. :</a:t>
            </a:r>
          </a:p>
          <a:p>
            <a:pPr marL="0" indent="0" algn="just">
              <a:lnSpc>
                <a:spcPct val="100000"/>
              </a:lnSpc>
              <a:spcBef>
                <a:spcPts val="0"/>
              </a:spcBef>
              <a:buFont typeface="Arial" panose="020B0604020202020204" pitchFamily="34" charset="0"/>
              <a:buNone/>
            </a:pPr>
            <a:endParaRPr lang="pt-BR" sz="16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1600" dirty="0">
                <a:latin typeface="Arial" panose="020B0604020202020204" pitchFamily="34" charset="0"/>
                <a:cs typeface="Arial" panose="020B0604020202020204" pitchFamily="34" charset="0"/>
              </a:rPr>
              <a:t>- “</a:t>
            </a:r>
            <a:r>
              <a:rPr lang="pt-BR" sz="1600" i="1" dirty="0">
                <a:latin typeface="Arial" panose="020B0604020202020204" pitchFamily="34" charset="0"/>
                <a:cs typeface="Arial" panose="020B0604020202020204" pitchFamily="34" charset="0"/>
              </a:rPr>
              <a:t>O </a:t>
            </a:r>
            <a:r>
              <a:rPr lang="pt-BR" sz="1600" i="1" dirty="0" err="1">
                <a:latin typeface="Arial" panose="020B0604020202020204" pitchFamily="34" charset="0"/>
                <a:cs typeface="Arial" panose="020B0604020202020204" pitchFamily="34" charset="0"/>
              </a:rPr>
              <a:t>annuncio</a:t>
            </a:r>
            <a:r>
              <a:rPr lang="pt-BR" sz="1600" i="1" dirty="0">
                <a:latin typeface="Arial" panose="020B0604020202020204" pitchFamily="34" charset="0"/>
                <a:cs typeface="Arial" panose="020B0604020202020204" pitchFamily="34" charset="0"/>
              </a:rPr>
              <a:t> do Jornal do Commercio N. 153 em 12 do </a:t>
            </a:r>
            <a:r>
              <a:rPr lang="pt-BR" sz="1600" i="1" dirty="0" err="1">
                <a:latin typeface="Arial" panose="020B0604020202020204" pitchFamily="34" charset="0"/>
                <a:cs typeface="Arial" panose="020B0604020202020204" pitchFamily="34" charset="0"/>
              </a:rPr>
              <a:t>mez</a:t>
            </a:r>
            <a:r>
              <a:rPr lang="pt-BR" sz="1600" i="1" dirty="0">
                <a:latin typeface="Arial" panose="020B0604020202020204" pitchFamily="34" charset="0"/>
                <a:cs typeface="Arial" panose="020B0604020202020204" pitchFamily="34" charset="0"/>
              </a:rPr>
              <a:t> presente, de vendas n. 1, o prédio de 2 sobrados, que acabou em 25 de fevereiro </a:t>
            </a:r>
            <a:r>
              <a:rPr lang="pt-BR" sz="1600" i="1" dirty="0" err="1">
                <a:latin typeface="Arial" panose="020B0604020202020204" pitchFamily="34" charset="0"/>
                <a:cs typeface="Arial" panose="020B0604020202020204" pitchFamily="34" charset="0"/>
              </a:rPr>
              <a:t>proximo</a:t>
            </a:r>
            <a:r>
              <a:rPr lang="pt-BR" sz="1600" i="1" dirty="0">
                <a:latin typeface="Arial" panose="020B0604020202020204" pitchFamily="34" charset="0"/>
                <a:cs typeface="Arial" panose="020B0604020202020204" pitchFamily="34" charset="0"/>
              </a:rPr>
              <a:t> passado, que se vende ou aluga na rua do Arial ; aviso a qualquer comprador que no mencionado </a:t>
            </a:r>
            <a:r>
              <a:rPr lang="pt-BR" sz="1600" i="1" dirty="0" err="1">
                <a:latin typeface="Arial" panose="020B0604020202020204" pitchFamily="34" charset="0"/>
                <a:cs typeface="Arial" panose="020B0604020202020204" pitchFamily="34" charset="0"/>
              </a:rPr>
              <a:t>predio</a:t>
            </a:r>
            <a:r>
              <a:rPr lang="pt-BR" sz="1600" i="1" dirty="0">
                <a:latin typeface="Arial" panose="020B0604020202020204" pitchFamily="34" charset="0"/>
                <a:cs typeface="Arial" panose="020B0604020202020204" pitchFamily="34" charset="0"/>
              </a:rPr>
              <a:t>, tem por </a:t>
            </a:r>
            <a:r>
              <a:rPr lang="pt-BR" sz="1600" i="1" dirty="0" err="1">
                <a:latin typeface="Arial" panose="020B0604020202020204" pitchFamily="34" charset="0"/>
                <a:cs typeface="Arial" panose="020B0604020202020204" pitchFamily="34" charset="0"/>
              </a:rPr>
              <a:t>escriptura</a:t>
            </a:r>
            <a:r>
              <a:rPr lang="pt-BR" sz="1600" i="1" dirty="0">
                <a:latin typeface="Arial" panose="020B0604020202020204" pitchFamily="34" charset="0"/>
                <a:cs typeface="Arial" panose="020B0604020202020204" pitchFamily="34" charset="0"/>
              </a:rPr>
              <a:t> de divida, e obrigação com </a:t>
            </a:r>
            <a:r>
              <a:rPr lang="pt-BR" sz="1600" i="1" dirty="0" err="1">
                <a:latin typeface="Arial" panose="020B0604020202020204" pitchFamily="34" charset="0"/>
                <a:cs typeface="Arial" panose="020B0604020202020204" pitchFamily="34" charset="0"/>
              </a:rPr>
              <a:t>hypotheca</a:t>
            </a:r>
            <a:r>
              <a:rPr lang="pt-BR" sz="1600" i="1" dirty="0">
                <a:latin typeface="Arial" panose="020B0604020202020204" pitchFamily="34" charset="0"/>
                <a:cs typeface="Arial" panose="020B0604020202020204" pitchFamily="34" charset="0"/>
              </a:rPr>
              <a:t> de </a:t>
            </a:r>
            <a:r>
              <a:rPr lang="pt-BR" sz="1600" i="1" dirty="0" err="1">
                <a:latin typeface="Arial" panose="020B0604020202020204" pitchFamily="34" charset="0"/>
                <a:cs typeface="Arial" panose="020B0604020202020204" pitchFamily="34" charset="0"/>
              </a:rPr>
              <a:t>huma</a:t>
            </a:r>
            <a:r>
              <a:rPr lang="pt-BR" sz="1600" i="1" dirty="0">
                <a:latin typeface="Arial" panose="020B0604020202020204" pitchFamily="34" charset="0"/>
                <a:cs typeface="Arial" panose="020B0604020202020204" pitchFamily="34" charset="0"/>
              </a:rPr>
              <a:t> </a:t>
            </a:r>
            <a:r>
              <a:rPr lang="pt-BR" sz="1600" i="1" dirty="0" err="1">
                <a:latin typeface="Arial" panose="020B0604020202020204" pitchFamily="34" charset="0"/>
                <a:cs typeface="Arial" panose="020B0604020202020204" pitchFamily="34" charset="0"/>
              </a:rPr>
              <a:t>serta</a:t>
            </a:r>
            <a:r>
              <a:rPr lang="pt-BR" sz="1600" i="1" dirty="0">
                <a:latin typeface="Arial" panose="020B0604020202020204" pitchFamily="34" charset="0"/>
                <a:cs typeface="Arial" panose="020B0604020202020204" pitchFamily="34" charset="0"/>
              </a:rPr>
              <a:t> quantia, para construir a mesma propriedade, e por isso avisa ao comprador de se informar ao credor na rua  d`Alfandega n. 388 para depois não se chamar a ignorância</a:t>
            </a:r>
            <a:r>
              <a:rPr lang="pt-BR" sz="1600" dirty="0">
                <a:latin typeface="Arial" panose="020B0604020202020204" pitchFamily="34" charset="0"/>
                <a:cs typeface="Arial" panose="020B0604020202020204" pitchFamily="34" charset="0"/>
              </a:rPr>
              <a:t>” </a:t>
            </a:r>
          </a:p>
          <a:p>
            <a:pPr marL="0" indent="0" algn="just">
              <a:lnSpc>
                <a:spcPct val="100000"/>
              </a:lnSpc>
              <a:spcBef>
                <a:spcPts val="0"/>
              </a:spcBef>
              <a:buFont typeface="Arial" panose="020B0604020202020204" pitchFamily="34" charset="0"/>
              <a:buNone/>
            </a:pPr>
            <a:endParaRPr lang="pt-BR" sz="16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1600" dirty="0">
                <a:latin typeface="Arial" panose="020B0604020202020204" pitchFamily="34" charset="0"/>
                <a:cs typeface="Arial" panose="020B0604020202020204" pitchFamily="34" charset="0"/>
              </a:rPr>
              <a:t>- “</a:t>
            </a:r>
            <a:r>
              <a:rPr lang="pt-BR" sz="1600" i="1" dirty="0">
                <a:latin typeface="Arial" panose="020B0604020202020204" pitchFamily="34" charset="0"/>
                <a:cs typeface="Arial" panose="020B0604020202020204" pitchFamily="34" charset="0"/>
              </a:rPr>
              <a:t>Domingos de Carvalho faz </a:t>
            </a:r>
            <a:r>
              <a:rPr lang="pt-BR" sz="1600" i="1" dirty="0" err="1">
                <a:latin typeface="Arial" panose="020B0604020202020204" pitchFamily="34" charset="0"/>
                <a:cs typeface="Arial" panose="020B0604020202020204" pitchFamily="34" charset="0"/>
              </a:rPr>
              <a:t>sciente</a:t>
            </a:r>
            <a:r>
              <a:rPr lang="pt-BR" sz="1600" i="1" dirty="0">
                <a:latin typeface="Arial" panose="020B0604020202020204" pitchFamily="34" charset="0"/>
                <a:cs typeface="Arial" panose="020B0604020202020204" pitchFamily="34" charset="0"/>
              </a:rPr>
              <a:t> ao </a:t>
            </a:r>
            <a:r>
              <a:rPr lang="pt-BR" sz="1600" i="1" dirty="0" err="1">
                <a:latin typeface="Arial" panose="020B0604020202020204" pitchFamily="34" charset="0"/>
                <a:cs typeface="Arial" panose="020B0604020202020204" pitchFamily="34" charset="0"/>
              </a:rPr>
              <a:t>respeitavel</a:t>
            </a:r>
            <a:r>
              <a:rPr lang="pt-BR" sz="1600" i="1" dirty="0">
                <a:latin typeface="Arial" panose="020B0604020202020204" pitchFamily="34" charset="0"/>
                <a:cs typeface="Arial" panose="020B0604020202020204" pitchFamily="34" charset="0"/>
              </a:rPr>
              <a:t> publico, que </a:t>
            </a:r>
            <a:r>
              <a:rPr lang="pt-BR" sz="1600" i="1" dirty="0" err="1">
                <a:latin typeface="Arial" panose="020B0604020202020204" pitchFamily="34" charset="0"/>
                <a:cs typeface="Arial" panose="020B0604020202020204" pitchFamily="34" charset="0"/>
              </a:rPr>
              <a:t>elle</a:t>
            </a:r>
            <a:r>
              <a:rPr lang="pt-BR" sz="1600" i="1" dirty="0">
                <a:latin typeface="Arial" panose="020B0604020202020204" pitchFamily="34" charset="0"/>
                <a:cs typeface="Arial" panose="020B0604020202020204" pitchFamily="34" charset="0"/>
              </a:rPr>
              <a:t> tem </a:t>
            </a:r>
            <a:r>
              <a:rPr lang="pt-BR" sz="1600" i="1" dirty="0" err="1">
                <a:latin typeface="Arial" panose="020B0604020202020204" pitchFamily="34" charset="0"/>
                <a:cs typeface="Arial" panose="020B0604020202020204" pitchFamily="34" charset="0"/>
              </a:rPr>
              <a:t>contractado</a:t>
            </a:r>
            <a:r>
              <a:rPr lang="pt-BR" sz="1600" i="1" dirty="0">
                <a:latin typeface="Arial" panose="020B0604020202020204" pitchFamily="34" charset="0"/>
                <a:cs typeface="Arial" panose="020B0604020202020204" pitchFamily="34" charset="0"/>
              </a:rPr>
              <a:t> com Manoel dos Santos de Carvalho, e sua mulher Helena Joaquina de Santa Clara, a compra da casa de sobrado que estes possuem na rua dos Ferradores n. 477. Qualquer pessoa que tenha alguma </a:t>
            </a:r>
            <a:r>
              <a:rPr lang="pt-BR" sz="1600" i="1" dirty="0" err="1">
                <a:latin typeface="Arial" panose="020B0604020202020204" pitchFamily="34" charset="0"/>
                <a:cs typeface="Arial" panose="020B0604020202020204" pitchFamily="34" charset="0"/>
              </a:rPr>
              <a:t>hypotheca</a:t>
            </a:r>
            <a:r>
              <a:rPr lang="pt-BR" sz="1600" i="1" dirty="0">
                <a:latin typeface="Arial" panose="020B0604020202020204" pitchFamily="34" charset="0"/>
                <a:cs typeface="Arial" panose="020B0604020202020204" pitchFamily="34" charset="0"/>
              </a:rPr>
              <a:t>, </a:t>
            </a:r>
            <a:r>
              <a:rPr lang="pt-BR" sz="1600" i="1" dirty="0" err="1">
                <a:latin typeface="Arial" panose="020B0604020202020204" pitchFamily="34" charset="0"/>
                <a:cs typeface="Arial" panose="020B0604020202020204" pitchFamily="34" charset="0"/>
              </a:rPr>
              <a:t>acção</a:t>
            </a:r>
            <a:r>
              <a:rPr lang="pt-BR" sz="1600" i="1" dirty="0">
                <a:latin typeface="Arial" panose="020B0604020202020204" pitchFamily="34" charset="0"/>
                <a:cs typeface="Arial" panose="020B0604020202020204" pitchFamily="34" charset="0"/>
              </a:rPr>
              <a:t> ou </a:t>
            </a:r>
            <a:r>
              <a:rPr lang="pt-BR" sz="1600" i="1" dirty="0" err="1">
                <a:latin typeface="Arial" panose="020B0604020202020204" pitchFamily="34" charset="0"/>
                <a:cs typeface="Arial" panose="020B0604020202020204" pitchFamily="34" charset="0"/>
              </a:rPr>
              <a:t>dominio</a:t>
            </a:r>
            <a:r>
              <a:rPr lang="pt-BR" sz="1600" i="1" dirty="0">
                <a:latin typeface="Arial" panose="020B0604020202020204" pitchFamily="34" charset="0"/>
                <a:cs typeface="Arial" panose="020B0604020202020204" pitchFamily="34" charset="0"/>
              </a:rPr>
              <a:t> sobre a mesma propriedade, queira dentro do prazo de 15 dias contados da publicação deste </a:t>
            </a:r>
            <a:r>
              <a:rPr lang="pt-BR" sz="1600" i="1" dirty="0" err="1">
                <a:latin typeface="Arial" panose="020B0604020202020204" pitchFamily="34" charset="0"/>
                <a:cs typeface="Arial" panose="020B0604020202020204" pitchFamily="34" charset="0"/>
              </a:rPr>
              <a:t>annuncio</a:t>
            </a:r>
            <a:r>
              <a:rPr lang="pt-BR" sz="1600" i="1" dirty="0">
                <a:latin typeface="Arial" panose="020B0604020202020204" pitchFamily="34" charset="0"/>
                <a:cs typeface="Arial" panose="020B0604020202020204" pitchFamily="34" charset="0"/>
              </a:rPr>
              <a:t>, comparecer na rua dos Quarteis de Bragança, casa n. 26, para certificar ao </a:t>
            </a:r>
            <a:r>
              <a:rPr lang="pt-BR" sz="1600" i="1" dirty="0" err="1">
                <a:latin typeface="Arial" panose="020B0604020202020204" pitchFamily="34" charset="0"/>
                <a:cs typeface="Arial" panose="020B0604020202020204" pitchFamily="34" charset="0"/>
              </a:rPr>
              <a:t>annunciante</a:t>
            </a:r>
            <a:r>
              <a:rPr lang="pt-BR" sz="1600" i="1" dirty="0">
                <a:latin typeface="Arial" panose="020B0604020202020204" pitchFamily="34" charset="0"/>
                <a:cs typeface="Arial" panose="020B0604020202020204" pitchFamily="34" charset="0"/>
              </a:rPr>
              <a:t> do direito que tiver para obstar a venda da mencionada propriedade; na certeza de que findo o referido </a:t>
            </a:r>
            <a:r>
              <a:rPr lang="pt-BR" sz="1600" i="1" dirty="0" err="1">
                <a:latin typeface="Arial" panose="020B0604020202020204" pitchFamily="34" charset="0"/>
                <a:cs typeface="Arial" panose="020B0604020202020204" pitchFamily="34" charset="0"/>
              </a:rPr>
              <a:t>praso</a:t>
            </a:r>
            <a:r>
              <a:rPr lang="pt-BR" sz="1600" i="1" dirty="0">
                <a:latin typeface="Arial" panose="020B0604020202020204" pitchFamily="34" charset="0"/>
                <a:cs typeface="Arial" panose="020B0604020202020204" pitchFamily="34" charset="0"/>
              </a:rPr>
              <a:t>, o </a:t>
            </a:r>
            <a:r>
              <a:rPr lang="pt-BR" sz="1600" i="1" dirty="0" err="1">
                <a:latin typeface="Arial" panose="020B0604020202020204" pitchFamily="34" charset="0"/>
                <a:cs typeface="Arial" panose="020B0604020202020204" pitchFamily="34" charset="0"/>
              </a:rPr>
              <a:t>annunciante</a:t>
            </a:r>
            <a:r>
              <a:rPr lang="pt-BR" sz="1600" i="1" dirty="0">
                <a:latin typeface="Arial" panose="020B0604020202020204" pitchFamily="34" charset="0"/>
                <a:cs typeface="Arial" panose="020B0604020202020204" pitchFamily="34" charset="0"/>
              </a:rPr>
              <a:t> concluirá a compra do </a:t>
            </a:r>
            <a:r>
              <a:rPr lang="pt-BR" sz="1600" i="1" dirty="0" err="1">
                <a:latin typeface="Arial" panose="020B0604020202020204" pitchFamily="34" charset="0"/>
                <a:cs typeface="Arial" panose="020B0604020202020204" pitchFamily="34" charset="0"/>
              </a:rPr>
              <a:t>predio</a:t>
            </a:r>
            <a:r>
              <a:rPr lang="pt-BR" sz="1600" i="1" dirty="0">
                <a:latin typeface="Arial" panose="020B0604020202020204" pitchFamily="34" charset="0"/>
                <a:cs typeface="Arial" panose="020B0604020202020204" pitchFamily="34" charset="0"/>
              </a:rPr>
              <a:t>, e ficará sem vigor e de nenhum efeito qualquer reclamação que haja sobre este negocio</a:t>
            </a:r>
            <a:r>
              <a:rPr lang="pt-BR" sz="1600" dirty="0">
                <a:latin typeface="Arial" panose="020B0604020202020204" pitchFamily="34" charset="0"/>
                <a:cs typeface="Arial" panose="020B0604020202020204" pitchFamily="34" charset="0"/>
              </a:rPr>
              <a:t>.” </a:t>
            </a: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54FC5CB4-FE9E-5A6E-80ED-E4D47DD1ABBD}"/>
              </a:ext>
            </a:extLst>
          </p:cNvPr>
          <p:cNvSpPr/>
          <p:nvPr/>
        </p:nvSpPr>
        <p:spPr>
          <a:xfrm>
            <a:off x="0" y="88942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382303" y="2049532"/>
            <a:ext cx="2885680" cy="461665"/>
          </a:xfrm>
          <a:prstGeom prst="rect">
            <a:avLst/>
          </a:prstGeom>
          <a:noFill/>
        </p:spPr>
        <p:txBody>
          <a:bodyPr wrap="square">
            <a:spAutoFit/>
          </a:bodyPr>
          <a:lstStyle/>
          <a:p>
            <a:pPr marL="0" indent="0">
              <a:lnSpc>
                <a:spcPct val="100000"/>
              </a:lnSpc>
              <a:spcBef>
                <a:spcPts val="0"/>
              </a:spcBef>
              <a:buNone/>
            </a:pPr>
            <a:r>
              <a:rPr lang="en-US" sz="2400" b="1" dirty="0" err="1">
                <a:solidFill>
                  <a:srgbClr val="335A6D"/>
                </a:solidFill>
                <a:latin typeface="Arial Black" panose="020B0A04020102020204" pitchFamily="34" charset="0"/>
              </a:rPr>
              <a:t>Antecedentes</a:t>
            </a:r>
            <a:endParaRPr lang="pt-BR" sz="2400" b="1" dirty="0">
              <a:solidFill>
                <a:srgbClr val="335A6D"/>
              </a:solidFill>
              <a:latin typeface="Arial Black" panose="020B0A04020102020204" pitchFamily="34" charset="0"/>
            </a:endParaRPr>
          </a:p>
        </p:txBody>
      </p:sp>
      <p:pic>
        <p:nvPicPr>
          <p:cNvPr id="3" name="Imagem 2" descr="Texto&#10;&#10;Descrição gerada automaticamente">
            <a:extLst>
              <a:ext uri="{FF2B5EF4-FFF2-40B4-BE49-F238E27FC236}">
                <a16:creationId xmlns:a16="http://schemas.microsoft.com/office/drawing/2014/main" id="{9BB58D5E-83A2-3D78-0DA2-2A728B0482C5}"/>
              </a:ext>
            </a:extLst>
          </p:cNvPr>
          <p:cNvPicPr>
            <a:picLocks noChangeAspect="1"/>
          </p:cNvPicPr>
          <p:nvPr/>
        </p:nvPicPr>
        <p:blipFill>
          <a:blip r:embed="rId3"/>
          <a:stretch>
            <a:fillRect/>
          </a:stretch>
        </p:blipFill>
        <p:spPr>
          <a:xfrm>
            <a:off x="684727" y="2688691"/>
            <a:ext cx="2475197" cy="3889153"/>
          </a:xfrm>
          <a:prstGeom prst="rect">
            <a:avLst/>
          </a:prstGeom>
        </p:spPr>
      </p:pic>
    </p:spTree>
    <p:extLst>
      <p:ext uri="{BB962C8B-B14F-4D97-AF65-F5344CB8AC3E}">
        <p14:creationId xmlns:p14="http://schemas.microsoft.com/office/powerpoint/2010/main" val="1010836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593409" y="127143"/>
            <a:ext cx="6920625" cy="52021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Existiu no Brasil um registro de hipotecas antes da Lei Orçamentária 317 de 1843? Algumas fontes indicam que sim.</a:t>
            </a: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Em 16 de junho de 1836, o então presidente da província, Francisco de Paula Cavalcanti de Albuquerque sancionou uma lei criando no Recife um tabelião encarregado de apontar e protestar “letras </a:t>
            </a:r>
            <a:r>
              <a:rPr lang="pt-BR" sz="2000" dirty="0" err="1">
                <a:latin typeface="Arial" panose="020B0604020202020204" pitchFamily="34" charset="0"/>
                <a:cs typeface="Arial" panose="020B0604020202020204" pitchFamily="34" charset="0"/>
              </a:rPr>
              <a:t>commerciaes</a:t>
            </a:r>
            <a:r>
              <a:rPr lang="pt-BR" sz="2000" dirty="0">
                <a:latin typeface="Arial" panose="020B0604020202020204" pitchFamily="34" charset="0"/>
                <a:cs typeface="Arial" panose="020B0604020202020204" pitchFamily="34" charset="0"/>
              </a:rPr>
              <a:t>”, bem como lavrar, com exclusividade, todas as escrituras de hipoteca da capital.</a:t>
            </a: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Certamente a criação se deu em função da autonomia proporcionada pelo Ato Adicional de 1834.</a:t>
            </a: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54FC5CB4-FE9E-5A6E-80ED-E4D47DD1ABBD}"/>
              </a:ext>
            </a:extLst>
          </p:cNvPr>
          <p:cNvSpPr/>
          <p:nvPr/>
        </p:nvSpPr>
        <p:spPr>
          <a:xfrm>
            <a:off x="0" y="88942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382303" y="2227026"/>
            <a:ext cx="2885680" cy="461665"/>
          </a:xfrm>
          <a:prstGeom prst="rect">
            <a:avLst/>
          </a:prstGeom>
          <a:noFill/>
        </p:spPr>
        <p:txBody>
          <a:bodyPr wrap="square">
            <a:spAutoFit/>
          </a:bodyPr>
          <a:lstStyle/>
          <a:p>
            <a:pPr marL="0" indent="0">
              <a:lnSpc>
                <a:spcPct val="100000"/>
              </a:lnSpc>
              <a:spcBef>
                <a:spcPts val="0"/>
              </a:spcBef>
              <a:buNone/>
            </a:pPr>
            <a:r>
              <a:rPr lang="en-US" sz="2400" b="1" dirty="0" err="1">
                <a:solidFill>
                  <a:srgbClr val="335A6D"/>
                </a:solidFill>
                <a:latin typeface="Arial Black" panose="020B0A04020102020204" pitchFamily="34" charset="0"/>
              </a:rPr>
              <a:t>Antecedentes</a:t>
            </a:r>
            <a:endParaRPr lang="pt-BR" sz="2400" b="1" dirty="0">
              <a:solidFill>
                <a:srgbClr val="335A6D"/>
              </a:solidFill>
              <a:latin typeface="Arial Black" panose="020B0A04020102020204" pitchFamily="34" charset="0"/>
            </a:endParaRPr>
          </a:p>
        </p:txBody>
      </p:sp>
      <p:pic>
        <p:nvPicPr>
          <p:cNvPr id="3" name="Imagem 2" descr="Desenho de uma cidade&#10;&#10;Descrição gerada automaticamente">
            <a:extLst>
              <a:ext uri="{FF2B5EF4-FFF2-40B4-BE49-F238E27FC236}">
                <a16:creationId xmlns:a16="http://schemas.microsoft.com/office/drawing/2014/main" id="{21C61C18-B29A-F5FD-FCAF-C33CAA630B57}"/>
              </a:ext>
            </a:extLst>
          </p:cNvPr>
          <p:cNvPicPr>
            <a:picLocks noChangeAspect="1"/>
          </p:cNvPicPr>
          <p:nvPr/>
        </p:nvPicPr>
        <p:blipFill>
          <a:blip r:embed="rId3"/>
          <a:stretch>
            <a:fillRect/>
          </a:stretch>
        </p:blipFill>
        <p:spPr>
          <a:xfrm>
            <a:off x="319357" y="3366023"/>
            <a:ext cx="4044950" cy="2629218"/>
          </a:xfrm>
          <a:prstGeom prst="rect">
            <a:avLst/>
          </a:prstGeom>
        </p:spPr>
      </p:pic>
    </p:spTree>
    <p:extLst>
      <p:ext uri="{BB962C8B-B14F-4D97-AF65-F5344CB8AC3E}">
        <p14:creationId xmlns:p14="http://schemas.microsoft.com/office/powerpoint/2010/main" val="4141047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593409" y="127143"/>
            <a:ext cx="6920625" cy="595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1800" dirty="0">
                <a:latin typeface="Arial" panose="020B0604020202020204" pitchFamily="34" charset="0"/>
                <a:cs typeface="Arial" panose="020B0604020202020204" pitchFamily="34" charset="0"/>
              </a:rPr>
              <a:t>- A lei cominava a nulidade de hipotecas lavradas por outros tabeliães; e ainda determinava que “se fizesse lançar” no ofício privativo, no prazo de quatro meses, toda e qualquer hipoteca já lavrada, também sob pena de nulidade.</a:t>
            </a:r>
          </a:p>
          <a:p>
            <a:pPr marL="0" indent="0" algn="just">
              <a:lnSpc>
                <a:spcPct val="100000"/>
              </a:lnSpc>
              <a:spcBef>
                <a:spcPts val="0"/>
              </a:spcBef>
              <a:buFont typeface="Arial" panose="020B0604020202020204" pitchFamily="34" charset="0"/>
              <a:buNone/>
            </a:pPr>
            <a:endParaRPr lang="pt-BR" sz="18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1800" dirty="0">
                <a:latin typeface="Arial" panose="020B0604020202020204" pitchFamily="34" charset="0"/>
                <a:cs typeface="Arial" panose="020B0604020202020204" pitchFamily="34" charset="0"/>
              </a:rPr>
              <a:t>- Em 1837 nova lei cindiu o ofício, com o que haveria um escrivão privativo de protestos, e outro de hipotecas, concedendo-se ao então escrivão direito de opção.</a:t>
            </a:r>
          </a:p>
          <a:p>
            <a:pPr marL="0" indent="0" algn="just">
              <a:lnSpc>
                <a:spcPct val="100000"/>
              </a:lnSpc>
              <a:spcBef>
                <a:spcPts val="0"/>
              </a:spcBef>
              <a:buFont typeface="Arial" panose="020B0604020202020204" pitchFamily="34" charset="0"/>
              <a:buNone/>
            </a:pPr>
            <a:endParaRPr lang="pt-BR" sz="18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1800" dirty="0">
                <a:latin typeface="Arial" panose="020B0604020202020204" pitchFamily="34" charset="0"/>
                <a:cs typeface="Arial" panose="020B0604020202020204" pitchFamily="34" charset="0"/>
              </a:rPr>
              <a:t>- O cartório efetivamente foi instalado: há um anúncio de 28 de agosto de 1837 no Diário de Pernambuco em que o escrivão convocava os credores a registrar suas escrituras: “</a:t>
            </a:r>
            <a:r>
              <a:rPr lang="pt-BR" sz="1800" i="1" dirty="0">
                <a:latin typeface="Arial" panose="020B0604020202020204" pitchFamily="34" charset="0"/>
                <a:cs typeface="Arial" panose="020B0604020202020204" pitchFamily="34" charset="0"/>
              </a:rPr>
              <a:t>O </a:t>
            </a:r>
            <a:r>
              <a:rPr lang="pt-BR" sz="1800" i="1" dirty="0" err="1">
                <a:latin typeface="Arial" panose="020B0604020202020204" pitchFamily="34" charset="0"/>
                <a:cs typeface="Arial" panose="020B0604020202020204" pitchFamily="34" charset="0"/>
              </a:rPr>
              <a:t>actual</a:t>
            </a:r>
            <a:r>
              <a:rPr lang="pt-BR" sz="1800" i="1" dirty="0">
                <a:latin typeface="Arial" panose="020B0604020202020204" pitchFamily="34" charset="0"/>
                <a:cs typeface="Arial" panose="020B0604020202020204" pitchFamily="34" charset="0"/>
              </a:rPr>
              <a:t> Escrivão de </a:t>
            </a:r>
            <a:r>
              <a:rPr lang="pt-BR" sz="1800" i="1" dirty="0" err="1">
                <a:latin typeface="Arial" panose="020B0604020202020204" pitchFamily="34" charset="0"/>
                <a:cs typeface="Arial" panose="020B0604020202020204" pitchFamily="34" charset="0"/>
              </a:rPr>
              <a:t>Hypothecas</a:t>
            </a:r>
            <a:r>
              <a:rPr lang="pt-BR" sz="1800" i="1" dirty="0">
                <a:latin typeface="Arial" panose="020B0604020202020204" pitchFamily="34" charset="0"/>
                <a:cs typeface="Arial" panose="020B0604020202020204" pitchFamily="34" charset="0"/>
              </a:rPr>
              <a:t>, avisa a quem tiver </a:t>
            </a:r>
            <a:r>
              <a:rPr lang="pt-BR" sz="1800" i="1" dirty="0" err="1">
                <a:latin typeface="Arial" panose="020B0604020202020204" pitchFamily="34" charset="0"/>
                <a:cs typeface="Arial" panose="020B0604020202020204" pitchFamily="34" charset="0"/>
              </a:rPr>
              <a:t>escripturas</a:t>
            </a:r>
            <a:r>
              <a:rPr lang="pt-BR" sz="1800" i="1" dirty="0">
                <a:latin typeface="Arial" panose="020B0604020202020204" pitchFamily="34" charset="0"/>
                <a:cs typeface="Arial" panose="020B0604020202020204" pitchFamily="34" charset="0"/>
              </a:rPr>
              <a:t> de </a:t>
            </a:r>
            <a:r>
              <a:rPr lang="pt-BR" sz="1800" i="1" dirty="0" err="1">
                <a:latin typeface="Arial" panose="020B0604020202020204" pitchFamily="34" charset="0"/>
                <a:cs typeface="Arial" panose="020B0604020202020204" pitchFamily="34" charset="0"/>
              </a:rPr>
              <a:t>hypothecas</a:t>
            </a:r>
            <a:r>
              <a:rPr lang="pt-BR" sz="1800" i="1" dirty="0">
                <a:latin typeface="Arial" panose="020B0604020202020204" pitchFamily="34" charset="0"/>
                <a:cs typeface="Arial" panose="020B0604020202020204" pitchFamily="34" charset="0"/>
              </a:rPr>
              <a:t> em outro </a:t>
            </a:r>
            <a:r>
              <a:rPr lang="pt-BR" sz="1800" i="1" dirty="0" err="1">
                <a:latin typeface="Arial" panose="020B0604020202020204" pitchFamily="34" charset="0"/>
                <a:cs typeface="Arial" panose="020B0604020202020204" pitchFamily="34" charset="0"/>
              </a:rPr>
              <a:t>cartorio</a:t>
            </a:r>
            <a:r>
              <a:rPr lang="pt-BR" sz="1800" i="1" dirty="0">
                <a:latin typeface="Arial" panose="020B0604020202020204" pitchFamily="34" charset="0"/>
                <a:cs typeface="Arial" panose="020B0604020202020204" pitchFamily="34" charset="0"/>
              </a:rPr>
              <a:t>, venha quanto antes </a:t>
            </a:r>
            <a:r>
              <a:rPr lang="pt-BR" sz="1800" i="1" dirty="0" err="1">
                <a:latin typeface="Arial" panose="020B0604020202020204" pitchFamily="34" charset="0"/>
                <a:cs typeface="Arial" panose="020B0604020202020204" pitchFamily="34" charset="0"/>
              </a:rPr>
              <a:t>regista-las</a:t>
            </a:r>
            <a:r>
              <a:rPr lang="pt-BR" sz="1800" i="1" dirty="0">
                <a:latin typeface="Arial" panose="020B0604020202020204" pitchFamily="34" charset="0"/>
                <a:cs typeface="Arial" panose="020B0604020202020204" pitchFamily="34" charset="0"/>
              </a:rPr>
              <a:t>, para livrar-se de contestações para o futuro, pois que não sabendo de qualquer </a:t>
            </a:r>
            <a:r>
              <a:rPr lang="pt-BR" sz="1800" i="1" dirty="0" err="1">
                <a:latin typeface="Arial" panose="020B0604020202020204" pitchFamily="34" charset="0"/>
                <a:cs typeface="Arial" panose="020B0604020202020204" pitchFamily="34" charset="0"/>
              </a:rPr>
              <a:t>hypotheca</a:t>
            </a:r>
            <a:r>
              <a:rPr lang="pt-BR" sz="1800" i="1" dirty="0">
                <a:latin typeface="Arial" panose="020B0604020202020204" pitchFamily="34" charset="0"/>
                <a:cs typeface="Arial" panose="020B0604020202020204" pitchFamily="34" charset="0"/>
              </a:rPr>
              <a:t> que haja em outro cartório, poderá lavrar </a:t>
            </a:r>
            <a:r>
              <a:rPr lang="pt-BR" sz="1800" i="1" dirty="0" err="1">
                <a:latin typeface="Arial" panose="020B0604020202020204" pitchFamily="34" charset="0"/>
                <a:cs typeface="Arial" panose="020B0604020202020204" pitchFamily="34" charset="0"/>
              </a:rPr>
              <a:t>escriptura</a:t>
            </a:r>
            <a:r>
              <a:rPr lang="pt-BR" sz="1800" i="1" dirty="0">
                <a:latin typeface="Arial" panose="020B0604020202020204" pitchFamily="34" charset="0"/>
                <a:cs typeface="Arial" panose="020B0604020202020204" pitchFamily="34" charset="0"/>
              </a:rPr>
              <a:t> da mesma propriedade, que virá a ter mais vigor por ser o seu cartório privativo para semelhantes escrituras</a:t>
            </a:r>
            <a:r>
              <a:rPr lang="pt-BR" sz="1800" dirty="0">
                <a:latin typeface="Arial" panose="020B0604020202020204" pitchFamily="34" charset="0"/>
                <a:cs typeface="Arial" panose="020B0604020202020204" pitchFamily="34" charset="0"/>
              </a:rPr>
              <a:t>”.</a:t>
            </a: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54FC5CB4-FE9E-5A6E-80ED-E4D47DD1ABBD}"/>
              </a:ext>
            </a:extLst>
          </p:cNvPr>
          <p:cNvSpPr/>
          <p:nvPr/>
        </p:nvSpPr>
        <p:spPr>
          <a:xfrm>
            <a:off x="0" y="88942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515653" y="2049532"/>
            <a:ext cx="2885680" cy="461665"/>
          </a:xfrm>
          <a:prstGeom prst="rect">
            <a:avLst/>
          </a:prstGeom>
          <a:noFill/>
        </p:spPr>
        <p:txBody>
          <a:bodyPr wrap="square">
            <a:spAutoFit/>
          </a:bodyPr>
          <a:lstStyle/>
          <a:p>
            <a:pPr marL="0" indent="0">
              <a:lnSpc>
                <a:spcPct val="100000"/>
              </a:lnSpc>
              <a:spcBef>
                <a:spcPts val="0"/>
              </a:spcBef>
              <a:buNone/>
            </a:pPr>
            <a:r>
              <a:rPr lang="en-US" sz="2400" b="1" dirty="0" err="1">
                <a:solidFill>
                  <a:srgbClr val="335A6D"/>
                </a:solidFill>
                <a:latin typeface="Arial Black" panose="020B0A04020102020204" pitchFamily="34" charset="0"/>
              </a:rPr>
              <a:t>Antecedentes</a:t>
            </a:r>
            <a:endParaRPr lang="pt-BR" sz="2400" b="1" dirty="0">
              <a:solidFill>
                <a:srgbClr val="335A6D"/>
              </a:solidFill>
              <a:latin typeface="Arial Black" panose="020B0A04020102020204" pitchFamily="34" charset="0"/>
            </a:endParaRPr>
          </a:p>
        </p:txBody>
      </p:sp>
      <p:pic>
        <p:nvPicPr>
          <p:cNvPr id="3" name="Imagem 2" descr="Foto em preto e branco de pessoas em frente a igreja&#10;&#10;Descrição gerada automaticamente">
            <a:extLst>
              <a:ext uri="{FF2B5EF4-FFF2-40B4-BE49-F238E27FC236}">
                <a16:creationId xmlns:a16="http://schemas.microsoft.com/office/drawing/2014/main" id="{70C3BE9C-FE61-19FC-9F1A-538305CF6599}"/>
              </a:ext>
            </a:extLst>
          </p:cNvPr>
          <p:cNvPicPr>
            <a:picLocks noChangeAspect="1"/>
          </p:cNvPicPr>
          <p:nvPr/>
        </p:nvPicPr>
        <p:blipFill>
          <a:blip r:embed="rId3"/>
          <a:stretch>
            <a:fillRect/>
          </a:stretch>
        </p:blipFill>
        <p:spPr>
          <a:xfrm>
            <a:off x="115077" y="2742095"/>
            <a:ext cx="4390247" cy="2696421"/>
          </a:xfrm>
          <a:prstGeom prst="rect">
            <a:avLst/>
          </a:prstGeom>
        </p:spPr>
      </p:pic>
    </p:spTree>
    <p:extLst>
      <p:ext uri="{BB962C8B-B14F-4D97-AF65-F5344CB8AC3E}">
        <p14:creationId xmlns:p14="http://schemas.microsoft.com/office/powerpoint/2010/main" val="2431791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464228" y="203121"/>
            <a:ext cx="6920625" cy="52021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A Lei Orçamentaria 317 foi a primeira a vencer o percurso do processo legislativo; mas não foi a primeira proposta a ser apresentada com esse objetivo ao Parlamento.</a:t>
            </a: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Projetos:</a:t>
            </a: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- 1830: Ernesto Ferreira França: Criação em cada vila do Império de um livro das hipotecas, em que o 1º tabelião do local lançaria, exclusivamente, as escrituras de hipoteca.</a:t>
            </a: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54FC5CB4-FE9E-5A6E-80ED-E4D47DD1ABBD}"/>
              </a:ext>
            </a:extLst>
          </p:cNvPr>
          <p:cNvSpPr/>
          <p:nvPr/>
        </p:nvSpPr>
        <p:spPr>
          <a:xfrm>
            <a:off x="0" y="88942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624762" y="1958545"/>
            <a:ext cx="2885680" cy="461665"/>
          </a:xfrm>
          <a:prstGeom prst="rect">
            <a:avLst/>
          </a:prstGeom>
          <a:noFill/>
        </p:spPr>
        <p:txBody>
          <a:bodyPr wrap="square">
            <a:spAutoFit/>
          </a:bodyPr>
          <a:lstStyle/>
          <a:p>
            <a:pPr marL="0" indent="0">
              <a:lnSpc>
                <a:spcPct val="100000"/>
              </a:lnSpc>
              <a:spcBef>
                <a:spcPts val="0"/>
              </a:spcBef>
              <a:buNone/>
            </a:pPr>
            <a:r>
              <a:rPr lang="en-US" sz="2400" b="1" dirty="0" err="1">
                <a:solidFill>
                  <a:srgbClr val="335A6D"/>
                </a:solidFill>
                <a:latin typeface="Arial Black" panose="020B0A04020102020204" pitchFamily="34" charset="0"/>
              </a:rPr>
              <a:t>Antecedentes</a:t>
            </a:r>
            <a:endParaRPr lang="pt-BR" sz="2400" b="1" dirty="0">
              <a:solidFill>
                <a:srgbClr val="335A6D"/>
              </a:solidFill>
              <a:latin typeface="Arial Black" panose="020B0A04020102020204" pitchFamily="34" charset="0"/>
            </a:endParaRPr>
          </a:p>
        </p:txBody>
      </p:sp>
      <p:pic>
        <p:nvPicPr>
          <p:cNvPr id="3" name="Imagem 2" descr="Foto em preto e branco de homem&#10;&#10;Descrição gerada automaticamente">
            <a:extLst>
              <a:ext uri="{FF2B5EF4-FFF2-40B4-BE49-F238E27FC236}">
                <a16:creationId xmlns:a16="http://schemas.microsoft.com/office/drawing/2014/main" id="{8BC22A37-23CB-2032-FAC8-85EFC0FC8C34}"/>
              </a:ext>
            </a:extLst>
          </p:cNvPr>
          <p:cNvPicPr>
            <a:picLocks noChangeAspect="1"/>
          </p:cNvPicPr>
          <p:nvPr/>
        </p:nvPicPr>
        <p:blipFill>
          <a:blip r:embed="rId3"/>
          <a:stretch>
            <a:fillRect/>
          </a:stretch>
        </p:blipFill>
        <p:spPr>
          <a:xfrm>
            <a:off x="800213" y="2511197"/>
            <a:ext cx="2710229" cy="3914775"/>
          </a:xfrm>
          <a:prstGeom prst="rect">
            <a:avLst/>
          </a:prstGeom>
        </p:spPr>
      </p:pic>
    </p:spTree>
    <p:extLst>
      <p:ext uri="{BB962C8B-B14F-4D97-AF65-F5344CB8AC3E}">
        <p14:creationId xmlns:p14="http://schemas.microsoft.com/office/powerpoint/2010/main" val="3101916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464228" y="203121"/>
            <a:ext cx="6920625" cy="52021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- 1833: Manuel do Nascimento </a:t>
            </a:r>
            <a:r>
              <a:rPr lang="pt-BR" sz="2000" b="1" dirty="0">
                <a:latin typeface="Arial" panose="020B0604020202020204" pitchFamily="34" charset="0"/>
                <a:cs typeface="Arial" panose="020B0604020202020204" pitchFamily="34" charset="0"/>
              </a:rPr>
              <a:t>Castro e Silva</a:t>
            </a:r>
            <a:r>
              <a:rPr lang="pt-BR" sz="2000" dirty="0">
                <a:latin typeface="Arial" panose="020B0604020202020204" pitchFamily="34" charset="0"/>
                <a:cs typeface="Arial" panose="020B0604020202020204" pitchFamily="34" charset="0"/>
              </a:rPr>
              <a:t>: Criação em cada vila do Império de um livro de registro das hipotecas. Estabelecia a forma de realização de escrituração, e os atribuía a um “oficial de registros”. Quando compatível, caberia ao secretário da câmara municipal cumular a função, recebendo os emolumentos respectivos.</a:t>
            </a: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- 1836: </a:t>
            </a:r>
            <a:r>
              <a:rPr lang="pt-BR" sz="2000" dirty="0" err="1">
                <a:latin typeface="Arial" panose="020B0604020202020204" pitchFamily="34" charset="0"/>
                <a:cs typeface="Arial" panose="020B0604020202020204" pitchFamily="34" charset="0"/>
              </a:rPr>
              <a:t>Antonio</a:t>
            </a:r>
            <a:r>
              <a:rPr lang="pt-BR" sz="2000" dirty="0">
                <a:latin typeface="Arial" panose="020B0604020202020204" pitchFamily="34" charset="0"/>
                <a:cs typeface="Arial" panose="020B0604020202020204" pitchFamily="34" charset="0"/>
              </a:rPr>
              <a:t> Augusto da Silva: Registro das hipotecas nas câmaras municipais; livros adquiridos e mantidos pelo erário público, e executados por funcionários do Tesouro Público.</a:t>
            </a: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54FC5CB4-FE9E-5A6E-80ED-E4D47DD1ABBD}"/>
              </a:ext>
            </a:extLst>
          </p:cNvPr>
          <p:cNvSpPr/>
          <p:nvPr/>
        </p:nvSpPr>
        <p:spPr>
          <a:xfrm>
            <a:off x="0" y="88942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382303" y="2227026"/>
            <a:ext cx="2885680" cy="461665"/>
          </a:xfrm>
          <a:prstGeom prst="rect">
            <a:avLst/>
          </a:prstGeom>
          <a:noFill/>
        </p:spPr>
        <p:txBody>
          <a:bodyPr wrap="square">
            <a:spAutoFit/>
          </a:bodyPr>
          <a:lstStyle/>
          <a:p>
            <a:pPr marL="0" indent="0">
              <a:lnSpc>
                <a:spcPct val="100000"/>
              </a:lnSpc>
              <a:spcBef>
                <a:spcPts val="0"/>
              </a:spcBef>
              <a:buNone/>
            </a:pPr>
            <a:r>
              <a:rPr lang="en-US" sz="2400" b="1" dirty="0" err="1">
                <a:solidFill>
                  <a:srgbClr val="335A6D"/>
                </a:solidFill>
                <a:latin typeface="Arial Black" panose="020B0A04020102020204" pitchFamily="34" charset="0"/>
              </a:rPr>
              <a:t>Antecedentes</a:t>
            </a:r>
            <a:endParaRPr lang="pt-BR" sz="2400" b="1" dirty="0">
              <a:solidFill>
                <a:srgbClr val="335A6D"/>
              </a:solidFill>
              <a:latin typeface="Arial Black" panose="020B0A04020102020204" pitchFamily="34" charset="0"/>
            </a:endParaRPr>
          </a:p>
        </p:txBody>
      </p:sp>
      <p:pic>
        <p:nvPicPr>
          <p:cNvPr id="3" name="Imagem 2" descr="Foto preta e branca de rosto de mulher&#10;&#10;Descrição gerada automaticamente">
            <a:extLst>
              <a:ext uri="{FF2B5EF4-FFF2-40B4-BE49-F238E27FC236}">
                <a16:creationId xmlns:a16="http://schemas.microsoft.com/office/drawing/2014/main" id="{463846BC-0EBB-AB40-B7FD-79F893F14E01}"/>
              </a:ext>
            </a:extLst>
          </p:cNvPr>
          <p:cNvPicPr>
            <a:picLocks noChangeAspect="1"/>
          </p:cNvPicPr>
          <p:nvPr/>
        </p:nvPicPr>
        <p:blipFill>
          <a:blip r:embed="rId3"/>
          <a:stretch>
            <a:fillRect/>
          </a:stretch>
        </p:blipFill>
        <p:spPr>
          <a:xfrm>
            <a:off x="571738" y="3305175"/>
            <a:ext cx="2275687" cy="3155619"/>
          </a:xfrm>
          <a:prstGeom prst="rect">
            <a:avLst/>
          </a:prstGeom>
        </p:spPr>
      </p:pic>
    </p:spTree>
    <p:extLst>
      <p:ext uri="{BB962C8B-B14F-4D97-AF65-F5344CB8AC3E}">
        <p14:creationId xmlns:p14="http://schemas.microsoft.com/office/powerpoint/2010/main" val="2908755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464228" y="203121"/>
            <a:ext cx="6920625" cy="52021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- 1838: </a:t>
            </a:r>
            <a:r>
              <a:rPr lang="pt-BR" sz="2000" b="1" dirty="0">
                <a:latin typeface="Arial" panose="020B0604020202020204" pitchFamily="34" charset="0"/>
                <a:cs typeface="Arial" panose="020B0604020202020204" pitchFamily="34" charset="0"/>
              </a:rPr>
              <a:t>Aureliano Coutinho</a:t>
            </a:r>
            <a:r>
              <a:rPr lang="pt-BR" sz="2000" dirty="0">
                <a:latin typeface="Arial" panose="020B0604020202020204" pitchFamily="34" charset="0"/>
                <a:cs typeface="Arial" panose="020B0604020202020204" pitchFamily="34" charset="0"/>
              </a:rPr>
              <a:t>: Criação de ofícios de registro de hipotecas e de protesto de letras, a cargo de um tabelião privativo, sob pena de nulidade. Atribuía aos juízes a inspeção dos livros. Não apenas atribui ao responsável pelo ofício o papel de qualificar os títulos apresentados, como também encerra o gérmen do procedimento de dúvida.</a:t>
            </a: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- 1843: João Manuel Pereira da Silva: Criava tabeliães privativos de hipotecas nas capitais do RJ, BA e PE, cometendo o serviço, nas demais cidades, a um dos tabeliães já existentes, que o exerceria em caráter cumulativo.   </a:t>
            </a: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54FC5CB4-FE9E-5A6E-80ED-E4D47DD1ABBD}"/>
              </a:ext>
            </a:extLst>
          </p:cNvPr>
          <p:cNvSpPr/>
          <p:nvPr/>
        </p:nvSpPr>
        <p:spPr>
          <a:xfrm>
            <a:off x="0" y="88942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382303" y="2227026"/>
            <a:ext cx="2885680" cy="461665"/>
          </a:xfrm>
          <a:prstGeom prst="rect">
            <a:avLst/>
          </a:prstGeom>
          <a:noFill/>
        </p:spPr>
        <p:txBody>
          <a:bodyPr wrap="square">
            <a:spAutoFit/>
          </a:bodyPr>
          <a:lstStyle/>
          <a:p>
            <a:pPr marL="0" indent="0">
              <a:lnSpc>
                <a:spcPct val="100000"/>
              </a:lnSpc>
              <a:spcBef>
                <a:spcPts val="0"/>
              </a:spcBef>
              <a:buNone/>
            </a:pPr>
            <a:r>
              <a:rPr lang="en-US" sz="2400" b="1" dirty="0" err="1">
                <a:solidFill>
                  <a:srgbClr val="335A6D"/>
                </a:solidFill>
                <a:latin typeface="Arial Black" panose="020B0A04020102020204" pitchFamily="34" charset="0"/>
              </a:rPr>
              <a:t>Antecedentes</a:t>
            </a:r>
            <a:endParaRPr lang="pt-BR" sz="2400" b="1" dirty="0">
              <a:solidFill>
                <a:srgbClr val="335A6D"/>
              </a:solidFill>
              <a:latin typeface="Arial Black" panose="020B0A04020102020204" pitchFamily="34" charset="0"/>
            </a:endParaRPr>
          </a:p>
        </p:txBody>
      </p:sp>
      <p:pic>
        <p:nvPicPr>
          <p:cNvPr id="10" name="Imagem 9" descr="Foto em preto e branco de homem olhando para o lado&#10;&#10;Descrição gerada automaticamente">
            <a:extLst>
              <a:ext uri="{FF2B5EF4-FFF2-40B4-BE49-F238E27FC236}">
                <a16:creationId xmlns:a16="http://schemas.microsoft.com/office/drawing/2014/main" id="{3A8D98AE-F7E5-3126-6353-C88897343661}"/>
              </a:ext>
            </a:extLst>
          </p:cNvPr>
          <p:cNvPicPr>
            <a:picLocks noChangeAspect="1"/>
          </p:cNvPicPr>
          <p:nvPr/>
        </p:nvPicPr>
        <p:blipFill>
          <a:blip r:embed="rId3"/>
          <a:stretch>
            <a:fillRect/>
          </a:stretch>
        </p:blipFill>
        <p:spPr>
          <a:xfrm>
            <a:off x="584642" y="2928181"/>
            <a:ext cx="2965920" cy="3376206"/>
          </a:xfrm>
          <a:prstGeom prst="rect">
            <a:avLst/>
          </a:prstGeom>
        </p:spPr>
      </p:pic>
    </p:spTree>
    <p:extLst>
      <p:ext uri="{BB962C8B-B14F-4D97-AF65-F5344CB8AC3E}">
        <p14:creationId xmlns:p14="http://schemas.microsoft.com/office/powerpoint/2010/main" val="1763507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593409" y="226135"/>
            <a:ext cx="6920625" cy="52021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O Projeto de </a:t>
            </a:r>
            <a:r>
              <a:rPr lang="pt-BR" sz="2000" b="1" dirty="0">
                <a:latin typeface="Arial" panose="020B0604020202020204" pitchFamily="34" charset="0"/>
                <a:cs typeface="Arial" panose="020B0604020202020204" pitchFamily="34" charset="0"/>
              </a:rPr>
              <a:t>João Manuel Pereira da Silva</a:t>
            </a:r>
            <a:r>
              <a:rPr lang="pt-BR" sz="2000" dirty="0">
                <a:latin typeface="Arial" panose="020B0604020202020204" pitchFamily="34" charset="0"/>
                <a:cs typeface="Arial" panose="020B0604020202020204" pitchFamily="34" charset="0"/>
              </a:rPr>
              <a:t>, tal como os outros, não caminhou, fato observado pelo deputado José Manuel da Fonseca em sessão de 03/06/1843: “</a:t>
            </a:r>
            <a:r>
              <a:rPr lang="pt-BR" sz="2000" i="1" dirty="0">
                <a:latin typeface="Arial" panose="020B0604020202020204" pitchFamily="34" charset="0"/>
                <a:cs typeface="Arial" panose="020B0604020202020204" pitchFamily="34" charset="0"/>
              </a:rPr>
              <a:t>Quantas necessidades palpitantes não </a:t>
            </a:r>
            <a:r>
              <a:rPr lang="pt-BR" sz="2000" i="1" dirty="0" err="1">
                <a:latin typeface="Arial" panose="020B0604020202020204" pitchFamily="34" charset="0"/>
                <a:cs typeface="Arial" panose="020B0604020202020204" pitchFamily="34" charset="0"/>
              </a:rPr>
              <a:t>affligem</a:t>
            </a:r>
            <a:r>
              <a:rPr lang="pt-BR" sz="2000" i="1" dirty="0">
                <a:latin typeface="Arial" panose="020B0604020202020204" pitchFamily="34" charset="0"/>
                <a:cs typeface="Arial" panose="020B0604020202020204" pitchFamily="34" charset="0"/>
              </a:rPr>
              <a:t> o </a:t>
            </a:r>
            <a:r>
              <a:rPr lang="pt-BR" sz="2000" i="1" dirty="0" err="1">
                <a:latin typeface="Arial" panose="020B0604020202020204" pitchFamily="34" charset="0"/>
                <a:cs typeface="Arial" panose="020B0604020202020204" pitchFamily="34" charset="0"/>
              </a:rPr>
              <a:t>paiz</a:t>
            </a:r>
            <a:r>
              <a:rPr lang="pt-BR" sz="2000" i="1" dirty="0">
                <a:latin typeface="Arial" panose="020B0604020202020204" pitchFamily="34" charset="0"/>
                <a:cs typeface="Arial" panose="020B0604020202020204" pitchFamily="34" charset="0"/>
              </a:rPr>
              <a:t>, não estão clamando que as consideremos urgentes, e são por nós desprezadas? Não haverá necessidade palpitante de uma lei que reforme a guarda nacional, dando-lhe melhor organização, e fazendo cessar os inconvenientes que sobre </a:t>
            </a:r>
            <a:r>
              <a:rPr lang="pt-BR" sz="2000" i="1" dirty="0" err="1">
                <a:latin typeface="Arial" panose="020B0604020202020204" pitchFamily="34" charset="0"/>
                <a:cs typeface="Arial" panose="020B0604020202020204" pitchFamily="34" charset="0"/>
              </a:rPr>
              <a:t>ella</a:t>
            </a:r>
            <a:r>
              <a:rPr lang="pt-BR" sz="2000" i="1" dirty="0">
                <a:latin typeface="Arial" panose="020B0604020202020204" pitchFamily="34" charset="0"/>
                <a:cs typeface="Arial" panose="020B0604020202020204" pitchFamily="34" charset="0"/>
              </a:rPr>
              <a:t> pesão? Não exige o </a:t>
            </a:r>
            <a:r>
              <a:rPr lang="pt-BR" sz="2000" i="1" dirty="0" err="1">
                <a:latin typeface="Arial" panose="020B0604020202020204" pitchFamily="34" charset="0"/>
                <a:cs typeface="Arial" panose="020B0604020202020204" pitchFamily="34" charset="0"/>
              </a:rPr>
              <a:t>paiz</a:t>
            </a:r>
            <a:r>
              <a:rPr lang="pt-BR" sz="2000" i="1" dirty="0">
                <a:latin typeface="Arial" panose="020B0604020202020204" pitchFamily="34" charset="0"/>
                <a:cs typeface="Arial" panose="020B0604020202020204" pitchFamily="34" charset="0"/>
              </a:rPr>
              <a:t> uma lei de eleições? Não existe um </a:t>
            </a:r>
            <a:r>
              <a:rPr lang="pt-BR" sz="2000" i="1" dirty="0" err="1">
                <a:latin typeface="Arial" panose="020B0604020202020204" pitchFamily="34" charset="0"/>
                <a:cs typeface="Arial" panose="020B0604020202020204" pitchFamily="34" charset="0"/>
              </a:rPr>
              <a:t>projecto</a:t>
            </a:r>
            <a:r>
              <a:rPr lang="pt-BR" sz="2000" i="1" dirty="0">
                <a:latin typeface="Arial" panose="020B0604020202020204" pitchFamily="34" charset="0"/>
                <a:cs typeface="Arial" panose="020B0604020202020204" pitchFamily="34" charset="0"/>
              </a:rPr>
              <a:t> de lei a este respeito? Por que se não dá ele para a ordem do dia? Temos há anos um </a:t>
            </a:r>
            <a:r>
              <a:rPr lang="pt-BR" sz="2000" i="1" dirty="0" err="1">
                <a:latin typeface="Arial" panose="020B0604020202020204" pitchFamily="34" charset="0"/>
                <a:cs typeface="Arial" panose="020B0604020202020204" pitchFamily="34" charset="0"/>
              </a:rPr>
              <a:t>projecto</a:t>
            </a:r>
            <a:r>
              <a:rPr lang="pt-BR" sz="2000" i="1" dirty="0">
                <a:latin typeface="Arial" panose="020B0604020202020204" pitchFamily="34" charset="0"/>
                <a:cs typeface="Arial" panose="020B0604020202020204" pitchFamily="34" charset="0"/>
              </a:rPr>
              <a:t> sobre </a:t>
            </a:r>
            <a:r>
              <a:rPr lang="pt-BR" sz="2000" i="1" dirty="0" err="1">
                <a:latin typeface="Arial" panose="020B0604020202020204" pitchFamily="34" charset="0"/>
                <a:cs typeface="Arial" panose="020B0604020202020204" pitchFamily="34" charset="0"/>
              </a:rPr>
              <a:t>hypothecas</a:t>
            </a:r>
            <a:r>
              <a:rPr lang="pt-BR" sz="2000" i="1" dirty="0">
                <a:latin typeface="Arial" panose="020B0604020202020204" pitchFamily="34" charset="0"/>
                <a:cs typeface="Arial" panose="020B0604020202020204" pitchFamily="34" charset="0"/>
              </a:rPr>
              <a:t>; o </a:t>
            </a:r>
            <a:r>
              <a:rPr lang="pt-BR" sz="2000" i="1" dirty="0" err="1">
                <a:latin typeface="Arial" panose="020B0604020202020204" pitchFamily="34" charset="0"/>
                <a:cs typeface="Arial" panose="020B0604020202020204" pitchFamily="34" charset="0"/>
              </a:rPr>
              <a:t>commercio</a:t>
            </a:r>
            <a:r>
              <a:rPr lang="pt-BR" sz="2000" i="1" dirty="0">
                <a:latin typeface="Arial" panose="020B0604020202020204" pitchFamily="34" charset="0"/>
                <a:cs typeface="Arial" panose="020B0604020202020204" pitchFamily="34" charset="0"/>
              </a:rPr>
              <a:t> reclama por esta lei, cuja falta torna ilusórias as </a:t>
            </a:r>
            <a:r>
              <a:rPr lang="pt-BR" sz="2000" i="1" dirty="0" err="1">
                <a:latin typeface="Arial" panose="020B0604020202020204" pitchFamily="34" charset="0"/>
                <a:cs typeface="Arial" panose="020B0604020202020204" pitchFamily="34" charset="0"/>
              </a:rPr>
              <a:t>hypothecas</a:t>
            </a:r>
            <a:r>
              <a:rPr lang="pt-BR" sz="2000" i="1" dirty="0">
                <a:latin typeface="Arial" panose="020B0604020202020204" pitchFamily="34" charset="0"/>
                <a:cs typeface="Arial" panose="020B0604020202020204" pitchFamily="34" charset="0"/>
              </a:rPr>
              <a:t>, e assim dificulta as </a:t>
            </a:r>
            <a:r>
              <a:rPr lang="pt-BR" sz="2000" i="1" dirty="0" err="1">
                <a:latin typeface="Arial" panose="020B0604020202020204" pitchFamily="34" charset="0"/>
                <a:cs typeface="Arial" panose="020B0604020202020204" pitchFamily="34" charset="0"/>
              </a:rPr>
              <a:t>transacções</a:t>
            </a:r>
            <a:r>
              <a:rPr lang="pt-BR" sz="2000" i="1" dirty="0">
                <a:latin typeface="Arial" panose="020B0604020202020204" pitchFamily="34" charset="0"/>
                <a:cs typeface="Arial" panose="020B0604020202020204" pitchFamily="34" charset="0"/>
              </a:rPr>
              <a:t>, sendo muitas vezes os credores </a:t>
            </a:r>
            <a:r>
              <a:rPr lang="pt-BR" sz="2000" i="1" dirty="0" err="1">
                <a:latin typeface="Arial" panose="020B0604020202020204" pitchFamily="34" charset="0"/>
                <a:cs typeface="Arial" panose="020B0604020202020204" pitchFamily="34" charset="0"/>
              </a:rPr>
              <a:t>victimas</a:t>
            </a:r>
            <a:r>
              <a:rPr lang="pt-BR" sz="2000" i="1" dirty="0">
                <a:latin typeface="Arial" panose="020B0604020202020204" pitchFamily="34" charset="0"/>
                <a:cs typeface="Arial" panose="020B0604020202020204" pitchFamily="34" charset="0"/>
              </a:rPr>
              <a:t> da má fé: mas cuida-se nisto? Não; dê-se este </a:t>
            </a:r>
            <a:r>
              <a:rPr lang="pt-BR" sz="2000" i="1" dirty="0" err="1">
                <a:latin typeface="Arial" panose="020B0604020202020204" pitchFamily="34" charset="0"/>
                <a:cs typeface="Arial" panose="020B0604020202020204" pitchFamily="34" charset="0"/>
              </a:rPr>
              <a:t>projecto</a:t>
            </a:r>
            <a:r>
              <a:rPr lang="pt-BR" sz="2000" i="1" dirty="0">
                <a:latin typeface="Arial" panose="020B0604020202020204" pitchFamily="34" charset="0"/>
                <a:cs typeface="Arial" panose="020B0604020202020204" pitchFamily="34" charset="0"/>
              </a:rPr>
              <a:t> para a ordem do dia: e se ele dorme em alguma pasta, o que não sei, a comissão respectiva dê o seu parecer. Mas urgente é </a:t>
            </a:r>
            <a:r>
              <a:rPr lang="pt-BR" sz="2000" i="1" dirty="0" err="1">
                <a:latin typeface="Arial" panose="020B0604020202020204" pitchFamily="34" charset="0"/>
                <a:cs typeface="Arial" panose="020B0604020202020204" pitchFamily="34" charset="0"/>
              </a:rPr>
              <a:t>crear</a:t>
            </a:r>
            <a:r>
              <a:rPr lang="pt-BR" sz="2000" i="1" dirty="0">
                <a:latin typeface="Arial" panose="020B0604020202020204" pitchFamily="34" charset="0"/>
                <a:cs typeface="Arial" panose="020B0604020202020204" pitchFamily="34" charset="0"/>
              </a:rPr>
              <a:t> a província do Alto Amazonas!..”.</a:t>
            </a:r>
            <a:endParaRPr lang="pt-BR" sz="2000"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54FC5CB4-FE9E-5A6E-80ED-E4D47DD1ABBD}"/>
              </a:ext>
            </a:extLst>
          </p:cNvPr>
          <p:cNvSpPr/>
          <p:nvPr/>
        </p:nvSpPr>
        <p:spPr>
          <a:xfrm>
            <a:off x="0" y="88942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382303" y="2227026"/>
            <a:ext cx="2885680" cy="1200329"/>
          </a:xfrm>
          <a:prstGeom prst="rect">
            <a:avLst/>
          </a:prstGeom>
          <a:noFill/>
        </p:spPr>
        <p:txBody>
          <a:bodyPr wrap="square">
            <a:spAutoFit/>
          </a:bodyPr>
          <a:lstStyle/>
          <a:p>
            <a:pPr marL="0" indent="0">
              <a:lnSpc>
                <a:spcPct val="100000"/>
              </a:lnSpc>
              <a:spcBef>
                <a:spcPts val="0"/>
              </a:spcBef>
              <a:buNone/>
            </a:pPr>
            <a:r>
              <a:rPr lang="pt-BR" sz="2400" b="1" dirty="0">
                <a:solidFill>
                  <a:srgbClr val="335A6D"/>
                </a:solidFill>
                <a:latin typeface="Arial Black" panose="020B0A04020102020204" pitchFamily="34" charset="0"/>
              </a:rPr>
              <a:t>A Lei Orçamentária de 1843</a:t>
            </a:r>
          </a:p>
        </p:txBody>
      </p:sp>
      <p:pic>
        <p:nvPicPr>
          <p:cNvPr id="3" name="Imagem 2" descr="Foto preta e branca de homem de terno e gravata&#10;&#10;Descrição gerada automaticamente">
            <a:extLst>
              <a:ext uri="{FF2B5EF4-FFF2-40B4-BE49-F238E27FC236}">
                <a16:creationId xmlns:a16="http://schemas.microsoft.com/office/drawing/2014/main" id="{B72EA0F7-3356-4049-4483-093C6B7AE196}"/>
              </a:ext>
            </a:extLst>
          </p:cNvPr>
          <p:cNvPicPr>
            <a:picLocks noChangeAspect="1"/>
          </p:cNvPicPr>
          <p:nvPr/>
        </p:nvPicPr>
        <p:blipFill>
          <a:blip r:embed="rId3"/>
          <a:stretch>
            <a:fillRect/>
          </a:stretch>
        </p:blipFill>
        <p:spPr>
          <a:xfrm>
            <a:off x="494094" y="3427355"/>
            <a:ext cx="2665830" cy="3174719"/>
          </a:xfrm>
          <a:prstGeom prst="rect">
            <a:avLst/>
          </a:prstGeom>
        </p:spPr>
      </p:pic>
    </p:spTree>
    <p:extLst>
      <p:ext uri="{BB962C8B-B14F-4D97-AF65-F5344CB8AC3E}">
        <p14:creationId xmlns:p14="http://schemas.microsoft.com/office/powerpoint/2010/main" val="2562935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593409" y="226135"/>
            <a:ext cx="6920625" cy="52021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1800" dirty="0">
                <a:latin typeface="Arial" panose="020B0604020202020204" pitchFamily="34" charset="0"/>
                <a:cs typeface="Arial" panose="020B0604020202020204" pitchFamily="34" charset="0"/>
              </a:rPr>
              <a:t>- Um mês depois, em sessão de 04/07/1843, discutia-se a realização de modificações no Imposto do Selo, incluídas no projeto de lei orçamentária. </a:t>
            </a:r>
          </a:p>
          <a:p>
            <a:pPr marL="0" indent="0" algn="just">
              <a:lnSpc>
                <a:spcPct val="100000"/>
              </a:lnSpc>
              <a:spcBef>
                <a:spcPts val="0"/>
              </a:spcBef>
              <a:buFont typeface="Arial" panose="020B0604020202020204" pitchFamily="34" charset="0"/>
              <a:buNone/>
            </a:pPr>
            <a:r>
              <a:rPr lang="pt-BR" sz="1800" dirty="0">
                <a:latin typeface="Arial" panose="020B0604020202020204" pitchFamily="34" charset="0"/>
                <a:cs typeface="Arial" panose="020B0604020202020204" pitchFamily="34" charset="0"/>
              </a:rPr>
              <a:t>- Entre outras medidas, incluíam-se as escrituras de hipoteca entre as hipótese de incidência. </a:t>
            </a:r>
          </a:p>
          <a:p>
            <a:pPr marL="0" indent="0" algn="just">
              <a:lnSpc>
                <a:spcPct val="100000"/>
              </a:lnSpc>
              <a:spcBef>
                <a:spcPts val="0"/>
              </a:spcBef>
              <a:buFont typeface="Arial" panose="020B0604020202020204" pitchFamily="34" charset="0"/>
              <a:buNone/>
            </a:pPr>
            <a:r>
              <a:rPr lang="pt-BR" sz="1800" dirty="0">
                <a:latin typeface="Arial" panose="020B0604020202020204" pitchFamily="34" charset="0"/>
                <a:cs typeface="Arial" panose="020B0604020202020204" pitchFamily="34" charset="0"/>
              </a:rPr>
              <a:t>- A pretexto de defesa dos agricultores, pediu o deputado </a:t>
            </a:r>
            <a:r>
              <a:rPr lang="pt-BR" sz="1800" dirty="0" err="1">
                <a:latin typeface="Arial" panose="020B0604020202020204" pitchFamily="34" charset="0"/>
                <a:cs typeface="Arial" panose="020B0604020202020204" pitchFamily="34" charset="0"/>
              </a:rPr>
              <a:t>Antonio</a:t>
            </a:r>
            <a:r>
              <a:rPr lang="pt-BR" sz="1800" dirty="0">
                <a:latin typeface="Arial" panose="020B0604020202020204" pitchFamily="34" charset="0"/>
                <a:cs typeface="Arial" panose="020B0604020202020204" pitchFamily="34" charset="0"/>
              </a:rPr>
              <a:t> Pereira Barreto Pedrozo algo que seria mais eficaz do que todos os projetos anteriores: “</a:t>
            </a:r>
            <a:r>
              <a:rPr lang="pt-BR" sz="1800" i="1" dirty="0">
                <a:latin typeface="Arial" panose="020B0604020202020204" pitchFamily="34" charset="0"/>
                <a:cs typeface="Arial" panose="020B0604020202020204" pitchFamily="34" charset="0"/>
              </a:rPr>
              <a:t>Vejo lavradores que têm o valor de 50, de 100 e mais contos de réis, entretanto se precisão de dinheiro vêm-se na precisão de obter com um juro muito crescido. Portanto se a câmara entende que é </a:t>
            </a:r>
            <a:r>
              <a:rPr lang="pt-BR" sz="1800" i="1" dirty="0" err="1">
                <a:latin typeface="Arial" panose="020B0604020202020204" pitchFamily="34" charset="0"/>
                <a:cs typeface="Arial" panose="020B0604020202020204" pitchFamily="34" charset="0"/>
              </a:rPr>
              <a:t>razoavel</a:t>
            </a:r>
            <a:r>
              <a:rPr lang="pt-BR" sz="1800" i="1" dirty="0">
                <a:latin typeface="Arial" panose="020B0604020202020204" pitchFamily="34" charset="0"/>
                <a:cs typeface="Arial" panose="020B0604020202020204" pitchFamily="34" charset="0"/>
              </a:rPr>
              <a:t> continuar a sobrecarregar a lavoura com novos impostos, facilite-lhe por outro lado também os meios de se manter, acompanhemos esta medida com uma outra, </a:t>
            </a:r>
            <a:r>
              <a:rPr lang="pt-BR" sz="1800" i="1" dirty="0" err="1">
                <a:latin typeface="Arial" panose="020B0604020202020204" pitchFamily="34" charset="0"/>
                <a:cs typeface="Arial" panose="020B0604020202020204" pitchFamily="34" charset="0"/>
              </a:rPr>
              <a:t>creemos</a:t>
            </a:r>
            <a:r>
              <a:rPr lang="pt-BR" sz="1800" i="1" dirty="0">
                <a:latin typeface="Arial" panose="020B0604020202020204" pitchFamily="34" charset="0"/>
                <a:cs typeface="Arial" panose="020B0604020202020204" pitchFamily="34" charset="0"/>
              </a:rPr>
              <a:t> um registro de </a:t>
            </a:r>
            <a:r>
              <a:rPr lang="pt-BR" sz="1800" i="1" dirty="0" err="1">
                <a:latin typeface="Arial" panose="020B0604020202020204" pitchFamily="34" charset="0"/>
                <a:cs typeface="Arial" panose="020B0604020202020204" pitchFamily="34" charset="0"/>
              </a:rPr>
              <a:t>hypothecas</a:t>
            </a:r>
            <a:r>
              <a:rPr lang="pt-BR" sz="1800" i="1" dirty="0">
                <a:latin typeface="Arial" panose="020B0604020202020204" pitchFamily="34" charset="0"/>
                <a:cs typeface="Arial" panose="020B0604020202020204" pitchFamily="34" charset="0"/>
              </a:rPr>
              <a:t>, porque o lavrador, tendo uma propriedade de valor, achará dinheiro com muito menor juro, e então poderá suportar este </a:t>
            </a:r>
            <a:r>
              <a:rPr lang="pt-BR" sz="1800" i="1" dirty="0" err="1">
                <a:latin typeface="Arial" panose="020B0604020202020204" pitchFamily="34" charset="0"/>
                <a:cs typeface="Arial" panose="020B0604020202020204" pitchFamily="34" charset="0"/>
              </a:rPr>
              <a:t>onus</a:t>
            </a:r>
            <a:r>
              <a:rPr lang="pt-BR" sz="1800" i="1" dirty="0">
                <a:latin typeface="Arial" panose="020B0604020202020204" pitchFamily="34" charset="0"/>
                <a:cs typeface="Arial" panose="020B0604020202020204" pitchFamily="34" charset="0"/>
              </a:rPr>
              <a:t>. Mas deixar a lavoura sem ter meios para a sua manutenção e desenvolvimento, sem ao mesmo tempo </a:t>
            </a:r>
            <a:r>
              <a:rPr lang="pt-BR" sz="1800" i="1" dirty="0" err="1">
                <a:latin typeface="Arial" panose="020B0604020202020204" pitchFamily="34" charset="0"/>
                <a:cs typeface="Arial" panose="020B0604020202020204" pitchFamily="34" charset="0"/>
              </a:rPr>
              <a:t>dar-se-lhe</a:t>
            </a:r>
            <a:r>
              <a:rPr lang="pt-BR" sz="1800" i="1" dirty="0">
                <a:latin typeface="Arial" panose="020B0604020202020204" pitchFamily="34" charset="0"/>
                <a:cs typeface="Arial" panose="020B0604020202020204" pitchFamily="34" charset="0"/>
              </a:rPr>
              <a:t> algum favor, é de certo consultar muito pouco os interesses desta indústria. (...) Se a </a:t>
            </a:r>
            <a:r>
              <a:rPr lang="pt-BR" sz="1800" i="1" dirty="0" err="1">
                <a:latin typeface="Arial" panose="020B0604020202020204" pitchFamily="34" charset="0"/>
                <a:cs typeface="Arial" panose="020B0604020202020204" pitchFamily="34" charset="0"/>
              </a:rPr>
              <a:t>camara</a:t>
            </a:r>
            <a:r>
              <a:rPr lang="pt-BR" sz="1800" i="1" dirty="0">
                <a:latin typeface="Arial" panose="020B0604020202020204" pitchFamily="34" charset="0"/>
                <a:cs typeface="Arial" panose="020B0604020202020204" pitchFamily="34" charset="0"/>
              </a:rPr>
              <a:t> entender que deve passar o artigo, </a:t>
            </a:r>
            <a:r>
              <a:rPr lang="pt-BR" sz="1800" i="1" dirty="0" err="1">
                <a:latin typeface="Arial" panose="020B0604020202020204" pitchFamily="34" charset="0"/>
                <a:cs typeface="Arial" panose="020B0604020202020204" pitchFamily="34" charset="0"/>
              </a:rPr>
              <a:t>crêe</a:t>
            </a:r>
            <a:r>
              <a:rPr lang="pt-BR" sz="1800" i="1" dirty="0">
                <a:latin typeface="Arial" panose="020B0604020202020204" pitchFamily="34" charset="0"/>
                <a:cs typeface="Arial" panose="020B0604020202020204" pitchFamily="34" charset="0"/>
              </a:rPr>
              <a:t> o registro de </a:t>
            </a:r>
            <a:r>
              <a:rPr lang="pt-BR" sz="1800" i="1" dirty="0" err="1">
                <a:latin typeface="Arial" panose="020B0604020202020204" pitchFamily="34" charset="0"/>
                <a:cs typeface="Arial" panose="020B0604020202020204" pitchFamily="34" charset="0"/>
              </a:rPr>
              <a:t>hypothecas</a:t>
            </a:r>
            <a:r>
              <a:rPr lang="pt-BR" sz="1800" i="1" dirty="0">
                <a:latin typeface="Arial" panose="020B0604020202020204" pitchFamily="34" charset="0"/>
                <a:cs typeface="Arial" panose="020B0604020202020204" pitchFamily="34" charset="0"/>
              </a:rPr>
              <a:t>; o governo o desenvolverá depois nos seus regulamentos</a:t>
            </a:r>
            <a:r>
              <a:rPr lang="pt-BR" sz="1800" dirty="0">
                <a:latin typeface="Arial" panose="020B0604020202020204" pitchFamily="34" charset="0"/>
                <a:cs typeface="Arial" panose="020B0604020202020204" pitchFamily="34" charset="0"/>
              </a:rPr>
              <a:t>”.</a:t>
            </a: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54FC5CB4-FE9E-5A6E-80ED-E4D47DD1ABBD}"/>
              </a:ext>
            </a:extLst>
          </p:cNvPr>
          <p:cNvSpPr/>
          <p:nvPr/>
        </p:nvSpPr>
        <p:spPr>
          <a:xfrm>
            <a:off x="0" y="88942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382303" y="2227026"/>
            <a:ext cx="2885680" cy="1200329"/>
          </a:xfrm>
          <a:prstGeom prst="rect">
            <a:avLst/>
          </a:prstGeom>
          <a:noFill/>
        </p:spPr>
        <p:txBody>
          <a:bodyPr wrap="square">
            <a:spAutoFit/>
          </a:bodyPr>
          <a:lstStyle/>
          <a:p>
            <a:pPr marL="0" indent="0">
              <a:lnSpc>
                <a:spcPct val="100000"/>
              </a:lnSpc>
              <a:spcBef>
                <a:spcPts val="0"/>
              </a:spcBef>
              <a:buNone/>
            </a:pPr>
            <a:r>
              <a:rPr lang="pt-BR" sz="2400" b="1" dirty="0">
                <a:solidFill>
                  <a:srgbClr val="335A6D"/>
                </a:solidFill>
                <a:latin typeface="Arial Black" panose="020B0A04020102020204" pitchFamily="34" charset="0"/>
              </a:rPr>
              <a:t>A Lei Orçamentária de 1843</a:t>
            </a:r>
          </a:p>
        </p:txBody>
      </p:sp>
      <p:pic>
        <p:nvPicPr>
          <p:cNvPr id="9" name="Imagem 8" descr="Foto em preto e branco de homem&#10;&#10;Descrição gerada automaticamente">
            <a:extLst>
              <a:ext uri="{FF2B5EF4-FFF2-40B4-BE49-F238E27FC236}">
                <a16:creationId xmlns:a16="http://schemas.microsoft.com/office/drawing/2014/main" id="{4DFF53FF-2770-1E63-8BA6-2906C1642CEA}"/>
              </a:ext>
            </a:extLst>
          </p:cNvPr>
          <p:cNvPicPr>
            <a:picLocks noChangeAspect="1"/>
          </p:cNvPicPr>
          <p:nvPr/>
        </p:nvPicPr>
        <p:blipFill>
          <a:blip r:embed="rId3"/>
          <a:stretch>
            <a:fillRect/>
          </a:stretch>
        </p:blipFill>
        <p:spPr>
          <a:xfrm>
            <a:off x="683476" y="3427355"/>
            <a:ext cx="2283333" cy="3198001"/>
          </a:xfrm>
          <a:prstGeom prst="rect">
            <a:avLst/>
          </a:prstGeom>
        </p:spPr>
      </p:pic>
    </p:spTree>
    <p:extLst>
      <p:ext uri="{BB962C8B-B14F-4D97-AF65-F5344CB8AC3E}">
        <p14:creationId xmlns:p14="http://schemas.microsoft.com/office/powerpoint/2010/main" val="869732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581939" y="850821"/>
            <a:ext cx="6920625" cy="52021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Em 1830 o Brasil media cerca de oito milhões de quilômetros quadrados; estava dividido em 18 províncias; e sua população era estimada em 5,3 milhões de habitantes, dos quais aproximadamente 30% eram escravas.</a:t>
            </a: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O café já havia se tornado o principal produto de exportação do país, representando 43,80% do total. Era seguido pelo açúcar (24,00%), algodão (10,80%) e por couros e peles (7,90%).</a:t>
            </a: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Em 1840, 80% das receitas do Governo Imperial derivavam de impostos de importação e exportação, o que dava ao setor exportador grande peso político.</a:t>
            </a:r>
          </a:p>
          <a:p>
            <a:pPr marL="0" indent="0" algn="just">
              <a:lnSpc>
                <a:spcPct val="100000"/>
              </a:lnSpc>
              <a:spcBef>
                <a:spcPts val="0"/>
              </a:spcBef>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None/>
            </a:pPr>
            <a:r>
              <a:rPr lang="pt-BR" sz="2000" dirty="0">
                <a:latin typeface="Arial" panose="020B0604020202020204" pitchFamily="34" charset="0"/>
                <a:cs typeface="Arial" panose="020B0604020202020204" pitchFamily="34" charset="0"/>
              </a:rPr>
              <a:t>- Paralelamente, o país enfrentava uma grave crise monetária, dada a escassez de metais nobres e de moeda metálica.</a:t>
            </a: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1400" dirty="0">
                <a:latin typeface="Arial" panose="020B0604020202020204" pitchFamily="34" charset="0"/>
                <a:cs typeface="Arial" panose="020B0604020202020204" pitchFamily="34" charset="0"/>
              </a:rPr>
              <a:t> </a:t>
            </a:r>
          </a:p>
        </p:txBody>
      </p:sp>
      <p:sp>
        <p:nvSpPr>
          <p:cNvPr id="5" name="Retângulo 4">
            <a:extLst>
              <a:ext uri="{FF2B5EF4-FFF2-40B4-BE49-F238E27FC236}">
                <a16:creationId xmlns:a16="http://schemas.microsoft.com/office/drawing/2014/main" id="{54FC5CB4-FE9E-5A6E-80ED-E4D47DD1ABBD}"/>
              </a:ext>
            </a:extLst>
          </p:cNvPr>
          <p:cNvSpPr/>
          <p:nvPr/>
        </p:nvSpPr>
        <p:spPr>
          <a:xfrm>
            <a:off x="-859876" y="889429"/>
            <a:ext cx="4995081" cy="686330"/>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4" y="862759"/>
            <a:ext cx="2769527" cy="853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O Contexto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347797" y="1743404"/>
            <a:ext cx="2885680" cy="1569660"/>
          </a:xfrm>
          <a:prstGeom prst="rect">
            <a:avLst/>
          </a:prstGeom>
          <a:noFill/>
        </p:spPr>
        <p:txBody>
          <a:bodyPr wrap="square">
            <a:spAutoFit/>
          </a:bodyPr>
          <a:lstStyle/>
          <a:p>
            <a:pPr marL="0" indent="0" algn="ctr">
              <a:lnSpc>
                <a:spcPct val="100000"/>
              </a:lnSpc>
              <a:spcBef>
                <a:spcPts val="0"/>
              </a:spcBef>
              <a:buNone/>
            </a:pPr>
            <a:r>
              <a:rPr lang="pt-BR" sz="2400" b="1" dirty="0">
                <a:solidFill>
                  <a:srgbClr val="335A6D"/>
                </a:solidFill>
                <a:latin typeface="Arial Black" panose="020B0A04020102020204" pitchFamily="34" charset="0"/>
              </a:rPr>
              <a:t>O contexto econômico e social da década de 1830</a:t>
            </a:r>
          </a:p>
        </p:txBody>
      </p:sp>
      <p:pic>
        <p:nvPicPr>
          <p:cNvPr id="3" name="Imagem 2" descr="Campo com árvores">
            <a:extLst>
              <a:ext uri="{FF2B5EF4-FFF2-40B4-BE49-F238E27FC236}">
                <a16:creationId xmlns:a16="http://schemas.microsoft.com/office/drawing/2014/main" id="{7049D2FC-3299-FA1B-D3B6-04386DA6A4AF}"/>
              </a:ext>
            </a:extLst>
          </p:cNvPr>
          <p:cNvPicPr>
            <a:picLocks noChangeAspect="1"/>
          </p:cNvPicPr>
          <p:nvPr/>
        </p:nvPicPr>
        <p:blipFill>
          <a:blip r:embed="rId4"/>
          <a:stretch>
            <a:fillRect/>
          </a:stretch>
        </p:blipFill>
        <p:spPr>
          <a:xfrm>
            <a:off x="117210" y="3480709"/>
            <a:ext cx="4128716" cy="2258872"/>
          </a:xfrm>
          <a:prstGeom prst="rect">
            <a:avLst/>
          </a:prstGeom>
        </p:spPr>
      </p:pic>
    </p:spTree>
    <p:extLst>
      <p:ext uri="{BB962C8B-B14F-4D97-AF65-F5344CB8AC3E}">
        <p14:creationId xmlns:p14="http://schemas.microsoft.com/office/powerpoint/2010/main" val="1637528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755334" y="333312"/>
            <a:ext cx="6920625" cy="52021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A emenda de Barreto Pedrozo foi acatada e aprovada pela Câmara, dando origem a um singelo artigo na Lei Hipotecária, segundo o qual “</a:t>
            </a:r>
            <a:r>
              <a:rPr lang="pt-BR" sz="2000" i="1" dirty="0">
                <a:latin typeface="Arial" panose="020B0604020202020204" pitchFamily="34" charset="0"/>
                <a:cs typeface="Arial" panose="020B0604020202020204" pitchFamily="34" charset="0"/>
              </a:rPr>
              <a:t>Fica </a:t>
            </a:r>
            <a:r>
              <a:rPr lang="pt-BR" sz="2000" i="1" dirty="0" err="1">
                <a:latin typeface="Arial" panose="020B0604020202020204" pitchFamily="34" charset="0"/>
                <a:cs typeface="Arial" panose="020B0604020202020204" pitchFamily="34" charset="0"/>
              </a:rPr>
              <a:t>creado</a:t>
            </a:r>
            <a:r>
              <a:rPr lang="pt-BR" sz="2000" i="1" dirty="0">
                <a:latin typeface="Arial" panose="020B0604020202020204" pitchFamily="34" charset="0"/>
                <a:cs typeface="Arial" panose="020B0604020202020204" pitchFamily="34" charset="0"/>
              </a:rPr>
              <a:t> um registro geral de </a:t>
            </a:r>
            <a:r>
              <a:rPr lang="pt-BR" sz="2000" i="1" dirty="0" err="1">
                <a:latin typeface="Arial" panose="020B0604020202020204" pitchFamily="34" charset="0"/>
                <a:cs typeface="Arial" panose="020B0604020202020204" pitchFamily="34" charset="0"/>
              </a:rPr>
              <a:t>hypothecas</a:t>
            </a:r>
            <a:r>
              <a:rPr lang="pt-BR" sz="2000" i="1" dirty="0">
                <a:latin typeface="Arial" panose="020B0604020202020204" pitchFamily="34" charset="0"/>
                <a:cs typeface="Arial" panose="020B0604020202020204" pitchFamily="34" charset="0"/>
              </a:rPr>
              <a:t> nos lugares e pelo modo que o governo estabelecer nos seus regulamentos</a:t>
            </a:r>
            <a:r>
              <a:rPr lang="pt-BR" sz="2000" dirty="0">
                <a:latin typeface="Arial" panose="020B0604020202020204" pitchFamily="34" charset="0"/>
                <a:cs typeface="Arial" panose="020B0604020202020204" pitchFamily="34" charset="0"/>
              </a:rPr>
              <a:t>”.</a:t>
            </a: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No entanto, houve debate: os ânimos estavam exaltados, e os liberais – extremamente enfraquecidos – reclamavam, sem êxito, da excessiva delegação de poderes ao governo:</a:t>
            </a: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457200" lvl="1" indent="0" algn="just">
              <a:lnSpc>
                <a:spcPct val="100000"/>
              </a:lnSpc>
              <a:spcBef>
                <a:spcPts val="0"/>
              </a:spcBef>
              <a:buNone/>
            </a:pPr>
            <a:r>
              <a:rPr lang="pt-BR" sz="2000" dirty="0">
                <a:latin typeface="Arial" panose="020B0604020202020204" pitchFamily="34" charset="0"/>
                <a:cs typeface="Arial" panose="020B0604020202020204" pitchFamily="34" charset="0"/>
              </a:rPr>
              <a:t>- Francisco de Paula Sousa e Melo: “</a:t>
            </a:r>
            <a:r>
              <a:rPr lang="pt-BR" sz="2000" i="1" dirty="0">
                <a:latin typeface="Arial" panose="020B0604020202020204" pitchFamily="34" charset="0"/>
                <a:cs typeface="Arial" panose="020B0604020202020204" pitchFamily="34" charset="0"/>
              </a:rPr>
              <a:t>Até para criar um registro de hipotecas, como e onde quiser, deixando-se só à vontade do governo uma legislação sobre hipotecas, matéria tão árdua e delicada”. </a:t>
            </a:r>
            <a:r>
              <a:rPr lang="pt-BR" sz="2000" dirty="0">
                <a:latin typeface="Arial" panose="020B0604020202020204" pitchFamily="34" charset="0"/>
                <a:cs typeface="Arial" panose="020B0604020202020204" pitchFamily="34" charset="0"/>
              </a:rPr>
              <a:t>Segundo ele</a:t>
            </a:r>
            <a:r>
              <a:rPr lang="pt-BR" sz="2000" i="1" dirty="0">
                <a:latin typeface="Arial" panose="020B0604020202020204" pitchFamily="34" charset="0"/>
                <a:cs typeface="Arial" panose="020B0604020202020204" pitchFamily="34" charset="0"/>
              </a:rPr>
              <a:t>, “seria melhor que apenas no começo da legislação [o legislativo] passasse uma lei que dissesse: - o governo fica autorizado a fazer tudo quanto entender útil à nação – e logo se retirasse o corpo legislativo! Isto seria mais econômico e mais franco</a:t>
            </a:r>
            <a:r>
              <a:rPr lang="pt-BR" sz="2000" dirty="0">
                <a:latin typeface="Arial" panose="020B0604020202020204" pitchFamily="34" charset="0"/>
                <a:cs typeface="Arial" panose="020B0604020202020204" pitchFamily="34" charset="0"/>
              </a:rPr>
              <a:t>!”.</a:t>
            </a: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54FC5CB4-FE9E-5A6E-80ED-E4D47DD1ABBD}"/>
              </a:ext>
            </a:extLst>
          </p:cNvPr>
          <p:cNvSpPr/>
          <p:nvPr/>
        </p:nvSpPr>
        <p:spPr>
          <a:xfrm>
            <a:off x="0" y="88942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382303" y="2227026"/>
            <a:ext cx="2885680" cy="1200329"/>
          </a:xfrm>
          <a:prstGeom prst="rect">
            <a:avLst/>
          </a:prstGeom>
          <a:noFill/>
        </p:spPr>
        <p:txBody>
          <a:bodyPr wrap="square">
            <a:spAutoFit/>
          </a:bodyPr>
          <a:lstStyle/>
          <a:p>
            <a:pPr marL="0" indent="0">
              <a:lnSpc>
                <a:spcPct val="100000"/>
              </a:lnSpc>
              <a:spcBef>
                <a:spcPts val="0"/>
              </a:spcBef>
              <a:buNone/>
            </a:pPr>
            <a:r>
              <a:rPr lang="pt-BR" sz="2400" b="1" dirty="0">
                <a:solidFill>
                  <a:srgbClr val="335A6D"/>
                </a:solidFill>
                <a:latin typeface="Arial Black" panose="020B0A04020102020204" pitchFamily="34" charset="0"/>
              </a:rPr>
              <a:t>A Lei Orçamentária de 1843</a:t>
            </a:r>
          </a:p>
        </p:txBody>
      </p:sp>
      <p:pic>
        <p:nvPicPr>
          <p:cNvPr id="3" name="Imagem 2" descr="Pintura de pessoa na frente de um espelho&#10;&#10;Descrição gerada automaticamente com confiança média">
            <a:extLst>
              <a:ext uri="{FF2B5EF4-FFF2-40B4-BE49-F238E27FC236}">
                <a16:creationId xmlns:a16="http://schemas.microsoft.com/office/drawing/2014/main" id="{B57B0190-02ED-FC6A-9A4D-F33C410C5121}"/>
              </a:ext>
            </a:extLst>
          </p:cNvPr>
          <p:cNvPicPr>
            <a:picLocks noChangeAspect="1"/>
          </p:cNvPicPr>
          <p:nvPr/>
        </p:nvPicPr>
        <p:blipFill>
          <a:blip r:embed="rId3"/>
          <a:stretch>
            <a:fillRect/>
          </a:stretch>
        </p:blipFill>
        <p:spPr>
          <a:xfrm>
            <a:off x="1029428" y="3427355"/>
            <a:ext cx="2076348" cy="3176587"/>
          </a:xfrm>
          <a:prstGeom prst="rect">
            <a:avLst/>
          </a:prstGeom>
        </p:spPr>
      </p:pic>
    </p:spTree>
    <p:extLst>
      <p:ext uri="{BB962C8B-B14F-4D97-AF65-F5344CB8AC3E}">
        <p14:creationId xmlns:p14="http://schemas.microsoft.com/office/powerpoint/2010/main" val="101758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54FC5CB4-FE9E-5A6E-80ED-E4D47DD1ABBD}"/>
              </a:ext>
            </a:extLst>
          </p:cNvPr>
          <p:cNvSpPr/>
          <p:nvPr/>
        </p:nvSpPr>
        <p:spPr>
          <a:xfrm>
            <a:off x="0" y="80147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796371" y="4770169"/>
            <a:ext cx="4135204" cy="1569660"/>
          </a:xfrm>
          <a:prstGeom prst="rect">
            <a:avLst/>
          </a:prstGeom>
          <a:noFill/>
        </p:spPr>
        <p:txBody>
          <a:bodyPr wrap="square">
            <a:spAutoFit/>
          </a:bodyPr>
          <a:lstStyle/>
          <a:p>
            <a:pPr marL="0" indent="0" algn="just">
              <a:lnSpc>
                <a:spcPct val="100000"/>
              </a:lnSpc>
              <a:spcBef>
                <a:spcPts val="0"/>
              </a:spcBef>
              <a:buNone/>
            </a:pPr>
            <a:r>
              <a:rPr lang="en-US" sz="2400" b="1" dirty="0">
                <a:solidFill>
                  <a:srgbClr val="335A6D"/>
                </a:solidFill>
                <a:latin typeface="Arial Black" panose="020B0A04020102020204" pitchFamily="34" charset="0"/>
              </a:rPr>
              <a:t>Que </a:t>
            </a:r>
            <a:r>
              <a:rPr lang="en-US" sz="2400" b="1" dirty="0" err="1">
                <a:solidFill>
                  <a:srgbClr val="335A6D"/>
                </a:solidFill>
                <a:latin typeface="Arial Black" panose="020B0A04020102020204" pitchFamily="34" charset="0"/>
              </a:rPr>
              <a:t>todo</a:t>
            </a:r>
            <a:r>
              <a:rPr lang="en-US" sz="2400" b="1" dirty="0">
                <a:solidFill>
                  <a:srgbClr val="335A6D"/>
                </a:solidFill>
                <a:latin typeface="Arial Black" panose="020B0A04020102020204" pitchFamily="34" charset="0"/>
              </a:rPr>
              <a:t> </a:t>
            </a:r>
            <a:r>
              <a:rPr lang="en-US" sz="2400" b="1" dirty="0" err="1">
                <a:solidFill>
                  <a:srgbClr val="335A6D"/>
                </a:solidFill>
                <a:latin typeface="Arial Black" panose="020B0A04020102020204" pitchFamily="34" charset="0"/>
              </a:rPr>
              <a:t>credor</a:t>
            </a:r>
            <a:r>
              <a:rPr lang="en-US" sz="2400" b="1" dirty="0">
                <a:solidFill>
                  <a:srgbClr val="335A6D"/>
                </a:solidFill>
                <a:latin typeface="Arial Black" panose="020B0A04020102020204" pitchFamily="34" charset="0"/>
              </a:rPr>
              <a:t> </a:t>
            </a:r>
            <a:r>
              <a:rPr lang="en-US" sz="2400" b="1" dirty="0" err="1">
                <a:solidFill>
                  <a:srgbClr val="335A6D"/>
                </a:solidFill>
                <a:latin typeface="Arial Black" panose="020B0A04020102020204" pitchFamily="34" charset="0"/>
              </a:rPr>
              <a:t>tenha</a:t>
            </a:r>
            <a:r>
              <a:rPr lang="en-US" sz="2400" b="1" dirty="0">
                <a:solidFill>
                  <a:srgbClr val="335A6D"/>
                </a:solidFill>
                <a:latin typeface="Arial Black" panose="020B0A04020102020204" pitchFamily="34" charset="0"/>
              </a:rPr>
              <a:t> o </a:t>
            </a:r>
            <a:r>
              <a:rPr lang="en-US" sz="2400" b="1" dirty="0" err="1">
                <a:solidFill>
                  <a:srgbClr val="335A6D"/>
                </a:solidFill>
                <a:latin typeface="Arial Black" panose="020B0A04020102020204" pitchFamily="34" charset="0"/>
              </a:rPr>
              <a:t>direito</a:t>
            </a:r>
            <a:r>
              <a:rPr lang="en-US" sz="2400" b="1" dirty="0">
                <a:solidFill>
                  <a:srgbClr val="335A6D"/>
                </a:solidFill>
                <a:latin typeface="Arial Black" panose="020B0A04020102020204" pitchFamily="34" charset="0"/>
              </a:rPr>
              <a:t> de </a:t>
            </a:r>
            <a:r>
              <a:rPr lang="en-US" sz="2400" b="1" dirty="0" err="1">
                <a:solidFill>
                  <a:srgbClr val="335A6D"/>
                </a:solidFill>
                <a:latin typeface="Arial Black" panose="020B0A04020102020204" pitchFamily="34" charset="0"/>
              </a:rPr>
              <a:t>levar</a:t>
            </a:r>
            <a:r>
              <a:rPr lang="en-US" sz="2400" b="1" dirty="0">
                <a:solidFill>
                  <a:srgbClr val="335A6D"/>
                </a:solidFill>
                <a:latin typeface="Arial Black" panose="020B0A04020102020204" pitchFamily="34" charset="0"/>
              </a:rPr>
              <a:t> à </a:t>
            </a:r>
            <a:r>
              <a:rPr lang="en-US" sz="2400" b="1" dirty="0" err="1">
                <a:solidFill>
                  <a:srgbClr val="335A6D"/>
                </a:solidFill>
                <a:latin typeface="Arial Black" panose="020B0A04020102020204" pitchFamily="34" charset="0"/>
              </a:rPr>
              <a:t>cadeia</a:t>
            </a:r>
            <a:r>
              <a:rPr lang="en-US" sz="2400" b="1" dirty="0">
                <a:solidFill>
                  <a:srgbClr val="335A6D"/>
                </a:solidFill>
                <a:latin typeface="Arial Black" panose="020B0A04020102020204" pitchFamily="34" charset="0"/>
              </a:rPr>
              <a:t> o </a:t>
            </a:r>
            <a:r>
              <a:rPr lang="en-US" sz="2400" b="1" dirty="0" err="1">
                <a:solidFill>
                  <a:srgbClr val="335A6D"/>
                </a:solidFill>
                <a:latin typeface="Arial Black" panose="020B0A04020102020204" pitchFamily="34" charset="0"/>
              </a:rPr>
              <a:t>devedor</a:t>
            </a:r>
            <a:r>
              <a:rPr lang="en-US" sz="2400" b="1" dirty="0">
                <a:solidFill>
                  <a:srgbClr val="335A6D"/>
                </a:solidFill>
                <a:latin typeface="Arial Black" panose="020B0A04020102020204" pitchFamily="34" charset="0"/>
              </a:rPr>
              <a:t> que </a:t>
            </a:r>
            <a:r>
              <a:rPr lang="en-US" sz="2400" b="1" dirty="0" err="1">
                <a:solidFill>
                  <a:srgbClr val="335A6D"/>
                </a:solidFill>
                <a:latin typeface="Arial Black" panose="020B0A04020102020204" pitchFamily="34" charset="0"/>
              </a:rPr>
              <a:t>não</a:t>
            </a:r>
            <a:r>
              <a:rPr lang="en-US" sz="2400" b="1" dirty="0">
                <a:solidFill>
                  <a:srgbClr val="335A6D"/>
                </a:solidFill>
                <a:latin typeface="Arial Black" panose="020B0A04020102020204" pitchFamily="34" charset="0"/>
              </a:rPr>
              <a:t> </a:t>
            </a:r>
            <a:r>
              <a:rPr lang="en-US" sz="2400" b="1" dirty="0" err="1">
                <a:solidFill>
                  <a:srgbClr val="335A6D"/>
                </a:solidFill>
                <a:latin typeface="Arial Black" panose="020B0A04020102020204" pitchFamily="34" charset="0"/>
              </a:rPr>
              <a:t>paga</a:t>
            </a:r>
            <a:r>
              <a:rPr lang="en-US" sz="2400" b="1" dirty="0">
                <a:solidFill>
                  <a:srgbClr val="335A6D"/>
                </a:solidFill>
                <a:latin typeface="Arial Black" panose="020B0A04020102020204" pitchFamily="34" charset="0"/>
              </a:rPr>
              <a:t>…</a:t>
            </a:r>
            <a:endParaRPr lang="pt-BR" sz="2400" b="1" dirty="0">
              <a:solidFill>
                <a:srgbClr val="335A6D"/>
              </a:solidFill>
              <a:latin typeface="Arial Black" panose="020B0A04020102020204" pitchFamily="34" charset="0"/>
            </a:endParaRPr>
          </a:p>
        </p:txBody>
      </p:sp>
      <p:pic>
        <p:nvPicPr>
          <p:cNvPr id="9" name="Imagem 8" descr="Foto preta e branca de homem de terno e gravata&#10;&#10;Descrição gerada automaticamente">
            <a:extLst>
              <a:ext uri="{FF2B5EF4-FFF2-40B4-BE49-F238E27FC236}">
                <a16:creationId xmlns:a16="http://schemas.microsoft.com/office/drawing/2014/main" id="{BB8A0E57-9A7B-E72F-D2D6-F763057103B5}"/>
              </a:ext>
            </a:extLst>
          </p:cNvPr>
          <p:cNvPicPr>
            <a:picLocks noChangeAspect="1"/>
          </p:cNvPicPr>
          <p:nvPr/>
        </p:nvPicPr>
        <p:blipFill>
          <a:blip r:embed="rId3"/>
          <a:stretch>
            <a:fillRect/>
          </a:stretch>
        </p:blipFill>
        <p:spPr>
          <a:xfrm>
            <a:off x="1600751" y="1735985"/>
            <a:ext cx="2436411" cy="2758377"/>
          </a:xfrm>
          <a:prstGeom prst="rect">
            <a:avLst/>
          </a:prstGeom>
        </p:spPr>
      </p:pic>
      <p:pic>
        <p:nvPicPr>
          <p:cNvPr id="11" name="Imagem 10" descr="Foto preta e branca de homem sentado&#10;&#10;Descrição gerada automaticamente">
            <a:extLst>
              <a:ext uri="{FF2B5EF4-FFF2-40B4-BE49-F238E27FC236}">
                <a16:creationId xmlns:a16="http://schemas.microsoft.com/office/drawing/2014/main" id="{32EF3A04-09C2-CA19-24D5-424EFCD43B39}"/>
              </a:ext>
            </a:extLst>
          </p:cNvPr>
          <p:cNvPicPr>
            <a:picLocks noChangeAspect="1"/>
          </p:cNvPicPr>
          <p:nvPr/>
        </p:nvPicPr>
        <p:blipFill>
          <a:blip r:embed="rId4"/>
          <a:stretch>
            <a:fillRect/>
          </a:stretch>
        </p:blipFill>
        <p:spPr>
          <a:xfrm>
            <a:off x="7455207" y="1533975"/>
            <a:ext cx="2186245" cy="3055277"/>
          </a:xfrm>
          <a:prstGeom prst="rect">
            <a:avLst/>
          </a:prstGeom>
        </p:spPr>
      </p:pic>
      <p:sp>
        <p:nvSpPr>
          <p:cNvPr id="12" name="CaixaDeTexto 11">
            <a:extLst>
              <a:ext uri="{FF2B5EF4-FFF2-40B4-BE49-F238E27FC236}">
                <a16:creationId xmlns:a16="http://schemas.microsoft.com/office/drawing/2014/main" id="{FEC5FC57-33A1-9626-77B8-0597339DAA38}"/>
              </a:ext>
            </a:extLst>
          </p:cNvPr>
          <p:cNvSpPr txBox="1"/>
          <p:nvPr/>
        </p:nvSpPr>
        <p:spPr>
          <a:xfrm>
            <a:off x="6607700" y="4698282"/>
            <a:ext cx="4135204" cy="1569660"/>
          </a:xfrm>
          <a:prstGeom prst="rect">
            <a:avLst/>
          </a:prstGeom>
          <a:noFill/>
        </p:spPr>
        <p:txBody>
          <a:bodyPr wrap="square">
            <a:spAutoFit/>
          </a:bodyPr>
          <a:lstStyle/>
          <a:p>
            <a:pPr marL="0" indent="0">
              <a:lnSpc>
                <a:spcPct val="100000"/>
              </a:lnSpc>
              <a:spcBef>
                <a:spcPts val="0"/>
              </a:spcBef>
              <a:buNone/>
            </a:pPr>
            <a:r>
              <a:rPr lang="en-US" sz="2400" b="1" dirty="0">
                <a:solidFill>
                  <a:srgbClr val="335A6D"/>
                </a:solidFill>
                <a:latin typeface="Arial Black" panose="020B0A04020102020204" pitchFamily="34" charset="0"/>
              </a:rPr>
              <a:t>…</a:t>
            </a:r>
            <a:r>
              <a:rPr lang="en-US" sz="2400" b="1" dirty="0" err="1">
                <a:solidFill>
                  <a:srgbClr val="335A6D"/>
                </a:solidFill>
                <a:latin typeface="Arial Black" panose="020B0A04020102020204" pitchFamily="34" charset="0"/>
              </a:rPr>
              <a:t>nos</a:t>
            </a:r>
            <a:r>
              <a:rPr lang="en-US" sz="2400" b="1" dirty="0">
                <a:solidFill>
                  <a:srgbClr val="335A6D"/>
                </a:solidFill>
                <a:latin typeface="Arial Black" panose="020B0A04020102020204" pitchFamily="34" charset="0"/>
              </a:rPr>
              <a:t> </a:t>
            </a:r>
            <a:r>
              <a:rPr lang="en-US" sz="2400" b="1" dirty="0" err="1">
                <a:solidFill>
                  <a:srgbClr val="335A6D"/>
                </a:solidFill>
                <a:latin typeface="Arial Black" panose="020B0A04020102020204" pitchFamily="34" charset="0"/>
              </a:rPr>
              <a:t>casos</a:t>
            </a:r>
            <a:r>
              <a:rPr lang="en-US" sz="2400" b="1" dirty="0">
                <a:solidFill>
                  <a:srgbClr val="335A6D"/>
                </a:solidFill>
                <a:latin typeface="Arial Black" panose="020B0A04020102020204" pitchFamily="34" charset="0"/>
              </a:rPr>
              <a:t> e </a:t>
            </a:r>
            <a:r>
              <a:rPr lang="en-US" sz="2400" b="1" dirty="0" err="1">
                <a:solidFill>
                  <a:srgbClr val="335A6D"/>
                </a:solidFill>
                <a:latin typeface="Arial Black" panose="020B0A04020102020204" pitchFamily="34" charset="0"/>
              </a:rPr>
              <a:t>pelo</a:t>
            </a:r>
            <a:r>
              <a:rPr lang="en-US" sz="2400" b="1" dirty="0">
                <a:solidFill>
                  <a:srgbClr val="335A6D"/>
                </a:solidFill>
                <a:latin typeface="Arial Black" panose="020B0A04020102020204" pitchFamily="34" charset="0"/>
              </a:rPr>
              <a:t> modo que o Governo </a:t>
            </a:r>
            <a:r>
              <a:rPr lang="en-US" sz="2400" b="1" dirty="0" err="1">
                <a:solidFill>
                  <a:srgbClr val="335A6D"/>
                </a:solidFill>
                <a:latin typeface="Arial Black" panose="020B0A04020102020204" pitchFamily="34" charset="0"/>
              </a:rPr>
              <a:t>determinar</a:t>
            </a:r>
            <a:r>
              <a:rPr lang="en-US" sz="2400" b="1" dirty="0">
                <a:solidFill>
                  <a:srgbClr val="335A6D"/>
                </a:solidFill>
                <a:latin typeface="Arial Black" panose="020B0A04020102020204" pitchFamily="34" charset="0"/>
              </a:rPr>
              <a:t> </a:t>
            </a:r>
            <a:r>
              <a:rPr lang="en-US" sz="2400" b="1" dirty="0" err="1">
                <a:solidFill>
                  <a:srgbClr val="335A6D"/>
                </a:solidFill>
                <a:latin typeface="Arial Black" panose="020B0A04020102020204" pitchFamily="34" charset="0"/>
              </a:rPr>
              <a:t>em</a:t>
            </a:r>
            <a:r>
              <a:rPr lang="en-US" sz="2400" b="1" dirty="0">
                <a:solidFill>
                  <a:srgbClr val="335A6D"/>
                </a:solidFill>
                <a:latin typeface="Arial Black" panose="020B0A04020102020204" pitchFamily="34" charset="0"/>
              </a:rPr>
              <a:t> </a:t>
            </a:r>
            <a:r>
              <a:rPr lang="en-US" sz="2400" b="1" dirty="0" err="1">
                <a:solidFill>
                  <a:srgbClr val="335A6D"/>
                </a:solidFill>
                <a:latin typeface="Arial Black" panose="020B0A04020102020204" pitchFamily="34" charset="0"/>
              </a:rPr>
              <a:t>seus</a:t>
            </a:r>
            <a:r>
              <a:rPr lang="en-US" sz="2400" b="1" dirty="0">
                <a:solidFill>
                  <a:srgbClr val="335A6D"/>
                </a:solidFill>
                <a:latin typeface="Arial Black" panose="020B0A04020102020204" pitchFamily="34" charset="0"/>
              </a:rPr>
              <a:t> </a:t>
            </a:r>
            <a:r>
              <a:rPr lang="en-US" sz="2400" b="1" dirty="0" err="1">
                <a:solidFill>
                  <a:srgbClr val="335A6D"/>
                </a:solidFill>
                <a:latin typeface="Arial Black" panose="020B0A04020102020204" pitchFamily="34" charset="0"/>
              </a:rPr>
              <a:t>regulamentos</a:t>
            </a:r>
            <a:r>
              <a:rPr lang="en-US" sz="2400" b="1" dirty="0">
                <a:solidFill>
                  <a:srgbClr val="335A6D"/>
                </a:solidFill>
                <a:latin typeface="Arial Black" panose="020B0A04020102020204" pitchFamily="34" charset="0"/>
              </a:rPr>
              <a:t>.</a:t>
            </a:r>
            <a:endParaRPr lang="pt-BR" sz="2400" b="1" dirty="0">
              <a:solidFill>
                <a:srgbClr val="335A6D"/>
              </a:solidFill>
              <a:latin typeface="Arial Black" panose="020B0A04020102020204" pitchFamily="34" charset="0"/>
            </a:endParaRPr>
          </a:p>
        </p:txBody>
      </p:sp>
    </p:spTree>
    <p:extLst>
      <p:ext uri="{BB962C8B-B14F-4D97-AF65-F5344CB8AC3E}">
        <p14:creationId xmlns:p14="http://schemas.microsoft.com/office/powerpoint/2010/main" val="2757798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593409" y="456968"/>
            <a:ext cx="6920625" cy="26010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1800" dirty="0">
                <a:latin typeface="Arial" panose="020B0604020202020204" pitchFamily="34" charset="0"/>
                <a:cs typeface="Arial" panose="020B0604020202020204" pitchFamily="34" charset="0"/>
              </a:rPr>
              <a:t>- Criado o registro pela Lei 317 de 1843, era necessário organizá-lo. O governo incumbiu esta missão ao Conselho de Estado.</a:t>
            </a:r>
          </a:p>
          <a:p>
            <a:pPr marL="0" indent="0" algn="just">
              <a:lnSpc>
                <a:spcPct val="100000"/>
              </a:lnSpc>
              <a:spcBef>
                <a:spcPts val="0"/>
              </a:spcBef>
              <a:buFont typeface="Arial" panose="020B0604020202020204" pitchFamily="34" charset="0"/>
              <a:buNone/>
            </a:pPr>
            <a:endParaRPr lang="pt-BR" sz="18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1800" dirty="0">
                <a:latin typeface="Arial" panose="020B0604020202020204" pitchFamily="34" charset="0"/>
                <a:cs typeface="Arial" panose="020B0604020202020204" pitchFamily="34" charset="0"/>
              </a:rPr>
              <a:t>- O Conselho de Estado era um órgão conservador, tolerado pelos liberais como medida de moderação do Poder Moderador. Entre suas seções estava a de Justiça, então composta por três membros: Honório Hermeto Carneiro Leão, futuro Marquês do Paraná; José da Costa Carvalho, futuro Marquês de Monte Alegre; e o Frei </a:t>
            </a:r>
            <a:r>
              <a:rPr lang="pt-BR" sz="1800" dirty="0" err="1">
                <a:latin typeface="Arial" panose="020B0604020202020204" pitchFamily="34" charset="0"/>
                <a:cs typeface="Arial" panose="020B0604020202020204" pitchFamily="34" charset="0"/>
              </a:rPr>
              <a:t>Antonio</a:t>
            </a:r>
            <a:r>
              <a:rPr lang="pt-BR" sz="1800" dirty="0">
                <a:latin typeface="Arial" panose="020B0604020202020204" pitchFamily="34" charset="0"/>
                <a:cs typeface="Arial" panose="020B0604020202020204" pitchFamily="34" charset="0"/>
              </a:rPr>
              <a:t> de Arrábida, Bispo de </a:t>
            </a:r>
            <a:r>
              <a:rPr lang="pt-BR" sz="1800" dirty="0" err="1">
                <a:latin typeface="Arial" panose="020B0604020202020204" pitchFamily="34" charset="0"/>
                <a:cs typeface="Arial" panose="020B0604020202020204" pitchFamily="34" charset="0"/>
              </a:rPr>
              <a:t>Anemúria</a:t>
            </a:r>
            <a:r>
              <a:rPr lang="pt-BR" sz="1800" dirty="0">
                <a:latin typeface="Arial" panose="020B0604020202020204" pitchFamily="34" charset="0"/>
                <a:cs typeface="Arial" panose="020B0604020202020204" pitchFamily="34" charset="0"/>
              </a:rPr>
              <a:t>.</a:t>
            </a:r>
          </a:p>
        </p:txBody>
      </p:sp>
      <p:sp>
        <p:nvSpPr>
          <p:cNvPr id="5" name="Retângulo 4">
            <a:extLst>
              <a:ext uri="{FF2B5EF4-FFF2-40B4-BE49-F238E27FC236}">
                <a16:creationId xmlns:a16="http://schemas.microsoft.com/office/drawing/2014/main" id="{54FC5CB4-FE9E-5A6E-80ED-E4D47DD1ABBD}"/>
              </a:ext>
            </a:extLst>
          </p:cNvPr>
          <p:cNvSpPr/>
          <p:nvPr/>
        </p:nvSpPr>
        <p:spPr>
          <a:xfrm>
            <a:off x="0" y="88942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382303" y="2227026"/>
            <a:ext cx="2885680" cy="830997"/>
          </a:xfrm>
          <a:prstGeom prst="rect">
            <a:avLst/>
          </a:prstGeom>
          <a:noFill/>
        </p:spPr>
        <p:txBody>
          <a:bodyPr wrap="square">
            <a:spAutoFit/>
          </a:bodyPr>
          <a:lstStyle/>
          <a:p>
            <a:pPr marL="0" indent="0">
              <a:lnSpc>
                <a:spcPct val="100000"/>
              </a:lnSpc>
              <a:spcBef>
                <a:spcPts val="0"/>
              </a:spcBef>
              <a:buNone/>
            </a:pPr>
            <a:r>
              <a:rPr lang="pt-BR" sz="2400" b="1" dirty="0">
                <a:solidFill>
                  <a:srgbClr val="335A6D"/>
                </a:solidFill>
                <a:latin typeface="Arial Black" panose="020B0A04020102020204" pitchFamily="34" charset="0"/>
              </a:rPr>
              <a:t>O Decreto 482 de 1846</a:t>
            </a:r>
          </a:p>
        </p:txBody>
      </p:sp>
      <p:pic>
        <p:nvPicPr>
          <p:cNvPr id="3" name="Imagem 2" descr="Pessoa posando para foto&#10;&#10;Descrição gerada automaticamente">
            <a:extLst>
              <a:ext uri="{FF2B5EF4-FFF2-40B4-BE49-F238E27FC236}">
                <a16:creationId xmlns:a16="http://schemas.microsoft.com/office/drawing/2014/main" id="{FA351BE4-E379-C703-0B78-D2140DFE7195}"/>
              </a:ext>
            </a:extLst>
          </p:cNvPr>
          <p:cNvPicPr>
            <a:picLocks noChangeAspect="1"/>
          </p:cNvPicPr>
          <p:nvPr/>
        </p:nvPicPr>
        <p:blipFill>
          <a:blip r:embed="rId3"/>
          <a:stretch>
            <a:fillRect/>
          </a:stretch>
        </p:blipFill>
        <p:spPr>
          <a:xfrm>
            <a:off x="763799" y="3133725"/>
            <a:ext cx="2607605" cy="3429000"/>
          </a:xfrm>
          <a:prstGeom prst="rect">
            <a:avLst/>
          </a:prstGeom>
        </p:spPr>
      </p:pic>
      <p:pic>
        <p:nvPicPr>
          <p:cNvPr id="10" name="Imagem 9" descr="Foto preta e branca de homem de terno e gravata&#10;&#10;Descrição gerada automaticamente">
            <a:extLst>
              <a:ext uri="{FF2B5EF4-FFF2-40B4-BE49-F238E27FC236}">
                <a16:creationId xmlns:a16="http://schemas.microsoft.com/office/drawing/2014/main" id="{298B2B2E-27D1-2840-3424-BB5F8DFE11B3}"/>
              </a:ext>
            </a:extLst>
          </p:cNvPr>
          <p:cNvPicPr>
            <a:picLocks noChangeAspect="1"/>
          </p:cNvPicPr>
          <p:nvPr/>
        </p:nvPicPr>
        <p:blipFill>
          <a:blip r:embed="rId4"/>
          <a:stretch>
            <a:fillRect/>
          </a:stretch>
        </p:blipFill>
        <p:spPr>
          <a:xfrm>
            <a:off x="4484106" y="3058023"/>
            <a:ext cx="2603274" cy="3657600"/>
          </a:xfrm>
          <a:prstGeom prst="rect">
            <a:avLst/>
          </a:prstGeom>
        </p:spPr>
      </p:pic>
      <p:pic>
        <p:nvPicPr>
          <p:cNvPr id="12" name="Imagem 11" descr="Foto preta e branca de homem sentado&#10;&#10;Descrição gerada automaticamente">
            <a:extLst>
              <a:ext uri="{FF2B5EF4-FFF2-40B4-BE49-F238E27FC236}">
                <a16:creationId xmlns:a16="http://schemas.microsoft.com/office/drawing/2014/main" id="{B0329552-976C-8457-6CEF-B9D31B0FDB04}"/>
              </a:ext>
            </a:extLst>
          </p:cNvPr>
          <p:cNvPicPr>
            <a:picLocks noChangeAspect="1"/>
          </p:cNvPicPr>
          <p:nvPr/>
        </p:nvPicPr>
        <p:blipFill>
          <a:blip r:embed="rId5"/>
          <a:stretch>
            <a:fillRect/>
          </a:stretch>
        </p:blipFill>
        <p:spPr>
          <a:xfrm>
            <a:off x="7705823" y="3133725"/>
            <a:ext cx="3189768" cy="3429001"/>
          </a:xfrm>
          <a:prstGeom prst="rect">
            <a:avLst/>
          </a:prstGeom>
        </p:spPr>
      </p:pic>
    </p:spTree>
    <p:extLst>
      <p:ext uri="{BB962C8B-B14F-4D97-AF65-F5344CB8AC3E}">
        <p14:creationId xmlns:p14="http://schemas.microsoft.com/office/powerpoint/2010/main" val="1359950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760142" y="2561813"/>
            <a:ext cx="6920625" cy="26010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1800" dirty="0">
                <a:latin typeface="Arial" panose="020B0604020202020204" pitchFamily="34" charset="0"/>
                <a:cs typeface="Arial" panose="020B0604020202020204" pitchFamily="34" charset="0"/>
              </a:rPr>
              <a:t>Honório Hermeto Carneiro Leão nasceu em Jacuí, Minas Gerais, em 11 de janeiro de 1801. Em 1820 partiu para a Universidade de Coimbra, onde graduou-se em Direito no ano de 1825. Foi juiz de fora, auditor da Marinha, ouvidor do Rio de Janeiro e desembargador. Em 1830 ingressou na política, pelo partido moderado, elegendo-se deputado. Ingressou no ministério em 1841, foi presidente da província do Rio de Janeiro, combateu a rebelião de 1842, e, nessa ocasião, foi nomeado senador e conselheiro do Conselho de Estado</a:t>
            </a:r>
          </a:p>
        </p:txBody>
      </p:sp>
      <p:sp>
        <p:nvSpPr>
          <p:cNvPr id="5" name="Retângulo 4">
            <a:extLst>
              <a:ext uri="{FF2B5EF4-FFF2-40B4-BE49-F238E27FC236}">
                <a16:creationId xmlns:a16="http://schemas.microsoft.com/office/drawing/2014/main" id="{54FC5CB4-FE9E-5A6E-80ED-E4D47DD1ABBD}"/>
              </a:ext>
            </a:extLst>
          </p:cNvPr>
          <p:cNvSpPr/>
          <p:nvPr/>
        </p:nvSpPr>
        <p:spPr>
          <a:xfrm>
            <a:off x="0" y="88942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pic>
        <p:nvPicPr>
          <p:cNvPr id="3" name="Imagem 2" descr="Pessoa posando para foto&#10;&#10;Descrição gerada automaticamente">
            <a:extLst>
              <a:ext uri="{FF2B5EF4-FFF2-40B4-BE49-F238E27FC236}">
                <a16:creationId xmlns:a16="http://schemas.microsoft.com/office/drawing/2014/main" id="{FA351BE4-E379-C703-0B78-D2140DFE7195}"/>
              </a:ext>
            </a:extLst>
          </p:cNvPr>
          <p:cNvPicPr>
            <a:picLocks noChangeAspect="1"/>
          </p:cNvPicPr>
          <p:nvPr/>
        </p:nvPicPr>
        <p:blipFill>
          <a:blip r:embed="rId3"/>
          <a:stretch>
            <a:fillRect/>
          </a:stretch>
        </p:blipFill>
        <p:spPr>
          <a:xfrm>
            <a:off x="763799" y="1929285"/>
            <a:ext cx="3523529" cy="4633440"/>
          </a:xfrm>
          <a:prstGeom prst="rect">
            <a:avLst/>
          </a:prstGeom>
        </p:spPr>
      </p:pic>
    </p:spTree>
    <p:extLst>
      <p:ext uri="{BB962C8B-B14F-4D97-AF65-F5344CB8AC3E}">
        <p14:creationId xmlns:p14="http://schemas.microsoft.com/office/powerpoint/2010/main" val="4175227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54FC5CB4-FE9E-5A6E-80ED-E4D47DD1ABBD}"/>
              </a:ext>
            </a:extLst>
          </p:cNvPr>
          <p:cNvSpPr/>
          <p:nvPr/>
        </p:nvSpPr>
        <p:spPr>
          <a:xfrm>
            <a:off x="0" y="88942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pic>
        <p:nvPicPr>
          <p:cNvPr id="10" name="Imagem 9" descr="Foto preta e branca de homem de terno e gravata&#10;&#10;Descrição gerada automaticamente">
            <a:extLst>
              <a:ext uri="{FF2B5EF4-FFF2-40B4-BE49-F238E27FC236}">
                <a16:creationId xmlns:a16="http://schemas.microsoft.com/office/drawing/2014/main" id="{298B2B2E-27D1-2840-3424-BB5F8DFE11B3}"/>
              </a:ext>
            </a:extLst>
          </p:cNvPr>
          <p:cNvPicPr>
            <a:picLocks noChangeAspect="1"/>
          </p:cNvPicPr>
          <p:nvPr/>
        </p:nvPicPr>
        <p:blipFill>
          <a:blip r:embed="rId3"/>
          <a:stretch>
            <a:fillRect/>
          </a:stretch>
        </p:blipFill>
        <p:spPr>
          <a:xfrm>
            <a:off x="459395" y="1759344"/>
            <a:ext cx="3500129" cy="4917681"/>
          </a:xfrm>
          <a:prstGeom prst="rect">
            <a:avLst/>
          </a:prstGeom>
        </p:spPr>
      </p:pic>
      <p:sp>
        <p:nvSpPr>
          <p:cNvPr id="9" name="CaixaDeTexto 8">
            <a:extLst>
              <a:ext uri="{FF2B5EF4-FFF2-40B4-BE49-F238E27FC236}">
                <a16:creationId xmlns:a16="http://schemas.microsoft.com/office/drawing/2014/main" id="{1B5DE714-1684-A439-4A12-0BFA560F4134}"/>
              </a:ext>
            </a:extLst>
          </p:cNvPr>
          <p:cNvSpPr txBox="1"/>
          <p:nvPr/>
        </p:nvSpPr>
        <p:spPr>
          <a:xfrm>
            <a:off x="5185197" y="1716734"/>
            <a:ext cx="6094562" cy="3785652"/>
          </a:xfrm>
          <a:prstGeom prst="rect">
            <a:avLst/>
          </a:prstGeom>
          <a:noFill/>
        </p:spPr>
        <p:txBody>
          <a:bodyPr wrap="square">
            <a:spAutoFit/>
          </a:bodyPr>
          <a:lstStyle/>
          <a:p>
            <a:pPr algn="just"/>
            <a:r>
              <a:rPr lang="pt-BR" sz="2000" dirty="0">
                <a:latin typeface="Arial" panose="020B0604020202020204" pitchFamily="34" charset="0"/>
                <a:cs typeface="Arial" panose="020B0604020202020204" pitchFamily="34" charset="0"/>
              </a:rPr>
              <a:t>José da Costa Carvalho nasceu em Salvador, em 1796. Graduou-se em Direito em Coimbra, no ano de 1819. Foi juiz de fora em São Paulo, onde ainda estabeleceu comércio de fazendas secas, e se casou com a viúva do Brigadeiro Luiz </a:t>
            </a:r>
            <a:r>
              <a:rPr lang="pt-BR" sz="2000" dirty="0" err="1">
                <a:latin typeface="Arial" panose="020B0604020202020204" pitchFamily="34" charset="0"/>
                <a:cs typeface="Arial" panose="020B0604020202020204" pitchFamily="34" charset="0"/>
              </a:rPr>
              <a:t>Antonio</a:t>
            </a:r>
            <a:r>
              <a:rPr lang="pt-BR" sz="2000" dirty="0">
                <a:latin typeface="Arial" panose="020B0604020202020204" pitchFamily="34" charset="0"/>
                <a:cs typeface="Arial" panose="020B0604020202020204" pitchFamily="34" charset="0"/>
              </a:rPr>
              <a:t>, herdeira da maior fortuna paulista de então. Foi deputado à Constituinte de 1823, e às legislaturas de 1826 a 1833, pela Bahia. Foi eleito para a Regência Trina Permanente em 1831, diretor da Faculdade de Direito de São Paulo em 1835, e nomeado senador por Sergipe em 1839. Chegou ao Conselho de Estado em 1842.</a:t>
            </a:r>
          </a:p>
        </p:txBody>
      </p:sp>
    </p:spTree>
    <p:extLst>
      <p:ext uri="{BB962C8B-B14F-4D97-AF65-F5344CB8AC3E}">
        <p14:creationId xmlns:p14="http://schemas.microsoft.com/office/powerpoint/2010/main" val="2949881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54FC5CB4-FE9E-5A6E-80ED-E4D47DD1ABBD}"/>
              </a:ext>
            </a:extLst>
          </p:cNvPr>
          <p:cNvSpPr/>
          <p:nvPr/>
        </p:nvSpPr>
        <p:spPr>
          <a:xfrm>
            <a:off x="0" y="88942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pic>
        <p:nvPicPr>
          <p:cNvPr id="12" name="Imagem 11" descr="Foto preta e branca de homem sentado&#10;&#10;Descrição gerada automaticamente">
            <a:extLst>
              <a:ext uri="{FF2B5EF4-FFF2-40B4-BE49-F238E27FC236}">
                <a16:creationId xmlns:a16="http://schemas.microsoft.com/office/drawing/2014/main" id="{B0329552-976C-8457-6CEF-B9D31B0FDB04}"/>
              </a:ext>
            </a:extLst>
          </p:cNvPr>
          <p:cNvPicPr>
            <a:picLocks noChangeAspect="1"/>
          </p:cNvPicPr>
          <p:nvPr/>
        </p:nvPicPr>
        <p:blipFill>
          <a:blip r:embed="rId3"/>
          <a:stretch>
            <a:fillRect/>
          </a:stretch>
        </p:blipFill>
        <p:spPr>
          <a:xfrm>
            <a:off x="151264" y="1974801"/>
            <a:ext cx="4429362" cy="4761565"/>
          </a:xfrm>
          <a:prstGeom prst="rect">
            <a:avLst/>
          </a:prstGeom>
        </p:spPr>
      </p:pic>
      <p:sp>
        <p:nvSpPr>
          <p:cNvPr id="9" name="CaixaDeTexto 8">
            <a:extLst>
              <a:ext uri="{FF2B5EF4-FFF2-40B4-BE49-F238E27FC236}">
                <a16:creationId xmlns:a16="http://schemas.microsoft.com/office/drawing/2014/main" id="{78AC2790-CB63-8C58-5506-2A2B5313EC94}"/>
              </a:ext>
            </a:extLst>
          </p:cNvPr>
          <p:cNvSpPr txBox="1"/>
          <p:nvPr/>
        </p:nvSpPr>
        <p:spPr>
          <a:xfrm>
            <a:off x="5074463" y="407676"/>
            <a:ext cx="6094562" cy="5909310"/>
          </a:xfrm>
          <a:prstGeom prst="rect">
            <a:avLst/>
          </a:prstGeom>
          <a:noFill/>
        </p:spPr>
        <p:txBody>
          <a:bodyPr wrap="square">
            <a:spAutoFit/>
          </a:bodyPr>
          <a:lstStyle/>
          <a:p>
            <a:pPr algn="just"/>
            <a:r>
              <a:rPr lang="pt-BR" dirty="0">
                <a:latin typeface="Arial" panose="020B0604020202020204" pitchFamily="34" charset="0"/>
                <a:cs typeface="Arial" panose="020B0604020202020204" pitchFamily="34" charset="0"/>
              </a:rPr>
              <a:t>O Frei Antônio de Arrábida nasceu em Lisboa, Portugal, em 09 de setembro de 1771. Aos quinze anos entrou para o claustro do Convento de São Pedro de Alcântara, e, posteriormente, foi nomeado bibliotecário do Convento de Mafra, onde atraiu a atenção do Príncipe Regente Dom João, que o chamou para ser Conselheiro Real. Foi nomeado preceptor do Príncipe Dom Pedro, e viajou no mesmo navio que este quando da travessia para o Brasil, quando da invasão de Portugal pelos franceses. Com a volta de Dom João VI a Portugal, Dom Pedro o nomeia conselheiro. Em 1826 é nomeado pela Santa Sé bispo titular de </a:t>
            </a:r>
            <a:r>
              <a:rPr lang="pt-BR" dirty="0" err="1">
                <a:latin typeface="Arial" panose="020B0604020202020204" pitchFamily="34" charset="0"/>
                <a:cs typeface="Arial" panose="020B0604020202020204" pitchFamily="34" charset="0"/>
              </a:rPr>
              <a:t>Anemúria</a:t>
            </a:r>
            <a:r>
              <a:rPr lang="pt-BR" dirty="0">
                <a:latin typeface="Arial" panose="020B0604020202020204" pitchFamily="34" charset="0"/>
                <a:cs typeface="Arial" panose="020B0604020202020204" pitchFamily="34" charset="0"/>
              </a:rPr>
              <a:t>, a pedido de Dom Pedro I. Após a abdicação de Dom Pedro I enfrentou perseguições, permanecendo durante um tempo escondido na casa de um amigo.  Em 1838 foi nomeado o primeiro reitor do Colégio Pedro II, ano em que sua saúde começa a se deteriorar. Foi, também, o primeiro bibliotecário da Biblioteca Imperial e Pública da Corte, que se transformaria no futuro na Biblioteca Nacional. Em 1842, já doente, foi nomeado conselheiro extraordinário no Conselho de Estado.</a:t>
            </a:r>
          </a:p>
        </p:txBody>
      </p:sp>
    </p:spTree>
    <p:extLst>
      <p:ext uri="{BB962C8B-B14F-4D97-AF65-F5344CB8AC3E}">
        <p14:creationId xmlns:p14="http://schemas.microsoft.com/office/powerpoint/2010/main" val="880922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593409" y="456968"/>
            <a:ext cx="6920625" cy="52021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1400" dirty="0">
                <a:latin typeface="Arial" panose="020B0604020202020204" pitchFamily="34" charset="0"/>
                <a:cs typeface="Arial" panose="020B0604020202020204" pitchFamily="34" charset="0"/>
              </a:rPr>
              <a:t>- A Seção de Justiça estava  algo relutante em elaborar o regulamento: entendia que o ideal seria não somente criar um registro hipotecário, mas reformar toda a matéria. Todavia, em obediência ao monarca, singelamente estabeleceria os locais e o modo pelo qual seriam criados os registros de hipotecas.</a:t>
            </a: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1400" dirty="0">
                <a:latin typeface="Arial" panose="020B0604020202020204" pitchFamily="34" charset="0"/>
                <a:cs typeface="Arial" panose="020B0604020202020204" pitchFamily="34" charset="0"/>
              </a:rPr>
              <a:t>- Quanto ao local, escolhiam a comarca como um meio termo entre a vila e a província; e viam como conveniente a anexação do ofício a algum dos tabeliães já existentes, salvo na Corte ou outras capitais, em que deveriam ser criados ofícios privativos.</a:t>
            </a: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a:p>
            <a:pPr marL="0" indent="0" algn="just">
              <a:lnSpc>
                <a:spcPct val="100000"/>
              </a:lnSpc>
              <a:spcBef>
                <a:spcPts val="0"/>
              </a:spcBef>
              <a:buNone/>
            </a:pPr>
            <a:r>
              <a:rPr lang="pt-BR" sz="1400" dirty="0">
                <a:latin typeface="Arial" panose="020B0604020202020204" pitchFamily="34" charset="0"/>
                <a:cs typeface="Arial" panose="020B0604020202020204" pitchFamily="34" charset="0"/>
              </a:rPr>
              <a:t>- Sobre a atuação do registrador, vale transcrever parte do parecer da Seção: “</a:t>
            </a:r>
            <a:r>
              <a:rPr lang="pt-BR" sz="1400" i="1" dirty="0">
                <a:latin typeface="Arial" panose="020B0604020202020204" pitchFamily="34" charset="0"/>
                <a:cs typeface="Arial" panose="020B0604020202020204" pitchFamily="34" charset="0"/>
              </a:rPr>
              <a:t>Tem ele de deliberar sobre a validade dos títulos com os </a:t>
            </a:r>
            <a:r>
              <a:rPr lang="pt-BR" sz="1400" i="1" dirty="0" err="1">
                <a:latin typeface="Arial" panose="020B0604020202020204" pitchFamily="34" charset="0"/>
                <a:cs typeface="Arial" panose="020B0604020202020204" pitchFamily="34" charset="0"/>
              </a:rPr>
              <a:t>quaes</a:t>
            </a:r>
            <a:r>
              <a:rPr lang="pt-BR" sz="1400" i="1" dirty="0">
                <a:latin typeface="Arial" panose="020B0604020202020204" pitchFamily="34" charset="0"/>
                <a:cs typeface="Arial" panose="020B0604020202020204" pitchFamily="34" charset="0"/>
              </a:rPr>
              <a:t> se lhe requer o Registro de </a:t>
            </a:r>
            <a:r>
              <a:rPr lang="pt-BR" sz="1400" i="1" dirty="0" err="1">
                <a:latin typeface="Arial" panose="020B0604020202020204" pitchFamily="34" charset="0"/>
                <a:cs typeface="Arial" panose="020B0604020202020204" pitchFamily="34" charset="0"/>
              </a:rPr>
              <a:t>hypothecas</a:t>
            </a:r>
            <a:r>
              <a:rPr lang="pt-BR" sz="1400" i="1" dirty="0">
                <a:latin typeface="Arial" panose="020B0604020202020204" pitchFamily="34" charset="0"/>
                <a:cs typeface="Arial" panose="020B0604020202020204" pitchFamily="34" charset="0"/>
              </a:rPr>
              <a:t>, ou de sua baixa e </a:t>
            </a:r>
            <a:r>
              <a:rPr lang="pt-BR" sz="1400" i="1" dirty="0" err="1">
                <a:latin typeface="Arial" panose="020B0604020202020204" pitchFamily="34" charset="0"/>
                <a:cs typeface="Arial" panose="020B0604020202020204" pitchFamily="34" charset="0"/>
              </a:rPr>
              <a:t>extincção</a:t>
            </a:r>
            <a:r>
              <a:rPr lang="pt-BR" sz="1400" dirty="0">
                <a:latin typeface="Arial" panose="020B0604020202020204" pitchFamily="34" charset="0"/>
                <a:cs typeface="Arial" panose="020B0604020202020204" pitchFamily="34" charset="0"/>
              </a:rPr>
              <a:t>”.</a:t>
            </a: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1400" dirty="0">
                <a:latin typeface="Arial" panose="020B0604020202020204" pitchFamily="34" charset="0"/>
                <a:cs typeface="Arial" panose="020B0604020202020204" pitchFamily="34" charset="0"/>
              </a:rPr>
              <a:t>- O trabalho elaborado pela Seção de Justiça foi encaminhado ao Pleno do Conselho de Estado; e o resultado promulgado pelo Governo em 14 de novembro de 1846 seria uma combinação do trabalho da Seção com um longo voto em separado oferecido pelo já conhecido </a:t>
            </a:r>
            <a:r>
              <a:rPr lang="pt-BR" sz="1400" b="1" dirty="0">
                <a:latin typeface="Arial" panose="020B0604020202020204" pitchFamily="34" charset="0"/>
                <a:cs typeface="Arial" panose="020B0604020202020204" pitchFamily="34" charset="0"/>
              </a:rPr>
              <a:t>Pedro de Araújo Lima</a:t>
            </a:r>
            <a:r>
              <a:rPr lang="pt-BR" sz="1400" dirty="0">
                <a:latin typeface="Arial" panose="020B0604020202020204" pitchFamily="34" charset="0"/>
                <a:cs typeface="Arial" panose="020B0604020202020204" pitchFamily="34" charset="0"/>
              </a:rPr>
              <a:t>, Visconde (e depois Marquês) de Olinda, que já apresentara um projeto quando deputado.</a:t>
            </a: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a:p>
            <a:pPr marL="457200" lvl="1" indent="0" algn="just">
              <a:lnSpc>
                <a:spcPct val="100000"/>
              </a:lnSpc>
              <a:spcBef>
                <a:spcPts val="0"/>
              </a:spcBef>
              <a:buNone/>
            </a:pPr>
            <a:r>
              <a:rPr lang="pt-BR" sz="1400" dirty="0">
                <a:latin typeface="Arial" panose="020B0604020202020204" pitchFamily="34" charset="0"/>
                <a:cs typeface="Arial" panose="020B0604020202020204" pitchFamily="34" charset="0"/>
              </a:rPr>
              <a:t>- Nascido em Sirinhaém, Pernambuco, em 22/12/1793. Ligado aos elementos mais poderosos da aristocracia açucareira, foi presidente do Conselho de Ministros por muitos anos, além de ministro da Justiça e dos Negócios Estrangeiros. Estudou em Coimbra, graduando-se em 1819. Iniciou sua carreira política em 1821. Foi regente uno do Império após a renúncia de Feijó. Foi diretor da Faculdade de Direito do Recife; e em sua regência foram criados o Colégio Pedro II; o Arquivo Público do Império; e o IHGB.   </a:t>
            </a: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54FC5CB4-FE9E-5A6E-80ED-E4D47DD1ABBD}"/>
              </a:ext>
            </a:extLst>
          </p:cNvPr>
          <p:cNvSpPr/>
          <p:nvPr/>
        </p:nvSpPr>
        <p:spPr>
          <a:xfrm>
            <a:off x="0" y="88942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382303" y="2227026"/>
            <a:ext cx="2885680" cy="830997"/>
          </a:xfrm>
          <a:prstGeom prst="rect">
            <a:avLst/>
          </a:prstGeom>
          <a:noFill/>
        </p:spPr>
        <p:txBody>
          <a:bodyPr wrap="square">
            <a:spAutoFit/>
          </a:bodyPr>
          <a:lstStyle/>
          <a:p>
            <a:pPr marL="0" indent="0">
              <a:lnSpc>
                <a:spcPct val="100000"/>
              </a:lnSpc>
              <a:spcBef>
                <a:spcPts val="0"/>
              </a:spcBef>
              <a:buNone/>
            </a:pPr>
            <a:r>
              <a:rPr lang="pt-BR" sz="2400" b="1" dirty="0">
                <a:solidFill>
                  <a:srgbClr val="335A6D"/>
                </a:solidFill>
                <a:latin typeface="Arial Black" panose="020B0A04020102020204" pitchFamily="34" charset="0"/>
              </a:rPr>
              <a:t>O Decreto 482 de 1846</a:t>
            </a:r>
          </a:p>
        </p:txBody>
      </p:sp>
      <p:pic>
        <p:nvPicPr>
          <p:cNvPr id="3" name="Imagem 2" descr="Rosto de homem sério&#10;&#10;Descrição gerada automaticamente">
            <a:extLst>
              <a:ext uri="{FF2B5EF4-FFF2-40B4-BE49-F238E27FC236}">
                <a16:creationId xmlns:a16="http://schemas.microsoft.com/office/drawing/2014/main" id="{513783B9-4AA6-D5F5-6002-A155ADB7A37D}"/>
              </a:ext>
            </a:extLst>
          </p:cNvPr>
          <p:cNvPicPr>
            <a:picLocks noChangeAspect="1"/>
          </p:cNvPicPr>
          <p:nvPr/>
        </p:nvPicPr>
        <p:blipFill>
          <a:blip r:embed="rId3"/>
          <a:stretch>
            <a:fillRect/>
          </a:stretch>
        </p:blipFill>
        <p:spPr>
          <a:xfrm>
            <a:off x="849614" y="3133724"/>
            <a:ext cx="2343129" cy="3184525"/>
          </a:xfrm>
          <a:prstGeom prst="rect">
            <a:avLst/>
          </a:prstGeom>
        </p:spPr>
      </p:pic>
    </p:spTree>
    <p:extLst>
      <p:ext uri="{BB962C8B-B14F-4D97-AF65-F5344CB8AC3E}">
        <p14:creationId xmlns:p14="http://schemas.microsoft.com/office/powerpoint/2010/main" val="2851253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593409" y="307896"/>
            <a:ext cx="6920625" cy="62453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1600" dirty="0">
                <a:latin typeface="Arial" panose="020B0604020202020204" pitchFamily="34" charset="0"/>
                <a:cs typeface="Arial" panose="020B0604020202020204" pitchFamily="34" charset="0"/>
              </a:rPr>
              <a:t>- Em 13 de novembro de 1846 – curiosamente, na véspera da data do próprio Decreto 482 – o Jornal do Commercio publicou que, por decreto baixado no dia anterior, </a:t>
            </a:r>
            <a:r>
              <a:rPr lang="pt-BR" sz="1600" dirty="0" err="1">
                <a:latin typeface="Arial" panose="020B0604020202020204" pitchFamily="34" charset="0"/>
                <a:cs typeface="Arial" panose="020B0604020202020204" pitchFamily="34" charset="0"/>
              </a:rPr>
              <a:t>fôra</a:t>
            </a:r>
            <a:r>
              <a:rPr lang="pt-BR" sz="1600" dirty="0">
                <a:latin typeface="Arial" panose="020B0604020202020204" pitchFamily="34" charset="0"/>
                <a:cs typeface="Arial" panose="020B0604020202020204" pitchFamily="34" charset="0"/>
              </a:rPr>
              <a:t> nomeado pela Secretaria dos Negócios da Justiça escrivão das hipotecas da corte José Gomes de Oliveira.</a:t>
            </a:r>
          </a:p>
          <a:p>
            <a:pPr marL="0" indent="0" algn="just">
              <a:lnSpc>
                <a:spcPct val="100000"/>
              </a:lnSpc>
              <a:spcBef>
                <a:spcPts val="0"/>
              </a:spcBef>
              <a:buFont typeface="Arial" panose="020B0604020202020204" pitchFamily="34" charset="0"/>
              <a:buNone/>
            </a:pPr>
            <a:endParaRPr lang="pt-BR" sz="16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1600" dirty="0">
                <a:latin typeface="Arial" panose="020B0604020202020204" pitchFamily="34" charset="0"/>
                <a:cs typeface="Arial" panose="020B0604020202020204" pitchFamily="34" charset="0"/>
              </a:rPr>
              <a:t>- Outras nomeações se seguiram: em 27/11/1846 Fulgencio Infante de Albuquerque foi nomeado para a Capital de Pernambuco; em 02/01/1847 José Francisco de </a:t>
            </a:r>
            <a:r>
              <a:rPr lang="pt-BR" sz="1600" dirty="0" err="1">
                <a:latin typeface="Arial" panose="020B0604020202020204" pitchFamily="34" charset="0"/>
                <a:cs typeface="Arial" panose="020B0604020202020204" pitchFamily="34" charset="0"/>
              </a:rPr>
              <a:t>Araujo</a:t>
            </a:r>
            <a:r>
              <a:rPr lang="pt-BR" sz="1600" dirty="0">
                <a:latin typeface="Arial" panose="020B0604020202020204" pitchFamily="34" charset="0"/>
                <a:cs typeface="Arial" panose="020B0604020202020204" pitchFamily="34" charset="0"/>
              </a:rPr>
              <a:t> Silva para Vassouras; em 05/02/1847 Francisco Manoel de Proença Rosa para Niterói; em 11/09/1847 </a:t>
            </a:r>
            <a:r>
              <a:rPr lang="pt-BR" sz="1600" dirty="0" err="1">
                <a:latin typeface="Arial" panose="020B0604020202020204" pitchFamily="34" charset="0"/>
                <a:cs typeface="Arial" panose="020B0604020202020204" pitchFamily="34" charset="0"/>
              </a:rPr>
              <a:t>Antonio</a:t>
            </a:r>
            <a:r>
              <a:rPr lang="pt-BR" sz="1600" dirty="0">
                <a:latin typeface="Arial" panose="020B0604020202020204" pitchFamily="34" charset="0"/>
                <a:cs typeface="Arial" panose="020B0604020202020204" pitchFamily="34" charset="0"/>
              </a:rPr>
              <a:t> Emiliano Goulart Penteado para a 2ª Comarca de São Paulo (Jacareí, Mogi das Cruzes, São Paulo, Bragança e Atibaia); entre outros.</a:t>
            </a:r>
          </a:p>
          <a:p>
            <a:pPr marL="0" indent="0" algn="just">
              <a:lnSpc>
                <a:spcPct val="100000"/>
              </a:lnSpc>
              <a:spcBef>
                <a:spcPts val="0"/>
              </a:spcBef>
              <a:buFont typeface="Arial" panose="020B0604020202020204" pitchFamily="34" charset="0"/>
              <a:buNone/>
            </a:pPr>
            <a:endParaRPr lang="pt-BR" sz="16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1600" dirty="0">
                <a:latin typeface="Arial" panose="020B0604020202020204" pitchFamily="34" charset="0"/>
                <a:cs typeface="Arial" panose="020B0604020202020204" pitchFamily="34" charset="0"/>
              </a:rPr>
              <a:t> - Em 22 de outubro viria a primeira desistência: </a:t>
            </a:r>
            <a:r>
              <a:rPr lang="pt-BR" sz="1600" dirty="0" err="1">
                <a:latin typeface="Arial" panose="020B0604020202020204" pitchFamily="34" charset="0"/>
                <a:cs typeface="Arial" panose="020B0604020202020204" pitchFamily="34" charset="0"/>
              </a:rPr>
              <a:t>Antonio</a:t>
            </a:r>
            <a:r>
              <a:rPr lang="pt-BR" sz="1600" dirty="0">
                <a:latin typeface="Arial" panose="020B0604020202020204" pitchFamily="34" charset="0"/>
                <a:cs typeface="Arial" panose="020B0604020202020204" pitchFamily="34" charset="0"/>
              </a:rPr>
              <a:t> Pereira Rebouças desistia do Registro Geral de Hipotecas da Capital da Bahia.</a:t>
            </a:r>
          </a:p>
          <a:p>
            <a:pPr marL="0" indent="0" algn="just">
              <a:lnSpc>
                <a:spcPct val="100000"/>
              </a:lnSpc>
              <a:spcBef>
                <a:spcPts val="0"/>
              </a:spcBef>
              <a:buFont typeface="Arial" panose="020B0604020202020204" pitchFamily="34" charset="0"/>
              <a:buNone/>
            </a:pPr>
            <a:endParaRPr lang="pt-BR" sz="16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1600" dirty="0">
                <a:latin typeface="Arial" panose="020B0604020202020204" pitchFamily="34" charset="0"/>
                <a:cs typeface="Arial" panose="020B0604020202020204" pitchFamily="34" charset="0"/>
              </a:rPr>
              <a:t>- Ainda em 1846, em 21 de dezembro, José Gomes de Oliveira foi empossado, publicando-sua posse também no Jornal do Commercio. Logo abaixo, o próprio José Gomes de Oliveira fez publicar que o registro estaria instalado em 02/01/1847, na Rua do Sabão, 299.</a:t>
            </a:r>
          </a:p>
          <a:p>
            <a:pPr marL="0" indent="0" algn="just">
              <a:lnSpc>
                <a:spcPct val="100000"/>
              </a:lnSpc>
              <a:spcBef>
                <a:spcPts val="0"/>
              </a:spcBef>
              <a:buFont typeface="Arial" panose="020B0604020202020204" pitchFamily="34" charset="0"/>
              <a:buNone/>
            </a:pPr>
            <a:endParaRPr lang="pt-BR" sz="16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1600" dirty="0">
                <a:latin typeface="Arial" panose="020B0604020202020204" pitchFamily="34" charset="0"/>
                <a:cs typeface="Arial" panose="020B0604020202020204" pitchFamily="34" charset="0"/>
              </a:rPr>
              <a:t>- Quem era José Gomes de Oliveira? Um depoimento em um rumoroso processo judicial nos traz um perfil: Em 1849 era casado, e tinha trinta anos, com o que chegara ao cargo com aproximadamente vinte e sete anos; residia na Rua do Hospício, 205, era branco e natural da própria Côrte.</a:t>
            </a:r>
          </a:p>
        </p:txBody>
      </p:sp>
      <p:sp>
        <p:nvSpPr>
          <p:cNvPr id="5" name="Retângulo 4">
            <a:extLst>
              <a:ext uri="{FF2B5EF4-FFF2-40B4-BE49-F238E27FC236}">
                <a16:creationId xmlns:a16="http://schemas.microsoft.com/office/drawing/2014/main" id="{54FC5CB4-FE9E-5A6E-80ED-E4D47DD1ABBD}"/>
              </a:ext>
            </a:extLst>
          </p:cNvPr>
          <p:cNvSpPr/>
          <p:nvPr/>
        </p:nvSpPr>
        <p:spPr>
          <a:xfrm>
            <a:off x="0" y="88942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382303" y="2227026"/>
            <a:ext cx="2885680" cy="1200329"/>
          </a:xfrm>
          <a:prstGeom prst="rect">
            <a:avLst/>
          </a:prstGeom>
          <a:noFill/>
        </p:spPr>
        <p:txBody>
          <a:bodyPr wrap="square">
            <a:spAutoFit/>
          </a:bodyPr>
          <a:lstStyle/>
          <a:p>
            <a:pPr marL="0" indent="0">
              <a:lnSpc>
                <a:spcPct val="100000"/>
              </a:lnSpc>
              <a:spcBef>
                <a:spcPts val="0"/>
              </a:spcBef>
              <a:buNone/>
            </a:pPr>
            <a:r>
              <a:rPr lang="pt-BR" sz="2400" b="1" dirty="0">
                <a:solidFill>
                  <a:srgbClr val="335A6D"/>
                </a:solidFill>
                <a:latin typeface="Arial Black" panose="020B0A04020102020204" pitchFamily="34" charset="0"/>
              </a:rPr>
              <a:t>A instalação do registro no Rio de Janeiro</a:t>
            </a:r>
          </a:p>
        </p:txBody>
      </p:sp>
      <p:pic>
        <p:nvPicPr>
          <p:cNvPr id="10" name="Imagem 9" descr="Foto em preto e branco&#10;&#10;Descrição gerada automaticamente">
            <a:extLst>
              <a:ext uri="{FF2B5EF4-FFF2-40B4-BE49-F238E27FC236}">
                <a16:creationId xmlns:a16="http://schemas.microsoft.com/office/drawing/2014/main" id="{0C6E8EE3-6D4C-1473-EC43-AF1FEC92212C}"/>
              </a:ext>
            </a:extLst>
          </p:cNvPr>
          <p:cNvPicPr>
            <a:picLocks noChangeAspect="1"/>
          </p:cNvPicPr>
          <p:nvPr/>
        </p:nvPicPr>
        <p:blipFill>
          <a:blip r:embed="rId3"/>
          <a:stretch>
            <a:fillRect/>
          </a:stretch>
        </p:blipFill>
        <p:spPr>
          <a:xfrm>
            <a:off x="281330" y="3700135"/>
            <a:ext cx="3800475" cy="2828925"/>
          </a:xfrm>
          <a:prstGeom prst="rect">
            <a:avLst/>
          </a:prstGeom>
        </p:spPr>
      </p:pic>
    </p:spTree>
    <p:extLst>
      <p:ext uri="{BB962C8B-B14F-4D97-AF65-F5344CB8AC3E}">
        <p14:creationId xmlns:p14="http://schemas.microsoft.com/office/powerpoint/2010/main" val="4003861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54FC5CB4-FE9E-5A6E-80ED-E4D47DD1ABBD}"/>
              </a:ext>
            </a:extLst>
          </p:cNvPr>
          <p:cNvSpPr/>
          <p:nvPr/>
        </p:nvSpPr>
        <p:spPr>
          <a:xfrm>
            <a:off x="0" y="88942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284112" y="1988901"/>
            <a:ext cx="2885680" cy="1200329"/>
          </a:xfrm>
          <a:prstGeom prst="rect">
            <a:avLst/>
          </a:prstGeom>
          <a:noFill/>
        </p:spPr>
        <p:txBody>
          <a:bodyPr wrap="square">
            <a:spAutoFit/>
          </a:bodyPr>
          <a:lstStyle/>
          <a:p>
            <a:pPr marL="0" indent="0">
              <a:lnSpc>
                <a:spcPct val="100000"/>
              </a:lnSpc>
              <a:spcBef>
                <a:spcPts val="0"/>
              </a:spcBef>
              <a:buNone/>
            </a:pPr>
            <a:r>
              <a:rPr lang="pt-BR" sz="2400" b="1" dirty="0">
                <a:solidFill>
                  <a:srgbClr val="335A6D"/>
                </a:solidFill>
                <a:latin typeface="Arial Black" panose="020B0A04020102020204" pitchFamily="34" charset="0"/>
              </a:rPr>
              <a:t>A instalação do registro no Rio de Janeiro</a:t>
            </a:r>
          </a:p>
        </p:txBody>
      </p:sp>
      <p:sp>
        <p:nvSpPr>
          <p:cNvPr id="10" name="CaixaDeTexto 9">
            <a:extLst>
              <a:ext uri="{FF2B5EF4-FFF2-40B4-BE49-F238E27FC236}">
                <a16:creationId xmlns:a16="http://schemas.microsoft.com/office/drawing/2014/main" id="{5821E27E-FEA4-34D7-BCB2-2992D714DDC6}"/>
              </a:ext>
            </a:extLst>
          </p:cNvPr>
          <p:cNvSpPr txBox="1"/>
          <p:nvPr/>
        </p:nvSpPr>
        <p:spPr>
          <a:xfrm>
            <a:off x="5005722" y="197346"/>
            <a:ext cx="6096000" cy="6740307"/>
          </a:xfrm>
          <a:prstGeom prst="rect">
            <a:avLst/>
          </a:prstGeom>
          <a:noFill/>
        </p:spPr>
        <p:txBody>
          <a:bodyPr wrap="square">
            <a:spAutoFit/>
          </a:bodyPr>
          <a:lstStyle/>
          <a:p>
            <a:pPr algn="just"/>
            <a:r>
              <a:rPr lang="pt-BR" sz="1800" dirty="0">
                <a:latin typeface="Arial" panose="020B0604020202020204" pitchFamily="34" charset="0"/>
                <a:cs typeface="Arial" panose="020B0604020202020204" pitchFamily="34" charset="0"/>
              </a:rPr>
              <a:t>- O início não deve ter sido fácil: o mesmo José Gomes fez publicar numerosos avisos no Jornal, tentando convencer o público a registrar. Sua última publicação, de 09/01/1849, tem um tom cáustico:</a:t>
            </a:r>
          </a:p>
          <a:p>
            <a:pPr algn="just"/>
            <a:endParaRPr lang="pt-BR" dirty="0">
              <a:latin typeface="Arial" panose="020B0604020202020204" pitchFamily="34" charset="0"/>
              <a:cs typeface="Arial" panose="020B0604020202020204" pitchFamily="34" charset="0"/>
            </a:endParaRPr>
          </a:p>
          <a:p>
            <a:pPr algn="just"/>
            <a:r>
              <a:rPr lang="pt-BR" i="1" dirty="0">
                <a:latin typeface="Arial" panose="020B0604020202020204" pitchFamily="34" charset="0"/>
                <a:cs typeface="Arial" panose="020B0604020202020204" pitchFamily="34" charset="0"/>
              </a:rPr>
              <a:t>“...e constando algumas pessoas estúpidas </a:t>
            </a:r>
            <a:r>
              <a:rPr lang="pt-BR" i="1" dirty="0" err="1">
                <a:latin typeface="Arial" panose="020B0604020202020204" pitchFamily="34" charset="0"/>
                <a:cs typeface="Arial" panose="020B0604020202020204" pitchFamily="34" charset="0"/>
              </a:rPr>
              <a:t>aconselhão</a:t>
            </a:r>
            <a:r>
              <a:rPr lang="pt-BR" i="1" dirty="0">
                <a:latin typeface="Arial" panose="020B0604020202020204" pitchFamily="34" charset="0"/>
                <a:cs typeface="Arial" panose="020B0604020202020204" pitchFamily="34" charset="0"/>
              </a:rPr>
              <a:t> aos credores </a:t>
            </a:r>
            <a:r>
              <a:rPr lang="pt-BR" i="1" dirty="0" err="1">
                <a:latin typeface="Arial" panose="020B0604020202020204" pitchFamily="34" charset="0"/>
                <a:cs typeface="Arial" panose="020B0604020202020204" pitchFamily="34" charset="0"/>
              </a:rPr>
              <a:t>hypothecarios</a:t>
            </a:r>
            <a:r>
              <a:rPr lang="pt-BR" i="1" dirty="0">
                <a:latin typeface="Arial" panose="020B0604020202020204" pitchFamily="34" charset="0"/>
                <a:cs typeface="Arial" panose="020B0604020202020204" pitchFamily="34" charset="0"/>
              </a:rPr>
              <a:t> que a lei lhes concede seis </a:t>
            </a:r>
            <a:r>
              <a:rPr lang="pt-BR" i="1" dirty="0" err="1">
                <a:latin typeface="Arial" panose="020B0604020202020204" pitchFamily="34" charset="0"/>
                <a:cs typeface="Arial" panose="020B0604020202020204" pitchFamily="34" charset="0"/>
              </a:rPr>
              <a:t>mezes</a:t>
            </a:r>
            <a:r>
              <a:rPr lang="pt-BR" i="1" dirty="0">
                <a:latin typeface="Arial" panose="020B0604020202020204" pitchFamily="34" charset="0"/>
                <a:cs typeface="Arial" panose="020B0604020202020204" pitchFamily="34" charset="0"/>
              </a:rPr>
              <a:t> para registrarem as </a:t>
            </a:r>
            <a:r>
              <a:rPr lang="pt-BR" i="1" dirty="0" err="1">
                <a:latin typeface="Arial" panose="020B0604020202020204" pitchFamily="34" charset="0"/>
                <a:cs typeface="Arial" panose="020B0604020202020204" pitchFamily="34" charset="0"/>
              </a:rPr>
              <a:t>hypothecas</a:t>
            </a:r>
            <a:r>
              <a:rPr lang="pt-BR" i="1" dirty="0">
                <a:latin typeface="Arial" panose="020B0604020202020204" pitchFamily="34" charset="0"/>
                <a:cs typeface="Arial" panose="020B0604020202020204" pitchFamily="34" charset="0"/>
              </a:rPr>
              <a:t>, em desempenho do meu dever cumpre me asseverar que nenhuma lei nem regulamento marca semelhante prazo; e que essas pessoas que tal dizem, por crassa ignorância, confundem os seis </a:t>
            </a:r>
            <a:r>
              <a:rPr lang="pt-BR" i="1" dirty="0" err="1">
                <a:latin typeface="Arial" panose="020B0604020202020204" pitchFamily="34" charset="0"/>
                <a:cs typeface="Arial" panose="020B0604020202020204" pitchFamily="34" charset="0"/>
              </a:rPr>
              <a:t>mezes</a:t>
            </a:r>
            <a:r>
              <a:rPr lang="pt-BR" i="1" dirty="0">
                <a:latin typeface="Arial" panose="020B0604020202020204" pitchFamily="34" charset="0"/>
                <a:cs typeface="Arial" panose="020B0604020202020204" pitchFamily="34" charset="0"/>
              </a:rPr>
              <a:t> de vigor que o art. 26 do regulamento de 14 de novembro de 1846 concede ao devedor, pela certidão negativa que </a:t>
            </a:r>
            <a:r>
              <a:rPr lang="pt-BR" i="1" dirty="0" err="1">
                <a:latin typeface="Arial" panose="020B0604020202020204" pitchFamily="34" charset="0"/>
                <a:cs typeface="Arial" panose="020B0604020202020204" pitchFamily="34" charset="0"/>
              </a:rPr>
              <a:t>obtem</a:t>
            </a:r>
            <a:r>
              <a:rPr lang="pt-BR" i="1" dirty="0">
                <a:latin typeface="Arial" panose="020B0604020202020204" pitchFamily="34" charset="0"/>
                <a:cs typeface="Arial" panose="020B0604020202020204" pitchFamily="34" charset="0"/>
              </a:rPr>
              <a:t>, </a:t>
            </a:r>
            <a:r>
              <a:rPr lang="pt-BR" i="1" dirty="0" err="1">
                <a:latin typeface="Arial" panose="020B0604020202020204" pitchFamily="34" charset="0"/>
                <a:cs typeface="Arial" panose="020B0604020202020204" pitchFamily="34" charset="0"/>
              </a:rPr>
              <a:t>emquanto</a:t>
            </a:r>
            <a:r>
              <a:rPr lang="pt-BR" i="1" dirty="0">
                <a:latin typeface="Arial" panose="020B0604020202020204" pitchFamily="34" charset="0"/>
                <a:cs typeface="Arial" panose="020B0604020202020204" pitchFamily="34" charset="0"/>
              </a:rPr>
              <a:t> não </a:t>
            </a:r>
            <a:r>
              <a:rPr lang="pt-BR" i="1" dirty="0" err="1">
                <a:latin typeface="Arial" panose="020B0604020202020204" pitchFamily="34" charset="0"/>
                <a:cs typeface="Arial" panose="020B0604020202020204" pitchFamily="34" charset="0"/>
              </a:rPr>
              <a:t>fôr</a:t>
            </a:r>
            <a:r>
              <a:rPr lang="pt-BR" i="1" dirty="0">
                <a:latin typeface="Arial" panose="020B0604020202020204" pitchFamily="34" charset="0"/>
                <a:cs typeface="Arial" panose="020B0604020202020204" pitchFamily="34" charset="0"/>
              </a:rPr>
              <a:t> incorporada à </a:t>
            </a:r>
            <a:r>
              <a:rPr lang="pt-BR" i="1" dirty="0" err="1">
                <a:latin typeface="Arial" panose="020B0604020202020204" pitchFamily="34" charset="0"/>
                <a:cs typeface="Arial" panose="020B0604020202020204" pitchFamily="34" charset="0"/>
              </a:rPr>
              <a:t>escriptura</a:t>
            </a:r>
            <a:r>
              <a:rPr lang="pt-BR" i="1" dirty="0">
                <a:latin typeface="Arial" panose="020B0604020202020204" pitchFamily="34" charset="0"/>
                <a:cs typeface="Arial" panose="020B0604020202020204" pitchFamily="34" charset="0"/>
              </a:rPr>
              <a:t> de </a:t>
            </a:r>
            <a:r>
              <a:rPr lang="pt-BR" i="1" dirty="0" err="1">
                <a:latin typeface="Arial" panose="020B0604020202020204" pitchFamily="34" charset="0"/>
                <a:cs typeface="Arial" panose="020B0604020202020204" pitchFamily="34" charset="0"/>
              </a:rPr>
              <a:t>hypotheca</a:t>
            </a:r>
            <a:r>
              <a:rPr lang="pt-BR" i="1" dirty="0">
                <a:latin typeface="Arial" panose="020B0604020202020204" pitchFamily="34" charset="0"/>
                <a:cs typeface="Arial" panose="020B0604020202020204" pitchFamily="34" charset="0"/>
              </a:rPr>
              <a:t>, na forma do art. 27 do mesmo regulamento; e isto não quer dizer que tem seis </a:t>
            </a:r>
            <a:r>
              <a:rPr lang="pt-BR" i="1" dirty="0" err="1">
                <a:latin typeface="Arial" panose="020B0604020202020204" pitchFamily="34" charset="0"/>
                <a:cs typeface="Arial" panose="020B0604020202020204" pitchFamily="34" charset="0"/>
              </a:rPr>
              <a:t>mezes</a:t>
            </a:r>
            <a:r>
              <a:rPr lang="pt-BR" i="1" dirty="0">
                <a:latin typeface="Arial" panose="020B0604020202020204" pitchFamily="34" charset="0"/>
                <a:cs typeface="Arial" panose="020B0604020202020204" pitchFamily="34" charset="0"/>
              </a:rPr>
              <a:t> para registrar; portanto fiquem certas as partes interessadas em semelhantes </a:t>
            </a:r>
            <a:r>
              <a:rPr lang="pt-BR" i="1" dirty="0" err="1">
                <a:latin typeface="Arial" panose="020B0604020202020204" pitchFamily="34" charset="0"/>
                <a:cs typeface="Arial" panose="020B0604020202020204" pitchFamily="34" charset="0"/>
              </a:rPr>
              <a:t>transacções</a:t>
            </a:r>
            <a:r>
              <a:rPr lang="pt-BR" i="1" dirty="0">
                <a:latin typeface="Arial" panose="020B0604020202020204" pitchFamily="34" charset="0"/>
                <a:cs typeface="Arial" panose="020B0604020202020204" pitchFamily="34" charset="0"/>
              </a:rPr>
              <a:t> </a:t>
            </a:r>
            <a:r>
              <a:rPr lang="pt-BR" i="1" dirty="0" err="1">
                <a:latin typeface="Arial" panose="020B0604020202020204" pitchFamily="34" charset="0"/>
                <a:cs typeface="Arial" panose="020B0604020202020204" pitchFamily="34" charset="0"/>
              </a:rPr>
              <a:t>hypothecarias</a:t>
            </a:r>
            <a:r>
              <a:rPr lang="pt-BR" i="1" dirty="0">
                <a:latin typeface="Arial" panose="020B0604020202020204" pitchFamily="34" charset="0"/>
                <a:cs typeface="Arial" panose="020B0604020202020204" pitchFamily="34" charset="0"/>
              </a:rPr>
              <a:t>, que em virtude do artigo abaixo literalmente </a:t>
            </a:r>
            <a:r>
              <a:rPr lang="pt-BR" i="1" dirty="0" err="1">
                <a:latin typeface="Arial" panose="020B0604020202020204" pitchFamily="34" charset="0"/>
                <a:cs typeface="Arial" panose="020B0604020202020204" pitchFamily="34" charset="0"/>
              </a:rPr>
              <a:t>transcripto</a:t>
            </a:r>
            <a:r>
              <a:rPr lang="pt-BR" i="1" dirty="0">
                <a:latin typeface="Arial" panose="020B0604020202020204" pitchFamily="34" charset="0"/>
                <a:cs typeface="Arial" panose="020B0604020202020204" pitchFamily="34" charset="0"/>
              </a:rPr>
              <a:t>, qualquer demora no registro da </a:t>
            </a:r>
            <a:r>
              <a:rPr lang="pt-BR" i="1" dirty="0" err="1">
                <a:latin typeface="Arial" panose="020B0604020202020204" pitchFamily="34" charset="0"/>
                <a:cs typeface="Arial" panose="020B0604020202020204" pitchFamily="34" charset="0"/>
              </a:rPr>
              <a:t>hypotheca</a:t>
            </a:r>
            <a:r>
              <a:rPr lang="pt-BR" i="1" dirty="0">
                <a:latin typeface="Arial" panose="020B0604020202020204" pitchFamily="34" charset="0"/>
                <a:cs typeface="Arial" panose="020B0604020202020204" pitchFamily="34" charset="0"/>
              </a:rPr>
              <a:t> torna se mui prejudicial ao credor (...) porque o citado regulamento estabeleceu o princípio de preferência, não pelas datas das </a:t>
            </a:r>
            <a:r>
              <a:rPr lang="pt-BR" i="1" dirty="0" err="1">
                <a:latin typeface="Arial" panose="020B0604020202020204" pitchFamily="34" charset="0"/>
                <a:cs typeface="Arial" panose="020B0604020202020204" pitchFamily="34" charset="0"/>
              </a:rPr>
              <a:t>escripturas</a:t>
            </a:r>
            <a:r>
              <a:rPr lang="pt-BR" i="1" dirty="0">
                <a:latin typeface="Arial" panose="020B0604020202020204" pitchFamily="34" charset="0"/>
                <a:cs typeface="Arial" panose="020B0604020202020204" pitchFamily="34" charset="0"/>
              </a:rPr>
              <a:t>, mas sim as datas dos registros delas (...).”. </a:t>
            </a:r>
          </a:p>
        </p:txBody>
      </p:sp>
      <p:pic>
        <p:nvPicPr>
          <p:cNvPr id="12" name="Imagem 11" descr="Foto em preto e branco de barco na água com cidade ao fundo&#10;&#10;Descrição gerada automaticamente">
            <a:extLst>
              <a:ext uri="{FF2B5EF4-FFF2-40B4-BE49-F238E27FC236}">
                <a16:creationId xmlns:a16="http://schemas.microsoft.com/office/drawing/2014/main" id="{443B8B93-08C5-A50C-51BE-CC69AFE075F1}"/>
              </a:ext>
            </a:extLst>
          </p:cNvPr>
          <p:cNvPicPr>
            <a:picLocks noChangeAspect="1"/>
          </p:cNvPicPr>
          <p:nvPr/>
        </p:nvPicPr>
        <p:blipFill>
          <a:blip r:embed="rId3"/>
          <a:stretch>
            <a:fillRect/>
          </a:stretch>
        </p:blipFill>
        <p:spPr>
          <a:xfrm>
            <a:off x="409575" y="3668771"/>
            <a:ext cx="3810000" cy="2695575"/>
          </a:xfrm>
          <a:prstGeom prst="rect">
            <a:avLst/>
          </a:prstGeom>
        </p:spPr>
      </p:pic>
    </p:spTree>
    <p:extLst>
      <p:ext uri="{BB962C8B-B14F-4D97-AF65-F5344CB8AC3E}">
        <p14:creationId xmlns:p14="http://schemas.microsoft.com/office/powerpoint/2010/main" val="2062713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467617" y="298371"/>
            <a:ext cx="6920625" cy="23495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1800" dirty="0">
                <a:latin typeface="Arial" panose="020B0604020202020204" pitchFamily="34" charset="0"/>
                <a:cs typeface="Arial" panose="020B0604020202020204" pitchFamily="34" charset="0"/>
              </a:rPr>
              <a:t>- Regime jurídico análogo ao dos tabeliães;</a:t>
            </a:r>
          </a:p>
          <a:p>
            <a:pPr marL="0" indent="0" algn="just">
              <a:lnSpc>
                <a:spcPct val="100000"/>
              </a:lnSpc>
              <a:spcBef>
                <a:spcPts val="0"/>
              </a:spcBef>
              <a:buFont typeface="Arial" panose="020B0604020202020204" pitchFamily="34" charset="0"/>
              <a:buNone/>
            </a:pPr>
            <a:r>
              <a:rPr lang="pt-BR" sz="1800" dirty="0">
                <a:latin typeface="Arial" panose="020B0604020202020204" pitchFamily="34" charset="0"/>
                <a:cs typeface="Arial" panose="020B0604020202020204" pitchFamily="34" charset="0"/>
              </a:rPr>
              <a:t>- Organização das circunscrições por comarcas;</a:t>
            </a:r>
          </a:p>
          <a:p>
            <a:pPr marL="0" indent="0" algn="just">
              <a:lnSpc>
                <a:spcPct val="100000"/>
              </a:lnSpc>
              <a:spcBef>
                <a:spcPts val="0"/>
              </a:spcBef>
              <a:buFont typeface="Arial" panose="020B0604020202020204" pitchFamily="34" charset="0"/>
              <a:buNone/>
            </a:pPr>
            <a:r>
              <a:rPr lang="pt-BR" sz="1800" dirty="0">
                <a:latin typeface="Arial" panose="020B0604020202020204" pitchFamily="34" charset="0"/>
                <a:cs typeface="Arial" panose="020B0604020202020204" pitchFamily="34" charset="0"/>
              </a:rPr>
              <a:t>- Atividade registral como algo próximo da atividade jurisdicional;</a:t>
            </a:r>
          </a:p>
          <a:p>
            <a:pPr marL="0" indent="0" algn="just">
              <a:lnSpc>
                <a:spcPct val="100000"/>
              </a:lnSpc>
              <a:spcBef>
                <a:spcPts val="0"/>
              </a:spcBef>
              <a:buFont typeface="Arial" panose="020B0604020202020204" pitchFamily="34" charset="0"/>
              <a:buNone/>
            </a:pPr>
            <a:r>
              <a:rPr lang="pt-BR" sz="1800" dirty="0">
                <a:latin typeface="Arial" panose="020B0604020202020204" pitchFamily="34" charset="0"/>
                <a:cs typeface="Arial" panose="020B0604020202020204" pitchFamily="34" charset="0"/>
              </a:rPr>
              <a:t>- Divisão dos atos entre atos de registro e atos de averbação;</a:t>
            </a:r>
          </a:p>
          <a:p>
            <a:pPr marL="0" indent="0" algn="just">
              <a:lnSpc>
                <a:spcPct val="100000"/>
              </a:lnSpc>
              <a:spcBef>
                <a:spcPts val="0"/>
              </a:spcBef>
              <a:buFont typeface="Arial" panose="020B0604020202020204" pitchFamily="34" charset="0"/>
              <a:buNone/>
            </a:pPr>
            <a:r>
              <a:rPr lang="pt-BR" sz="1800" dirty="0">
                <a:latin typeface="Arial" panose="020B0604020202020204" pitchFamily="34" charset="0"/>
                <a:cs typeface="Arial" panose="020B0604020202020204" pitchFamily="34" charset="0"/>
              </a:rPr>
              <a:t>- Expedição de certidões pelo registrador independentemente de despacho judicial;</a:t>
            </a:r>
          </a:p>
          <a:p>
            <a:pPr marL="0" indent="0" algn="just">
              <a:lnSpc>
                <a:spcPct val="100000"/>
              </a:lnSpc>
              <a:spcBef>
                <a:spcPts val="0"/>
              </a:spcBef>
              <a:buFont typeface="Arial" panose="020B0604020202020204" pitchFamily="34" charset="0"/>
              <a:buNone/>
            </a:pPr>
            <a:r>
              <a:rPr lang="pt-BR" sz="1800" dirty="0">
                <a:latin typeface="Arial" panose="020B0604020202020204" pitchFamily="34" charset="0"/>
                <a:cs typeface="Arial" panose="020B0604020202020204" pitchFamily="34" charset="0"/>
              </a:rPr>
              <a:t>- Fiscalização e recurso ao Poder Judiciário.</a:t>
            </a:r>
          </a:p>
        </p:txBody>
      </p:sp>
      <p:sp>
        <p:nvSpPr>
          <p:cNvPr id="5" name="Retângulo 4">
            <a:extLst>
              <a:ext uri="{FF2B5EF4-FFF2-40B4-BE49-F238E27FC236}">
                <a16:creationId xmlns:a16="http://schemas.microsoft.com/office/drawing/2014/main" id="{54FC5CB4-FE9E-5A6E-80ED-E4D47DD1ABBD}"/>
              </a:ext>
            </a:extLst>
          </p:cNvPr>
          <p:cNvSpPr/>
          <p:nvPr/>
        </p:nvSpPr>
        <p:spPr>
          <a:xfrm>
            <a:off x="0" y="88942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382303" y="2227026"/>
            <a:ext cx="2885680" cy="1200329"/>
          </a:xfrm>
          <a:prstGeom prst="rect">
            <a:avLst/>
          </a:prstGeom>
          <a:noFill/>
        </p:spPr>
        <p:txBody>
          <a:bodyPr wrap="square">
            <a:spAutoFit/>
          </a:bodyPr>
          <a:lstStyle/>
          <a:p>
            <a:pPr marL="0" indent="0">
              <a:lnSpc>
                <a:spcPct val="100000"/>
              </a:lnSpc>
              <a:spcBef>
                <a:spcPts val="0"/>
              </a:spcBef>
              <a:buNone/>
            </a:pPr>
            <a:r>
              <a:rPr lang="pt-BR" sz="2400" b="1" dirty="0">
                <a:solidFill>
                  <a:srgbClr val="335A6D"/>
                </a:solidFill>
                <a:latin typeface="Arial Black" panose="020B0A04020102020204" pitchFamily="34" charset="0"/>
              </a:rPr>
              <a:t>O que restou do sistema de 1843 / 1846?</a:t>
            </a:r>
          </a:p>
        </p:txBody>
      </p:sp>
      <p:pic>
        <p:nvPicPr>
          <p:cNvPr id="3" name="Imagem 2" descr="Foto preta e branca de uma cidade&#10;&#10;Descrição gerada automaticamente">
            <a:extLst>
              <a:ext uri="{FF2B5EF4-FFF2-40B4-BE49-F238E27FC236}">
                <a16:creationId xmlns:a16="http://schemas.microsoft.com/office/drawing/2014/main" id="{D594A7CC-EC10-3DC3-997F-246A0D36D95A}"/>
              </a:ext>
            </a:extLst>
          </p:cNvPr>
          <p:cNvPicPr>
            <a:picLocks noChangeAspect="1"/>
          </p:cNvPicPr>
          <p:nvPr/>
        </p:nvPicPr>
        <p:blipFill>
          <a:blip r:embed="rId3"/>
          <a:stretch>
            <a:fillRect/>
          </a:stretch>
        </p:blipFill>
        <p:spPr>
          <a:xfrm>
            <a:off x="3743325" y="2821052"/>
            <a:ext cx="7644917" cy="3629235"/>
          </a:xfrm>
          <a:prstGeom prst="rect">
            <a:avLst/>
          </a:prstGeom>
        </p:spPr>
      </p:pic>
    </p:spTree>
    <p:extLst>
      <p:ext uri="{BB962C8B-B14F-4D97-AF65-F5344CB8AC3E}">
        <p14:creationId xmlns:p14="http://schemas.microsoft.com/office/powerpoint/2010/main" val="184126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581939" y="850821"/>
            <a:ext cx="6920625" cy="52021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Entre 1830 e 1840 ressurge no país a atividade bancária, após a liquidação do Banco do Brasil em 1829: em 1831 foi criada a Caixa Econômica do Rio de Janeiro; em 1834 a de Salvador; em 1836 foi criado o Banco do Ceará, e em 1838 o Banco Comercial do Rio de Janeiro; entre outros.</a:t>
            </a:r>
          </a:p>
          <a:p>
            <a:pPr marL="457200" lvl="1" indent="0" algn="just">
              <a:lnSpc>
                <a:spcPct val="100000"/>
              </a:lnSpc>
              <a:spcBef>
                <a:spcPts val="0"/>
              </a:spcBef>
              <a:buNone/>
            </a:pPr>
            <a:r>
              <a:rPr lang="pt-BR" sz="2000" dirty="0">
                <a:latin typeface="Arial" panose="020B0604020202020204" pitchFamily="34" charset="0"/>
                <a:cs typeface="Arial" panose="020B0604020202020204" pitchFamily="34" charset="0"/>
              </a:rPr>
              <a:t>- Contudo, até a década de 1850 o crédito – em especial o crédito agrícola – era dominado por comerciantes atacadistas e comissários, que intermediavam as operações entre produtor e comprador dos gêneros produzidos.</a:t>
            </a:r>
          </a:p>
          <a:p>
            <a:pPr marL="457200" lvl="1" indent="0" algn="just">
              <a:lnSpc>
                <a:spcPct val="100000"/>
              </a:lnSpc>
              <a:spcBef>
                <a:spcPts val="0"/>
              </a:spcBef>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O fazendeiro hipotecava sua safra ao comissário, que, muitas vezes, tomava dinheiro emprestado a um banco com quem mantinha relações, e repassava o valor ao fazendeiro mediante o pagamento de um ágio.</a:t>
            </a:r>
          </a:p>
          <a:p>
            <a:pPr marL="457200" lvl="1" indent="0" algn="just">
              <a:lnSpc>
                <a:spcPct val="100000"/>
              </a:lnSpc>
              <a:spcBef>
                <a:spcPts val="0"/>
              </a:spcBef>
              <a:buNone/>
            </a:pPr>
            <a:r>
              <a:rPr lang="pt-BR" sz="2000" dirty="0">
                <a:latin typeface="Arial" panose="020B0604020202020204" pitchFamily="34" charset="0"/>
                <a:cs typeface="Arial" panose="020B0604020202020204" pitchFamily="34" charset="0"/>
              </a:rPr>
              <a:t>- Relações econômicas personalizadas.</a:t>
            </a:r>
          </a:p>
          <a:p>
            <a:pPr marL="0" indent="0" algn="just">
              <a:lnSpc>
                <a:spcPct val="100000"/>
              </a:lnSpc>
              <a:spcBef>
                <a:spcPts val="0"/>
              </a:spcBef>
              <a:buFont typeface="Arial" panose="020B0604020202020204" pitchFamily="34" charset="0"/>
              <a:buNone/>
            </a:pPr>
            <a:r>
              <a:rPr lang="pt-BR" sz="1400" dirty="0">
                <a:latin typeface="Arial" panose="020B0604020202020204" pitchFamily="34" charset="0"/>
                <a:cs typeface="Arial" panose="020B0604020202020204" pitchFamily="34" charset="0"/>
              </a:rPr>
              <a:t> </a:t>
            </a:r>
          </a:p>
        </p:txBody>
      </p:sp>
      <p:sp>
        <p:nvSpPr>
          <p:cNvPr id="5" name="Retângulo 4">
            <a:extLst>
              <a:ext uri="{FF2B5EF4-FFF2-40B4-BE49-F238E27FC236}">
                <a16:creationId xmlns:a16="http://schemas.microsoft.com/office/drawing/2014/main" id="{54FC5CB4-FE9E-5A6E-80ED-E4D47DD1ABBD}"/>
              </a:ext>
            </a:extLst>
          </p:cNvPr>
          <p:cNvSpPr/>
          <p:nvPr/>
        </p:nvSpPr>
        <p:spPr>
          <a:xfrm>
            <a:off x="-859876" y="889429"/>
            <a:ext cx="4995081" cy="686330"/>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4" y="862759"/>
            <a:ext cx="2769527" cy="853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O Contexto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347797" y="1743404"/>
            <a:ext cx="2885680" cy="1569660"/>
          </a:xfrm>
          <a:prstGeom prst="rect">
            <a:avLst/>
          </a:prstGeom>
          <a:noFill/>
        </p:spPr>
        <p:txBody>
          <a:bodyPr wrap="square">
            <a:spAutoFit/>
          </a:bodyPr>
          <a:lstStyle/>
          <a:p>
            <a:pPr marL="0" indent="0" algn="ctr">
              <a:lnSpc>
                <a:spcPct val="100000"/>
              </a:lnSpc>
              <a:spcBef>
                <a:spcPts val="0"/>
              </a:spcBef>
              <a:buNone/>
            </a:pPr>
            <a:r>
              <a:rPr lang="pt-BR" sz="2400" b="1" dirty="0">
                <a:solidFill>
                  <a:srgbClr val="335A6D"/>
                </a:solidFill>
                <a:latin typeface="Arial Black" panose="020B0A04020102020204" pitchFamily="34" charset="0"/>
              </a:rPr>
              <a:t>O contexto econômico e social da década de 1830</a:t>
            </a:r>
          </a:p>
        </p:txBody>
      </p:sp>
      <p:pic>
        <p:nvPicPr>
          <p:cNvPr id="9" name="Imagem 8" descr="Texto, Carta&#10;&#10;Descrição gerada automaticamente">
            <a:extLst>
              <a:ext uri="{FF2B5EF4-FFF2-40B4-BE49-F238E27FC236}">
                <a16:creationId xmlns:a16="http://schemas.microsoft.com/office/drawing/2014/main" id="{E2710D63-9A5F-8396-9601-75B3152933EC}"/>
              </a:ext>
            </a:extLst>
          </p:cNvPr>
          <p:cNvPicPr>
            <a:picLocks noChangeAspect="1"/>
          </p:cNvPicPr>
          <p:nvPr/>
        </p:nvPicPr>
        <p:blipFill>
          <a:blip r:embed="rId3"/>
          <a:stretch>
            <a:fillRect/>
          </a:stretch>
        </p:blipFill>
        <p:spPr>
          <a:xfrm>
            <a:off x="347797" y="3618663"/>
            <a:ext cx="3981156" cy="2574481"/>
          </a:xfrm>
          <a:prstGeom prst="rect">
            <a:avLst/>
          </a:prstGeom>
        </p:spPr>
      </p:pic>
    </p:spTree>
    <p:extLst>
      <p:ext uri="{BB962C8B-B14F-4D97-AF65-F5344CB8AC3E}">
        <p14:creationId xmlns:p14="http://schemas.microsoft.com/office/powerpoint/2010/main" val="1864019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6EB1105C-CB59-3623-D8B8-680A3B5341E3}"/>
              </a:ext>
            </a:extLst>
          </p:cNvPr>
          <p:cNvSpPr/>
          <p:nvPr/>
        </p:nvSpPr>
        <p:spPr>
          <a:xfrm>
            <a:off x="-218661" y="2474844"/>
            <a:ext cx="5715525" cy="924339"/>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Espaço Reservado para Conteúdo 2">
            <a:extLst>
              <a:ext uri="{FF2B5EF4-FFF2-40B4-BE49-F238E27FC236}">
                <a16:creationId xmlns:a16="http://schemas.microsoft.com/office/drawing/2014/main" id="{3199EA49-ED7E-0BB3-A26C-2BA96EE1D43F}"/>
              </a:ext>
            </a:extLst>
          </p:cNvPr>
          <p:cNvSpPr txBox="1">
            <a:spLocks/>
          </p:cNvSpPr>
          <p:nvPr/>
        </p:nvSpPr>
        <p:spPr>
          <a:xfrm>
            <a:off x="738809" y="3477707"/>
            <a:ext cx="5049077" cy="4818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pt-BR" sz="2300" b="1" dirty="0">
                <a:solidFill>
                  <a:srgbClr val="335A6D"/>
                </a:solidFill>
                <a:latin typeface="Arial Black" panose="020B0A04020102020204" pitchFamily="34" charset="0"/>
              </a:rPr>
              <a:t>Ivan Jacopetti do Lago</a:t>
            </a:r>
          </a:p>
        </p:txBody>
      </p:sp>
      <p:sp>
        <p:nvSpPr>
          <p:cNvPr id="3" name="Espaço Reservado para Conteúdo 2">
            <a:extLst>
              <a:ext uri="{FF2B5EF4-FFF2-40B4-BE49-F238E27FC236}">
                <a16:creationId xmlns:a16="http://schemas.microsoft.com/office/drawing/2014/main" id="{F6CFA477-AF50-EAD6-3476-AFAEDDB7ADDE}"/>
              </a:ext>
            </a:extLst>
          </p:cNvPr>
          <p:cNvSpPr txBox="1">
            <a:spLocks/>
          </p:cNvSpPr>
          <p:nvPr/>
        </p:nvSpPr>
        <p:spPr>
          <a:xfrm>
            <a:off x="738810" y="3959604"/>
            <a:ext cx="5049076" cy="6195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pt-BR" sz="1600" dirty="0">
                <a:solidFill>
                  <a:srgbClr val="335A6D"/>
                </a:solidFill>
                <a:latin typeface="Arial" panose="020B0604020202020204" pitchFamily="34" charset="0"/>
                <a:cs typeface="Arial" panose="020B0604020202020204" pitchFamily="34" charset="0"/>
              </a:rPr>
              <a:t>registrador@4risp.com.br</a:t>
            </a:r>
          </a:p>
        </p:txBody>
      </p:sp>
      <p:sp>
        <p:nvSpPr>
          <p:cNvPr id="5" name="Título 1">
            <a:extLst>
              <a:ext uri="{FF2B5EF4-FFF2-40B4-BE49-F238E27FC236}">
                <a16:creationId xmlns:a16="http://schemas.microsoft.com/office/drawing/2014/main" id="{89925634-92BF-CCB4-D0CD-EBDC2290EAFB}"/>
              </a:ext>
            </a:extLst>
          </p:cNvPr>
          <p:cNvSpPr txBox="1">
            <a:spLocks/>
          </p:cNvSpPr>
          <p:nvPr/>
        </p:nvSpPr>
        <p:spPr>
          <a:xfrm>
            <a:off x="659482" y="2650793"/>
            <a:ext cx="4876614" cy="68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6000" dirty="0">
                <a:solidFill>
                  <a:schemeClr val="bg1"/>
                </a:solidFill>
                <a:latin typeface="Arial Black" panose="020B0A04020102020204" pitchFamily="34" charset="0"/>
              </a:rPr>
              <a:t>OBRIGADO</a:t>
            </a:r>
          </a:p>
        </p:txBody>
      </p:sp>
    </p:spTree>
    <p:extLst>
      <p:ext uri="{BB962C8B-B14F-4D97-AF65-F5344CB8AC3E}">
        <p14:creationId xmlns:p14="http://schemas.microsoft.com/office/powerpoint/2010/main" val="109522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581939" y="850820"/>
            <a:ext cx="6920625" cy="54356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1800" dirty="0">
                <a:latin typeface="Arial" panose="020B0604020202020204" pitchFamily="34" charset="0"/>
                <a:cs typeface="Arial" panose="020B0604020202020204" pitchFamily="34" charset="0"/>
              </a:rPr>
              <a:t>- Em 1831 Dom Pedro I abdica, iniciando-se o período regencial. Pela primeira vez o governo seria gerido por brasileiros.</a:t>
            </a:r>
          </a:p>
          <a:p>
            <a:pPr marL="0" indent="0" algn="just">
              <a:lnSpc>
                <a:spcPct val="100000"/>
              </a:lnSpc>
              <a:spcBef>
                <a:spcPts val="0"/>
              </a:spcBef>
              <a:buFont typeface="Arial" panose="020B0604020202020204" pitchFamily="34" charset="0"/>
              <a:buNone/>
            </a:pPr>
            <a:endParaRPr lang="pt-BR" sz="18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1800" dirty="0">
                <a:latin typeface="Arial" panose="020B0604020202020204" pitchFamily="34" charset="0"/>
                <a:cs typeface="Arial" panose="020B0604020202020204" pitchFamily="34" charset="0"/>
              </a:rPr>
              <a:t>- O período regencial foi turbulento, marcado por revoltas e tumultos nas províncias (mais de 20 entre 1831 e 1835) e pelas disputas entre Conservadores e Liberais.</a:t>
            </a:r>
          </a:p>
          <a:p>
            <a:pPr marL="0" indent="0" algn="just">
              <a:lnSpc>
                <a:spcPct val="100000"/>
              </a:lnSpc>
              <a:spcBef>
                <a:spcPts val="0"/>
              </a:spcBef>
              <a:buFont typeface="Arial" panose="020B0604020202020204" pitchFamily="34" charset="0"/>
              <a:buNone/>
            </a:pPr>
            <a:endParaRPr lang="pt-BR" sz="18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1800" dirty="0">
                <a:latin typeface="Arial" panose="020B0604020202020204" pitchFamily="34" charset="0"/>
                <a:cs typeface="Arial" panose="020B0604020202020204" pitchFamily="34" charset="0"/>
              </a:rPr>
              <a:t>- Grande parte dos levantes somava um sentimento de </a:t>
            </a:r>
            <a:r>
              <a:rPr lang="pt-BR" sz="1800" dirty="0" err="1">
                <a:latin typeface="Arial" panose="020B0604020202020204" pitchFamily="34" charset="0"/>
                <a:cs typeface="Arial" panose="020B0604020202020204" pitchFamily="34" charset="0"/>
              </a:rPr>
              <a:t>antilusitanismo</a:t>
            </a:r>
            <a:r>
              <a:rPr lang="pt-BR" sz="1800" dirty="0">
                <a:latin typeface="Arial" panose="020B0604020202020204" pitchFamily="34" charset="0"/>
                <a:cs typeface="Arial" panose="020B0604020202020204" pitchFamily="34" charset="0"/>
              </a:rPr>
              <a:t> e de contrariedade ao centralismo excessivo da Constituição de 1824.</a:t>
            </a:r>
          </a:p>
          <a:p>
            <a:pPr marL="0" indent="0" algn="just">
              <a:lnSpc>
                <a:spcPct val="100000"/>
              </a:lnSpc>
              <a:spcBef>
                <a:spcPts val="0"/>
              </a:spcBef>
              <a:buFont typeface="Arial" panose="020B0604020202020204" pitchFamily="34" charset="0"/>
              <a:buNone/>
            </a:pPr>
            <a:endParaRPr lang="pt-BR" sz="18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1800" dirty="0">
                <a:latin typeface="Arial" panose="020B0604020202020204" pitchFamily="34" charset="0"/>
                <a:cs typeface="Arial" panose="020B0604020202020204" pitchFamily="34" charset="0"/>
              </a:rPr>
              <a:t>- De maneira geral, conservadores (em sua maioria, burocratas e magistrados formados em Coimbra; grandes comerciantes; e produtores rurais das províncias exportadoras – RJ, BA, PE)  defendiam à centralização do poder.</a:t>
            </a:r>
          </a:p>
          <a:p>
            <a:pPr marL="0" indent="0" algn="just">
              <a:lnSpc>
                <a:spcPct val="100000"/>
              </a:lnSpc>
              <a:spcBef>
                <a:spcPts val="0"/>
              </a:spcBef>
              <a:buFont typeface="Arial" panose="020B0604020202020204" pitchFamily="34" charset="0"/>
              <a:buNone/>
            </a:pPr>
            <a:endParaRPr lang="pt-BR" sz="18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1800" dirty="0">
                <a:latin typeface="Arial" panose="020B0604020202020204" pitchFamily="34" charset="0"/>
                <a:cs typeface="Arial" panose="020B0604020202020204" pitchFamily="34" charset="0"/>
              </a:rPr>
              <a:t>- De outro lado, os liberais (produtores de SP, MG e RS) opunham-se à centralização e clamavam por maior autonomia das províncias.</a:t>
            </a: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54FC5CB4-FE9E-5A6E-80ED-E4D47DD1ABBD}"/>
              </a:ext>
            </a:extLst>
          </p:cNvPr>
          <p:cNvSpPr/>
          <p:nvPr/>
        </p:nvSpPr>
        <p:spPr>
          <a:xfrm>
            <a:off x="-859876" y="889429"/>
            <a:ext cx="4995081" cy="686330"/>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4" y="862759"/>
            <a:ext cx="2769527" cy="853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O Contexto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347797" y="1743404"/>
            <a:ext cx="2885680" cy="1569660"/>
          </a:xfrm>
          <a:prstGeom prst="rect">
            <a:avLst/>
          </a:prstGeom>
          <a:noFill/>
        </p:spPr>
        <p:txBody>
          <a:bodyPr wrap="square">
            <a:spAutoFit/>
          </a:bodyPr>
          <a:lstStyle/>
          <a:p>
            <a:pPr marL="0" indent="0" algn="ctr">
              <a:lnSpc>
                <a:spcPct val="100000"/>
              </a:lnSpc>
              <a:spcBef>
                <a:spcPts val="0"/>
              </a:spcBef>
              <a:buNone/>
            </a:pPr>
            <a:r>
              <a:rPr lang="pt-BR" sz="2400" b="1" dirty="0">
                <a:solidFill>
                  <a:srgbClr val="335A6D"/>
                </a:solidFill>
                <a:latin typeface="Arial Black" panose="020B0A04020102020204" pitchFamily="34" charset="0"/>
              </a:rPr>
              <a:t>O contexto político na década anterior à Lei 317</a:t>
            </a:r>
          </a:p>
        </p:txBody>
      </p:sp>
      <p:pic>
        <p:nvPicPr>
          <p:cNvPr id="3" name="Imagem 2" descr="Uma imagem contendo edifício, velho, foto, pessoas&#10;&#10;Descrição gerada automaticamente">
            <a:extLst>
              <a:ext uri="{FF2B5EF4-FFF2-40B4-BE49-F238E27FC236}">
                <a16:creationId xmlns:a16="http://schemas.microsoft.com/office/drawing/2014/main" id="{C90235FE-27BF-07DE-7C5A-303504BF404C}"/>
              </a:ext>
            </a:extLst>
          </p:cNvPr>
          <p:cNvPicPr>
            <a:picLocks noChangeAspect="1"/>
          </p:cNvPicPr>
          <p:nvPr/>
        </p:nvPicPr>
        <p:blipFill>
          <a:blip r:embed="rId3"/>
          <a:stretch>
            <a:fillRect/>
          </a:stretch>
        </p:blipFill>
        <p:spPr>
          <a:xfrm>
            <a:off x="66675" y="3355508"/>
            <a:ext cx="4404617" cy="2865389"/>
          </a:xfrm>
          <a:prstGeom prst="rect">
            <a:avLst/>
          </a:prstGeom>
        </p:spPr>
      </p:pic>
    </p:spTree>
    <p:extLst>
      <p:ext uri="{BB962C8B-B14F-4D97-AF65-F5344CB8AC3E}">
        <p14:creationId xmlns:p14="http://schemas.microsoft.com/office/powerpoint/2010/main" val="229048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593409" y="146192"/>
            <a:ext cx="6920625" cy="5987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Em uma tentativa de aplacar os clamores por autonomia, em 1834 o Parlamento editou o “Ato Adicional”, reformando a Constituição. </a:t>
            </a: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Este ato deu às províncias mais autonomia, permitindo a organização de </a:t>
            </a:r>
            <a:r>
              <a:rPr lang="pt-BR" sz="2000" dirty="0" err="1">
                <a:latin typeface="Arial" panose="020B0604020202020204" pitchFamily="34" charset="0"/>
                <a:cs typeface="Arial" panose="020B0604020202020204" pitchFamily="34" charset="0"/>
              </a:rPr>
              <a:t>assembléias</a:t>
            </a:r>
            <a:r>
              <a:rPr lang="pt-BR" sz="2000" dirty="0">
                <a:latin typeface="Arial" panose="020B0604020202020204" pitchFamily="34" charset="0"/>
                <a:cs typeface="Arial" panose="020B0604020202020204" pitchFamily="34" charset="0"/>
              </a:rPr>
              <a:t> provinciais, a gestão de orçamento próprio, a nomeação de certos funcionários públicos entre outras medidas. Muito relevante, a partir de então caberia às </a:t>
            </a:r>
            <a:r>
              <a:rPr lang="pt-BR" sz="2000" dirty="0" err="1">
                <a:latin typeface="Arial" panose="020B0604020202020204" pitchFamily="34" charset="0"/>
                <a:cs typeface="Arial" panose="020B0604020202020204" pitchFamily="34" charset="0"/>
              </a:rPr>
              <a:t>assembléias</a:t>
            </a:r>
            <a:r>
              <a:rPr lang="pt-BR" sz="2000" dirty="0">
                <a:latin typeface="Arial" panose="020B0604020202020204" pitchFamily="34" charset="0"/>
                <a:cs typeface="Arial" panose="020B0604020202020204" pitchFamily="34" charset="0"/>
              </a:rPr>
              <a:t> provinciais organizar a divisão civil, eclesiástica e judicial de seus territórios.</a:t>
            </a: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Ainda, o Ato Adicional aboliu o Conselho de Estado; e instituiu uma regência uma, escolhida mediante eleição popular.</a:t>
            </a: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O Ato Adicionou não conseguiu, contudo, pacificar as províncias: A partir de 1835 estouram revoltas com caráter separatista em várias regiões do país, como a Cabanagem, no PA; a Farroupilha, no RS; e a Sabinada na BA. </a:t>
            </a: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54FC5CB4-FE9E-5A6E-80ED-E4D47DD1ABBD}"/>
              </a:ext>
            </a:extLst>
          </p:cNvPr>
          <p:cNvSpPr/>
          <p:nvPr/>
        </p:nvSpPr>
        <p:spPr>
          <a:xfrm>
            <a:off x="-859876" y="889429"/>
            <a:ext cx="4995081" cy="686330"/>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4" y="862759"/>
            <a:ext cx="2769527" cy="853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O Contexto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347797" y="1743404"/>
            <a:ext cx="2885680" cy="1569660"/>
          </a:xfrm>
          <a:prstGeom prst="rect">
            <a:avLst/>
          </a:prstGeom>
          <a:noFill/>
        </p:spPr>
        <p:txBody>
          <a:bodyPr wrap="square">
            <a:spAutoFit/>
          </a:bodyPr>
          <a:lstStyle/>
          <a:p>
            <a:pPr marL="0" indent="0" algn="ctr">
              <a:lnSpc>
                <a:spcPct val="100000"/>
              </a:lnSpc>
              <a:spcBef>
                <a:spcPts val="0"/>
              </a:spcBef>
              <a:buNone/>
            </a:pPr>
            <a:r>
              <a:rPr lang="pt-BR" sz="2400" b="1" dirty="0">
                <a:solidFill>
                  <a:srgbClr val="335A6D"/>
                </a:solidFill>
                <a:latin typeface="Arial Black" panose="020B0A04020102020204" pitchFamily="34" charset="0"/>
              </a:rPr>
              <a:t>O contexto político na década anterior à Lei 317</a:t>
            </a:r>
          </a:p>
        </p:txBody>
      </p:sp>
      <p:pic>
        <p:nvPicPr>
          <p:cNvPr id="3" name="Imagem 2" descr="Foto preta e branca de um cavalo puxando uma carruagem&#10;&#10;Descrição gerada automaticamente">
            <a:extLst>
              <a:ext uri="{FF2B5EF4-FFF2-40B4-BE49-F238E27FC236}">
                <a16:creationId xmlns:a16="http://schemas.microsoft.com/office/drawing/2014/main" id="{9F604506-3832-12BD-26D1-A1BD5AB14E42}"/>
              </a:ext>
            </a:extLst>
          </p:cNvPr>
          <p:cNvPicPr>
            <a:picLocks noChangeAspect="1"/>
          </p:cNvPicPr>
          <p:nvPr/>
        </p:nvPicPr>
        <p:blipFill>
          <a:blip r:embed="rId3"/>
          <a:stretch>
            <a:fillRect/>
          </a:stretch>
        </p:blipFill>
        <p:spPr>
          <a:xfrm>
            <a:off x="139821" y="3339733"/>
            <a:ext cx="4375964" cy="2747159"/>
          </a:xfrm>
          <a:prstGeom prst="rect">
            <a:avLst/>
          </a:prstGeom>
        </p:spPr>
      </p:pic>
    </p:spTree>
    <p:extLst>
      <p:ext uri="{BB962C8B-B14F-4D97-AF65-F5344CB8AC3E}">
        <p14:creationId xmlns:p14="http://schemas.microsoft.com/office/powerpoint/2010/main" val="2462445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593409" y="326946"/>
            <a:ext cx="6920625" cy="63405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Após sete anos de hegemonia liberal no governo central, em 1837, com a renúncia do regente Diogo Antônio Feijó, chega ao poder Pedro de Araújo Lima, futuro Marquês de Olinda, senhor de engenho, conservador e opositor da descentralização do poder.</a:t>
            </a:r>
          </a:p>
          <a:p>
            <a:pPr marL="457200" lvl="1" indent="0" algn="just">
              <a:lnSpc>
                <a:spcPct val="100000"/>
              </a:lnSpc>
              <a:spcBef>
                <a:spcPts val="0"/>
              </a:spcBef>
              <a:buNone/>
            </a:pPr>
            <a:r>
              <a:rPr lang="pt-BR" sz="2000" dirty="0">
                <a:latin typeface="Arial" panose="020B0604020202020204" pitchFamily="34" charset="0"/>
                <a:cs typeface="Arial" panose="020B0604020202020204" pitchFamily="34" charset="0"/>
              </a:rPr>
              <a:t>- Eleito por 15 das 18 províncias, Araújo Lima pretendia realizar uma “reforma da reforma”, com vistas a restaurar o controle pelo governo central do sistema judicial. Junto com os conservadores estavam os “palacianos”, liderados por Aureliano Coutinho.</a:t>
            </a: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Com isso, em 1840 o Parlamento aprovou uma Lei de Interpretação do Ato Adicional (Lei 105 de 1840), enfraquecendo as </a:t>
            </a:r>
            <a:r>
              <a:rPr lang="pt-BR" sz="2000" dirty="0" err="1">
                <a:latin typeface="Arial" panose="020B0604020202020204" pitchFamily="34" charset="0"/>
                <a:cs typeface="Arial" panose="020B0604020202020204" pitchFamily="34" charset="0"/>
              </a:rPr>
              <a:t>assembléias</a:t>
            </a:r>
            <a:r>
              <a:rPr lang="pt-BR" sz="2000" dirty="0">
                <a:latin typeface="Arial" panose="020B0604020202020204" pitchFamily="34" charset="0"/>
                <a:cs typeface="Arial" panose="020B0604020202020204" pitchFamily="34" charset="0"/>
              </a:rPr>
              <a:t> provinciais: entre outras medidas, retirava das </a:t>
            </a:r>
            <a:r>
              <a:rPr lang="pt-BR" sz="2000" dirty="0" err="1">
                <a:latin typeface="Arial" panose="020B0604020202020204" pitchFamily="34" charset="0"/>
                <a:cs typeface="Arial" panose="020B0604020202020204" pitchFamily="34" charset="0"/>
              </a:rPr>
              <a:t>assembléias</a:t>
            </a:r>
            <a:r>
              <a:rPr lang="pt-BR" sz="2000" dirty="0">
                <a:latin typeface="Arial" panose="020B0604020202020204" pitchFamily="34" charset="0"/>
                <a:cs typeface="Arial" panose="020B0604020202020204" pitchFamily="34" charset="0"/>
              </a:rPr>
              <a:t> a organização do funcionalismo provincial e municipal, bem como a organização do Judiciário.</a:t>
            </a:r>
          </a:p>
        </p:txBody>
      </p:sp>
      <p:sp>
        <p:nvSpPr>
          <p:cNvPr id="5" name="Retângulo 4">
            <a:extLst>
              <a:ext uri="{FF2B5EF4-FFF2-40B4-BE49-F238E27FC236}">
                <a16:creationId xmlns:a16="http://schemas.microsoft.com/office/drawing/2014/main" id="{54FC5CB4-FE9E-5A6E-80ED-E4D47DD1ABBD}"/>
              </a:ext>
            </a:extLst>
          </p:cNvPr>
          <p:cNvSpPr/>
          <p:nvPr/>
        </p:nvSpPr>
        <p:spPr>
          <a:xfrm>
            <a:off x="-859876" y="889429"/>
            <a:ext cx="4995081" cy="686330"/>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4" y="862759"/>
            <a:ext cx="2769527" cy="853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O Contexto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347797" y="1743404"/>
            <a:ext cx="2885680" cy="1569660"/>
          </a:xfrm>
          <a:prstGeom prst="rect">
            <a:avLst/>
          </a:prstGeom>
          <a:noFill/>
        </p:spPr>
        <p:txBody>
          <a:bodyPr wrap="square">
            <a:spAutoFit/>
          </a:bodyPr>
          <a:lstStyle/>
          <a:p>
            <a:pPr marL="0" indent="0" algn="ctr">
              <a:lnSpc>
                <a:spcPct val="100000"/>
              </a:lnSpc>
              <a:spcBef>
                <a:spcPts val="0"/>
              </a:spcBef>
              <a:buNone/>
            </a:pPr>
            <a:r>
              <a:rPr lang="pt-BR" sz="2400" b="1" dirty="0">
                <a:solidFill>
                  <a:srgbClr val="335A6D"/>
                </a:solidFill>
                <a:latin typeface="Arial Black" panose="020B0A04020102020204" pitchFamily="34" charset="0"/>
              </a:rPr>
              <a:t>O contexto político na década anterior à Lei 317</a:t>
            </a:r>
          </a:p>
        </p:txBody>
      </p:sp>
      <p:pic>
        <p:nvPicPr>
          <p:cNvPr id="3" name="Imagem 2" descr="Rosto de homem sério&#10;&#10;Descrição gerada automaticamente">
            <a:extLst>
              <a:ext uri="{FF2B5EF4-FFF2-40B4-BE49-F238E27FC236}">
                <a16:creationId xmlns:a16="http://schemas.microsoft.com/office/drawing/2014/main" id="{E006AA51-9838-6C5F-BCE0-D1057E2A3D9E}"/>
              </a:ext>
            </a:extLst>
          </p:cNvPr>
          <p:cNvPicPr>
            <a:picLocks noChangeAspect="1"/>
          </p:cNvPicPr>
          <p:nvPr/>
        </p:nvPicPr>
        <p:blipFill>
          <a:blip r:embed="rId3"/>
          <a:stretch>
            <a:fillRect/>
          </a:stretch>
        </p:blipFill>
        <p:spPr>
          <a:xfrm>
            <a:off x="781967" y="3339734"/>
            <a:ext cx="2246247" cy="3052854"/>
          </a:xfrm>
          <a:prstGeom prst="rect">
            <a:avLst/>
          </a:prstGeom>
        </p:spPr>
      </p:pic>
    </p:spTree>
    <p:extLst>
      <p:ext uri="{BB962C8B-B14F-4D97-AF65-F5344CB8AC3E}">
        <p14:creationId xmlns:p14="http://schemas.microsoft.com/office/powerpoint/2010/main" val="385688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593409" y="326946"/>
            <a:ext cx="6920625" cy="32830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1600" dirty="0">
                <a:latin typeface="Arial" panose="020B0604020202020204" pitchFamily="34" charset="0"/>
                <a:cs typeface="Arial" panose="020B0604020202020204" pitchFamily="34" charset="0"/>
              </a:rPr>
              <a:t>- Os Liberais tentaram reagir, apoiando a antecipação da maioridade de Dom Pedro II, então com 14 anos. Sancionada a maioridade, em julho de 1840, os liberais foram, em agradecimento, chamados ao governo, criando-se um gabinete de palacianos e liberais, e propondo-se a anistia de crimes cometidos ao longo da Regência. Buscava-se um pacto de solidariedade.</a:t>
            </a:r>
          </a:p>
          <a:p>
            <a:pPr marL="0" indent="0" algn="just">
              <a:lnSpc>
                <a:spcPct val="100000"/>
              </a:lnSpc>
              <a:spcBef>
                <a:spcPts val="0"/>
              </a:spcBef>
              <a:buFont typeface="Arial" panose="020B0604020202020204" pitchFamily="34" charset="0"/>
              <a:buNone/>
            </a:pPr>
            <a:endParaRPr lang="pt-BR" sz="16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1600" dirty="0">
                <a:latin typeface="Arial" panose="020B0604020202020204" pitchFamily="34" charset="0"/>
                <a:cs typeface="Arial" panose="020B0604020202020204" pitchFamily="34" charset="0"/>
              </a:rPr>
              <a:t>- No entanto, a eleição que se seguiu foi marcada por denúncias de fraude e inúmeros conflitos, com o que já em março de 1841 os Conservadores retornaram ao poder, e restauraram o Conselho de Estado; e, a legislatura que se iniciaria em 1842, e que teria maioria liberal, foi dissolvida antes mesmo de sua primeira reunião. Com isso, ainda em 1842 os liberais pegaram em armas contra o poder central. A revolta foi reprimida e os principais líderes liberais foram presos e exilados.</a:t>
            </a: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54FC5CB4-FE9E-5A6E-80ED-E4D47DD1ABBD}"/>
              </a:ext>
            </a:extLst>
          </p:cNvPr>
          <p:cNvSpPr/>
          <p:nvPr/>
        </p:nvSpPr>
        <p:spPr>
          <a:xfrm>
            <a:off x="-859876" y="889429"/>
            <a:ext cx="4995081" cy="686330"/>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4" y="862759"/>
            <a:ext cx="2769527" cy="853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O Contexto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347797" y="1743404"/>
            <a:ext cx="2885680" cy="1569660"/>
          </a:xfrm>
          <a:prstGeom prst="rect">
            <a:avLst/>
          </a:prstGeom>
          <a:noFill/>
        </p:spPr>
        <p:txBody>
          <a:bodyPr wrap="square">
            <a:spAutoFit/>
          </a:bodyPr>
          <a:lstStyle/>
          <a:p>
            <a:pPr marL="0" indent="0" algn="ctr">
              <a:lnSpc>
                <a:spcPct val="100000"/>
              </a:lnSpc>
              <a:spcBef>
                <a:spcPts val="0"/>
              </a:spcBef>
              <a:buNone/>
            </a:pPr>
            <a:r>
              <a:rPr lang="pt-BR" sz="2400" b="1" dirty="0">
                <a:solidFill>
                  <a:srgbClr val="335A6D"/>
                </a:solidFill>
                <a:latin typeface="Arial Black" panose="020B0A04020102020204" pitchFamily="34" charset="0"/>
              </a:rPr>
              <a:t>O contexto político na década anterior à Lei 317</a:t>
            </a:r>
          </a:p>
        </p:txBody>
      </p:sp>
      <p:pic>
        <p:nvPicPr>
          <p:cNvPr id="9" name="Imagem 8" descr="Desenho de um menino&#10;&#10;Descrição gerada automaticamente com confiança média">
            <a:extLst>
              <a:ext uri="{FF2B5EF4-FFF2-40B4-BE49-F238E27FC236}">
                <a16:creationId xmlns:a16="http://schemas.microsoft.com/office/drawing/2014/main" id="{C8D78408-9CA5-3020-42F2-7054233CD7FA}"/>
              </a:ext>
            </a:extLst>
          </p:cNvPr>
          <p:cNvPicPr>
            <a:picLocks noChangeAspect="1"/>
          </p:cNvPicPr>
          <p:nvPr/>
        </p:nvPicPr>
        <p:blipFill>
          <a:blip r:embed="rId3"/>
          <a:stretch>
            <a:fillRect/>
          </a:stretch>
        </p:blipFill>
        <p:spPr>
          <a:xfrm>
            <a:off x="479425" y="3339734"/>
            <a:ext cx="2946400" cy="3175000"/>
          </a:xfrm>
          <a:prstGeom prst="rect">
            <a:avLst/>
          </a:prstGeom>
        </p:spPr>
      </p:pic>
      <p:pic>
        <p:nvPicPr>
          <p:cNvPr id="11" name="Imagem 10" descr="Pessoas andando de cavalo na frente de um prédio&#10;&#10;Descrição gerada automaticamente">
            <a:extLst>
              <a:ext uri="{FF2B5EF4-FFF2-40B4-BE49-F238E27FC236}">
                <a16:creationId xmlns:a16="http://schemas.microsoft.com/office/drawing/2014/main" id="{F92BFD73-25BD-DE5B-E9D1-FB2C57BBA2F0}"/>
              </a:ext>
            </a:extLst>
          </p:cNvPr>
          <p:cNvPicPr>
            <a:picLocks noChangeAspect="1"/>
          </p:cNvPicPr>
          <p:nvPr/>
        </p:nvPicPr>
        <p:blipFill>
          <a:blip r:embed="rId4"/>
          <a:stretch>
            <a:fillRect/>
          </a:stretch>
        </p:blipFill>
        <p:spPr>
          <a:xfrm>
            <a:off x="6296288" y="4113164"/>
            <a:ext cx="3189491" cy="2306686"/>
          </a:xfrm>
          <a:prstGeom prst="rect">
            <a:avLst/>
          </a:prstGeom>
        </p:spPr>
      </p:pic>
    </p:spTree>
    <p:extLst>
      <p:ext uri="{BB962C8B-B14F-4D97-AF65-F5344CB8AC3E}">
        <p14:creationId xmlns:p14="http://schemas.microsoft.com/office/powerpoint/2010/main" val="2279494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581939" y="850821"/>
            <a:ext cx="6920625" cy="52021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1400" dirty="0">
                <a:latin typeface="Arial" panose="020B0604020202020204" pitchFamily="34" charset="0"/>
                <a:cs typeface="Arial" panose="020B0604020202020204" pitchFamily="34" charset="0"/>
              </a:rPr>
              <a:t>- Nesta altura iniciava-se o “Tempo Saquarema”, em que a construção do Estado surgia como um dos objetivos fundamentais: é dos anos 1840 a 1850 a realização de uma reforma alfandegária (1844); a criação de uma norma tratando da incorporação das sociedades anônimas (1844); do Código Comercial (1850); e do Registro Hipotecário (1843). </a:t>
            </a:r>
          </a:p>
        </p:txBody>
      </p:sp>
      <p:sp>
        <p:nvSpPr>
          <p:cNvPr id="5" name="Retângulo 4">
            <a:extLst>
              <a:ext uri="{FF2B5EF4-FFF2-40B4-BE49-F238E27FC236}">
                <a16:creationId xmlns:a16="http://schemas.microsoft.com/office/drawing/2014/main" id="{54FC5CB4-FE9E-5A6E-80ED-E4D47DD1ABBD}"/>
              </a:ext>
            </a:extLst>
          </p:cNvPr>
          <p:cNvSpPr/>
          <p:nvPr/>
        </p:nvSpPr>
        <p:spPr>
          <a:xfrm>
            <a:off x="-859876" y="889429"/>
            <a:ext cx="4995081" cy="686330"/>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4" y="862759"/>
            <a:ext cx="2769527" cy="853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O Contexto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347797" y="1743404"/>
            <a:ext cx="2885680" cy="1569660"/>
          </a:xfrm>
          <a:prstGeom prst="rect">
            <a:avLst/>
          </a:prstGeom>
          <a:noFill/>
        </p:spPr>
        <p:txBody>
          <a:bodyPr wrap="square">
            <a:spAutoFit/>
          </a:bodyPr>
          <a:lstStyle/>
          <a:p>
            <a:pPr marL="0" indent="0" algn="ctr">
              <a:lnSpc>
                <a:spcPct val="100000"/>
              </a:lnSpc>
              <a:spcBef>
                <a:spcPts val="0"/>
              </a:spcBef>
              <a:buNone/>
            </a:pPr>
            <a:r>
              <a:rPr lang="pt-BR" sz="2400" b="1" dirty="0">
                <a:solidFill>
                  <a:srgbClr val="335A6D"/>
                </a:solidFill>
                <a:latin typeface="Arial Black" panose="020B0A04020102020204" pitchFamily="34" charset="0"/>
              </a:rPr>
              <a:t>O contexto político na década anterior à Lei 317</a:t>
            </a:r>
          </a:p>
        </p:txBody>
      </p:sp>
      <p:pic>
        <p:nvPicPr>
          <p:cNvPr id="3" name="Imagem 2" descr="Foto preta e branca de pessoas andando de cavalo na frente de um prédio&#10;&#10;Descrição gerada automaticamente">
            <a:extLst>
              <a:ext uri="{FF2B5EF4-FFF2-40B4-BE49-F238E27FC236}">
                <a16:creationId xmlns:a16="http://schemas.microsoft.com/office/drawing/2014/main" id="{4BBD3719-42C3-F5AF-7A04-856B62ED1AA6}"/>
              </a:ext>
            </a:extLst>
          </p:cNvPr>
          <p:cNvPicPr>
            <a:picLocks noChangeAspect="1"/>
          </p:cNvPicPr>
          <p:nvPr/>
        </p:nvPicPr>
        <p:blipFill>
          <a:blip r:embed="rId3"/>
          <a:stretch>
            <a:fillRect/>
          </a:stretch>
        </p:blipFill>
        <p:spPr>
          <a:xfrm>
            <a:off x="258344" y="3530483"/>
            <a:ext cx="4051761" cy="2749409"/>
          </a:xfrm>
          <a:prstGeom prst="rect">
            <a:avLst/>
          </a:prstGeom>
        </p:spPr>
      </p:pic>
      <p:pic>
        <p:nvPicPr>
          <p:cNvPr id="10" name="Imagem 9" descr="Imagem em preto e branco de pessoa posando para foto&#10;&#10;Descrição gerada automaticamente">
            <a:extLst>
              <a:ext uri="{FF2B5EF4-FFF2-40B4-BE49-F238E27FC236}">
                <a16:creationId xmlns:a16="http://schemas.microsoft.com/office/drawing/2014/main" id="{2358B068-21DB-9781-51B8-DFB31C1935F8}"/>
              </a:ext>
            </a:extLst>
          </p:cNvPr>
          <p:cNvPicPr>
            <a:picLocks noChangeAspect="1"/>
          </p:cNvPicPr>
          <p:nvPr/>
        </p:nvPicPr>
        <p:blipFill>
          <a:blip r:embed="rId4"/>
          <a:stretch>
            <a:fillRect/>
          </a:stretch>
        </p:blipFill>
        <p:spPr>
          <a:xfrm>
            <a:off x="4711239" y="2228849"/>
            <a:ext cx="3410388" cy="4238625"/>
          </a:xfrm>
          <a:prstGeom prst="rect">
            <a:avLst/>
          </a:prstGeom>
        </p:spPr>
      </p:pic>
      <p:pic>
        <p:nvPicPr>
          <p:cNvPr id="12" name="Imagem 11" descr="Texto, Carta&#10;&#10;Descrição gerada automaticamente">
            <a:extLst>
              <a:ext uri="{FF2B5EF4-FFF2-40B4-BE49-F238E27FC236}">
                <a16:creationId xmlns:a16="http://schemas.microsoft.com/office/drawing/2014/main" id="{05B866E6-A452-C7B2-5BC2-DBE132957D0A}"/>
              </a:ext>
            </a:extLst>
          </p:cNvPr>
          <p:cNvPicPr>
            <a:picLocks noChangeAspect="1"/>
          </p:cNvPicPr>
          <p:nvPr/>
        </p:nvPicPr>
        <p:blipFill>
          <a:blip r:embed="rId5"/>
          <a:stretch>
            <a:fillRect/>
          </a:stretch>
        </p:blipFill>
        <p:spPr>
          <a:xfrm>
            <a:off x="8818450" y="2436556"/>
            <a:ext cx="2417414" cy="3843336"/>
          </a:xfrm>
          <a:prstGeom prst="rect">
            <a:avLst/>
          </a:prstGeom>
        </p:spPr>
      </p:pic>
    </p:spTree>
    <p:extLst>
      <p:ext uri="{BB962C8B-B14F-4D97-AF65-F5344CB8AC3E}">
        <p14:creationId xmlns:p14="http://schemas.microsoft.com/office/powerpoint/2010/main" val="1630964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BFE066C5-71BB-0678-07C3-176A9ACADC1D}"/>
              </a:ext>
            </a:extLst>
          </p:cNvPr>
          <p:cNvSpPr txBox="1">
            <a:spLocks/>
          </p:cNvSpPr>
          <p:nvPr/>
        </p:nvSpPr>
        <p:spPr>
          <a:xfrm>
            <a:off x="4816653" y="1289746"/>
            <a:ext cx="6920625" cy="36926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É certo que a Lei Orçamentária de 1843 criou, pela primeira vez, um registro público destinado a gerar publicidade de um direito real sobre imóveis com abrangência nacional; e também é certo que o Decreto 482 de 1846 foi a primeira norma brasileira a tratar de hipotecas e do funcionamento de um registro público.</a:t>
            </a: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endParaRPr lang="pt-BR" sz="2000" dirty="0">
              <a:latin typeface="Arial" panose="020B0604020202020204" pitchFamily="34" charset="0"/>
              <a:cs typeface="Arial" panose="020B0604020202020204" pitchFamily="34" charset="0"/>
            </a:endParaRPr>
          </a:p>
          <a:p>
            <a:pPr marL="0" indent="0" algn="just">
              <a:lnSpc>
                <a:spcPct val="100000"/>
              </a:lnSpc>
              <a:spcBef>
                <a:spcPts val="0"/>
              </a:spcBef>
              <a:buFont typeface="Arial" panose="020B0604020202020204" pitchFamily="34" charset="0"/>
              <a:buNone/>
            </a:pPr>
            <a:r>
              <a:rPr lang="pt-BR" sz="2000" dirty="0">
                <a:latin typeface="Arial" panose="020B0604020202020204" pitchFamily="34" charset="0"/>
                <a:cs typeface="Arial" panose="020B0604020202020204" pitchFamily="34" charset="0"/>
              </a:rPr>
              <a:t>- Todavia, antes disso já havia hipotecas; e mesmo um registro de hipotecas com abrangência provincial.</a:t>
            </a:r>
          </a:p>
          <a:p>
            <a:pPr marL="0" indent="0" algn="just">
              <a:lnSpc>
                <a:spcPct val="100000"/>
              </a:lnSpc>
              <a:spcBef>
                <a:spcPts val="0"/>
              </a:spcBef>
              <a:buFont typeface="Arial" panose="020B0604020202020204" pitchFamily="34" charset="0"/>
              <a:buNone/>
            </a:pPr>
            <a:endParaRPr lang="pt-BR" sz="1400"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54FC5CB4-FE9E-5A6E-80ED-E4D47DD1ABBD}"/>
              </a:ext>
            </a:extLst>
          </p:cNvPr>
          <p:cNvSpPr/>
          <p:nvPr/>
        </p:nvSpPr>
        <p:spPr>
          <a:xfrm>
            <a:off x="0" y="889428"/>
            <a:ext cx="4135205" cy="853975"/>
          </a:xfrm>
          <a:prstGeom prst="rect">
            <a:avLst/>
          </a:prstGeom>
          <a:solidFill>
            <a:srgbClr val="335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a:extLst>
              <a:ext uri="{FF2B5EF4-FFF2-40B4-BE49-F238E27FC236}">
                <a16:creationId xmlns:a16="http://schemas.microsoft.com/office/drawing/2014/main" id="{FBDD5F07-4F04-210C-62F4-0B15E8D4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68" y="121634"/>
            <a:ext cx="1956712" cy="804356"/>
          </a:xfrm>
          <a:prstGeom prst="rect">
            <a:avLst/>
          </a:prstGeom>
        </p:spPr>
      </p:pic>
      <p:sp>
        <p:nvSpPr>
          <p:cNvPr id="7" name="Título 1">
            <a:extLst>
              <a:ext uri="{FF2B5EF4-FFF2-40B4-BE49-F238E27FC236}">
                <a16:creationId xmlns:a16="http://schemas.microsoft.com/office/drawing/2014/main" id="{47533486-85AE-FDA8-C18A-78562B07DD71}"/>
              </a:ext>
            </a:extLst>
          </p:cNvPr>
          <p:cNvSpPr txBox="1">
            <a:spLocks/>
          </p:cNvSpPr>
          <p:nvPr/>
        </p:nvSpPr>
        <p:spPr>
          <a:xfrm>
            <a:off x="258345" y="862759"/>
            <a:ext cx="2282660" cy="853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dirty="0">
                <a:solidFill>
                  <a:schemeClr val="bg1"/>
                </a:solidFill>
                <a:latin typeface="Arial Black" panose="020B0A04020102020204" pitchFamily="34" charset="0"/>
              </a:rPr>
              <a:t>A criação do Registro Hipotecário</a:t>
            </a:r>
          </a:p>
        </p:txBody>
      </p:sp>
      <p:sp>
        <p:nvSpPr>
          <p:cNvPr id="8" name="CaixaDeTexto 7">
            <a:extLst>
              <a:ext uri="{FF2B5EF4-FFF2-40B4-BE49-F238E27FC236}">
                <a16:creationId xmlns:a16="http://schemas.microsoft.com/office/drawing/2014/main" id="{FEFBDC48-140D-19B6-AD33-2E44CF00F6AD}"/>
              </a:ext>
            </a:extLst>
          </p:cNvPr>
          <p:cNvSpPr txBox="1"/>
          <p:nvPr/>
        </p:nvSpPr>
        <p:spPr>
          <a:xfrm>
            <a:off x="382303" y="2227026"/>
            <a:ext cx="2885680" cy="461665"/>
          </a:xfrm>
          <a:prstGeom prst="rect">
            <a:avLst/>
          </a:prstGeom>
          <a:noFill/>
        </p:spPr>
        <p:txBody>
          <a:bodyPr wrap="square">
            <a:spAutoFit/>
          </a:bodyPr>
          <a:lstStyle/>
          <a:p>
            <a:pPr marL="0" indent="0">
              <a:lnSpc>
                <a:spcPct val="100000"/>
              </a:lnSpc>
              <a:spcBef>
                <a:spcPts val="0"/>
              </a:spcBef>
              <a:buNone/>
            </a:pPr>
            <a:r>
              <a:rPr lang="en-US" sz="2400" b="1" dirty="0" err="1">
                <a:solidFill>
                  <a:srgbClr val="335A6D"/>
                </a:solidFill>
                <a:latin typeface="Arial Black" panose="020B0A04020102020204" pitchFamily="34" charset="0"/>
              </a:rPr>
              <a:t>Antecedentes</a:t>
            </a:r>
            <a:endParaRPr lang="pt-BR" sz="2400" b="1" dirty="0">
              <a:solidFill>
                <a:srgbClr val="335A6D"/>
              </a:solidFill>
              <a:latin typeface="Arial Black" panose="020B0A04020102020204" pitchFamily="34" charset="0"/>
            </a:endParaRPr>
          </a:p>
        </p:txBody>
      </p:sp>
      <p:pic>
        <p:nvPicPr>
          <p:cNvPr id="3" name="Imagem 2">
            <a:extLst>
              <a:ext uri="{FF2B5EF4-FFF2-40B4-BE49-F238E27FC236}">
                <a16:creationId xmlns:a16="http://schemas.microsoft.com/office/drawing/2014/main" id="{FDF325C7-7974-C02B-1635-3512A8D813C2}"/>
              </a:ext>
            </a:extLst>
          </p:cNvPr>
          <p:cNvPicPr>
            <a:picLocks noChangeAspect="1"/>
          </p:cNvPicPr>
          <p:nvPr/>
        </p:nvPicPr>
        <p:blipFill>
          <a:blip r:embed="rId3"/>
          <a:stretch>
            <a:fillRect/>
          </a:stretch>
        </p:blipFill>
        <p:spPr>
          <a:xfrm>
            <a:off x="657225" y="2740122"/>
            <a:ext cx="3215640" cy="4019550"/>
          </a:xfrm>
          <a:prstGeom prst="rect">
            <a:avLst/>
          </a:prstGeom>
        </p:spPr>
      </p:pic>
    </p:spTree>
    <p:extLst>
      <p:ext uri="{BB962C8B-B14F-4D97-AF65-F5344CB8AC3E}">
        <p14:creationId xmlns:p14="http://schemas.microsoft.com/office/powerpoint/2010/main" val="3399006929"/>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C15448D5D481C74885CBF0231414BD72" ma:contentTypeVersion="17" ma:contentTypeDescription="Crie um novo documento." ma:contentTypeScope="" ma:versionID="bccb3f4d9125aefe5198cf150fe96a2d">
  <xsd:schema xmlns:xsd="http://www.w3.org/2001/XMLSchema" xmlns:xs="http://www.w3.org/2001/XMLSchema" xmlns:p="http://schemas.microsoft.com/office/2006/metadata/properties" xmlns:ns2="2805b1ce-218a-4c7e-a4f2-d1f9eec0167f" xmlns:ns3="a896c254-05de-4cc1-aa16-6565a40f7891" targetNamespace="http://schemas.microsoft.com/office/2006/metadata/properties" ma:root="true" ma:fieldsID="40a372d2d100ffad795d716c27db3867" ns2:_="" ns3:_="">
    <xsd:import namespace="2805b1ce-218a-4c7e-a4f2-d1f9eec0167f"/>
    <xsd:import namespace="a896c254-05de-4cc1-aa16-6565a40f789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05b1ce-218a-4c7e-a4f2-d1f9eec016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Marcações de imagem" ma:readOnly="false" ma:fieldId="{5cf76f15-5ced-4ddc-b409-7134ff3c332f}" ma:taxonomyMulti="true" ma:sspId="73564c95-64bc-4e64-82a7-b20e4337b21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96c254-05de-4cc1-aa16-6565a40f7891" elementFormDefault="qualified">
    <xsd:import namespace="http://schemas.microsoft.com/office/2006/documentManagement/types"/>
    <xsd:import namespace="http://schemas.microsoft.com/office/infopath/2007/PartnerControls"/>
    <xsd:element name="SharedWithUsers" ma:index="10"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hes de Compartilhado Com" ma:internalName="SharedWithDetails" ma:readOnly="true">
      <xsd:simpleType>
        <xsd:restriction base="dms:Note">
          <xsd:maxLength value="255"/>
        </xsd:restriction>
      </xsd:simpleType>
    </xsd:element>
    <xsd:element name="TaxCatchAll" ma:index="23" nillable="true" ma:displayName="Taxonomy Catch All Column" ma:hidden="true" ma:list="{589f0758-4ab1-46de-b09d-ec979f27ec2f}" ma:internalName="TaxCatchAll" ma:showField="CatchAllData" ma:web="a896c254-05de-4cc1-aa16-6565a40f7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239AD1-242C-44D0-ABAD-5EDFC1AB1013}">
  <ds:schemaRefs>
    <ds:schemaRef ds:uri="http://schemas.microsoft.com/sharepoint/v3/contenttype/forms"/>
  </ds:schemaRefs>
</ds:datastoreItem>
</file>

<file path=customXml/itemProps2.xml><?xml version="1.0" encoding="utf-8"?>
<ds:datastoreItem xmlns:ds="http://schemas.openxmlformats.org/officeDocument/2006/customXml" ds:itemID="{59FB8274-1182-4851-8F25-D660CD1622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05b1ce-218a-4c7e-a4f2-d1f9eec0167f"/>
    <ds:schemaRef ds:uri="a896c254-05de-4cc1-aa16-6565a40f7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273</TotalTime>
  <Words>4462</Words>
  <Application>Microsoft Office PowerPoint</Application>
  <PresentationFormat>Widescreen</PresentationFormat>
  <Paragraphs>189</Paragraphs>
  <Slides>30</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30</vt:i4>
      </vt:variant>
    </vt:vector>
  </HeadingPairs>
  <TitlesOfParts>
    <vt:vector size="35" baseType="lpstr">
      <vt:lpstr>Arial</vt:lpstr>
      <vt:lpstr>Arial Black</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REBECA  ZOCRATTO</dc:creator>
  <cp:lastModifiedBy>Ivan Lago</cp:lastModifiedBy>
  <cp:revision>12</cp:revision>
  <dcterms:created xsi:type="dcterms:W3CDTF">2023-08-24T17:53:21Z</dcterms:created>
  <dcterms:modified xsi:type="dcterms:W3CDTF">2023-10-10T11:41:58Z</dcterms:modified>
</cp:coreProperties>
</file>