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699" r:id="rId2"/>
    <p:sldId id="645" r:id="rId3"/>
    <p:sldId id="693" r:id="rId4"/>
    <p:sldId id="671" r:id="rId5"/>
    <p:sldId id="649" r:id="rId6"/>
    <p:sldId id="702" r:id="rId7"/>
    <p:sldId id="704" r:id="rId8"/>
    <p:sldId id="695" r:id="rId9"/>
    <p:sldId id="677" r:id="rId10"/>
    <p:sldId id="672" r:id="rId11"/>
    <p:sldId id="701" r:id="rId12"/>
    <p:sldId id="259" r:id="rId13"/>
    <p:sldId id="705" r:id="rId14"/>
    <p:sldId id="694" r:id="rId15"/>
    <p:sldId id="646" r:id="rId16"/>
    <p:sldId id="706" r:id="rId17"/>
    <p:sldId id="650" r:id="rId18"/>
    <p:sldId id="263" r:id="rId19"/>
    <p:sldId id="265" r:id="rId20"/>
    <p:sldId id="267" r:id="rId21"/>
    <p:sldId id="268" r:id="rId22"/>
    <p:sldId id="690" r:id="rId23"/>
    <p:sldId id="685" r:id="rId24"/>
    <p:sldId id="686" r:id="rId25"/>
    <p:sldId id="689" r:id="rId26"/>
    <p:sldId id="703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/>
    <p:restoredTop sz="94627"/>
  </p:normalViewPr>
  <p:slideViewPr>
    <p:cSldViewPr snapToGrid="0" snapToObjects="1">
      <p:cViewPr varScale="1">
        <p:scale>
          <a:sx n="93" d="100"/>
          <a:sy n="93" d="100"/>
        </p:scale>
        <p:origin x="21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9E743-F5BC-F348-BB05-9461153D5DBB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82C1AA9-1BFC-014D-94F7-1FF15A68781C}">
      <dgm:prSet phldrT="[Texto]"/>
      <dgm:spPr>
        <a:solidFill>
          <a:schemeClr val="tx1"/>
        </a:solidFill>
        <a:ln>
          <a:noFill/>
        </a:ln>
      </dgm:spPr>
      <dgm:t>
        <a:bodyPr/>
        <a:lstStyle/>
        <a:p>
          <a:r>
            <a:rPr lang="pt-BR" dirty="0"/>
            <a:t>Emoção</a:t>
          </a:r>
        </a:p>
      </dgm:t>
    </dgm:pt>
    <dgm:pt modelId="{28FAE663-992C-8249-9D8F-0837A23BA734}" type="parTrans" cxnId="{CFB77099-2410-C046-B64D-E521162B4559}">
      <dgm:prSet/>
      <dgm:spPr/>
      <dgm:t>
        <a:bodyPr/>
        <a:lstStyle/>
        <a:p>
          <a:endParaRPr lang="pt-BR"/>
        </a:p>
      </dgm:t>
    </dgm:pt>
    <dgm:pt modelId="{7322A0B3-44F9-3A47-9C16-6365F2B45F23}" type="sibTrans" cxnId="{CFB77099-2410-C046-B64D-E521162B4559}">
      <dgm:prSet/>
      <dgm:spPr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</dgm:spPr>
      <dgm:t>
        <a:bodyPr/>
        <a:lstStyle/>
        <a:p>
          <a:endParaRPr lang="pt-BR"/>
        </a:p>
      </dgm:t>
    </dgm:pt>
    <dgm:pt modelId="{26D91FEC-F296-DF4B-A2CC-9DBF00537358}">
      <dgm:prSet phldrT="[Texto]" custT="1"/>
      <dgm:spPr>
        <a:solidFill>
          <a:prstClr val="black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343307" tIns="55880" rIns="55880" bIns="55880" numCol="1" spcCol="1270" anchor="ctr" anchorCtr="0"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Consciência</a:t>
          </a:r>
        </a:p>
      </dgm:t>
    </dgm:pt>
    <dgm:pt modelId="{7DFD1AB3-5FAE-B44F-92F1-54AB7803C78A}" type="parTrans" cxnId="{83AF60B5-1BA7-5F49-BF7F-EC6F84C7D41E}">
      <dgm:prSet/>
      <dgm:spPr/>
      <dgm:t>
        <a:bodyPr/>
        <a:lstStyle/>
        <a:p>
          <a:endParaRPr lang="pt-BR"/>
        </a:p>
      </dgm:t>
    </dgm:pt>
    <dgm:pt modelId="{BC262467-5FED-B946-AA2C-A8F7C4C15F73}" type="sibTrans" cxnId="{83AF60B5-1BA7-5F49-BF7F-EC6F84C7D41E}">
      <dgm:prSet/>
      <dgm:spPr/>
      <dgm:t>
        <a:bodyPr/>
        <a:lstStyle/>
        <a:p>
          <a:endParaRPr lang="pt-BR"/>
        </a:p>
      </dgm:t>
    </dgm:pt>
    <dgm:pt modelId="{B6263CA5-7154-C349-8E72-65E54FCBFDE7}">
      <dgm:prSet phldrT="[Texto]" custT="1"/>
      <dgm:spPr>
        <a:solidFill>
          <a:prstClr val="black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343307" tIns="55880" rIns="55880" bIns="55880" numCol="1" spcCol="1270" anchor="ctr" anchorCtr="0"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Empatia</a:t>
          </a:r>
        </a:p>
      </dgm:t>
    </dgm:pt>
    <dgm:pt modelId="{BC7CC51D-A884-974B-8322-6843549BAE54}" type="parTrans" cxnId="{D716AC84-19F4-A14D-9F20-4C6E8427B560}">
      <dgm:prSet/>
      <dgm:spPr/>
      <dgm:t>
        <a:bodyPr/>
        <a:lstStyle/>
        <a:p>
          <a:endParaRPr lang="pt-BR"/>
        </a:p>
      </dgm:t>
    </dgm:pt>
    <dgm:pt modelId="{FB887770-EBBA-FD44-95E3-92D7FDB9EF03}" type="sibTrans" cxnId="{D716AC84-19F4-A14D-9F20-4C6E8427B560}">
      <dgm:prSet/>
      <dgm:spPr/>
      <dgm:t>
        <a:bodyPr/>
        <a:lstStyle/>
        <a:p>
          <a:endParaRPr lang="pt-BR"/>
        </a:p>
      </dgm:t>
    </dgm:pt>
    <dgm:pt modelId="{0532CFFF-EBD7-2543-90E0-7497E78A561A}">
      <dgm:prSet phldrT="[Texto]" custT="1"/>
      <dgm:spPr>
        <a:solidFill>
          <a:prstClr val="black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343307" tIns="55880" rIns="55880" bIns="55880" numCol="1" spcCol="1270" anchor="ctr" anchorCtr="0"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Intuição</a:t>
          </a:r>
        </a:p>
      </dgm:t>
    </dgm:pt>
    <dgm:pt modelId="{4BA80FB5-3FD7-C146-B647-BF3B3A8C7D9B}" type="parTrans" cxnId="{93CC97DE-F9B5-4540-8180-B824EFEDFADC}">
      <dgm:prSet/>
      <dgm:spPr/>
      <dgm:t>
        <a:bodyPr/>
        <a:lstStyle/>
        <a:p>
          <a:endParaRPr lang="pt-BR"/>
        </a:p>
      </dgm:t>
    </dgm:pt>
    <dgm:pt modelId="{14904D8C-86E3-CD46-920B-AA1DC2CEB22C}" type="sibTrans" cxnId="{93CC97DE-F9B5-4540-8180-B824EFEDFADC}">
      <dgm:prSet/>
      <dgm:spPr/>
      <dgm:t>
        <a:bodyPr/>
        <a:lstStyle/>
        <a:p>
          <a:endParaRPr lang="pt-BR"/>
        </a:p>
      </dgm:t>
    </dgm:pt>
    <dgm:pt modelId="{B538FB33-7AF5-8244-B8AD-2E4CD3A30184}">
      <dgm:prSet phldrT="[Texto]" custT="1"/>
      <dgm:spPr>
        <a:solidFill>
          <a:prstClr val="black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343307" tIns="55880" rIns="55880" bIns="55880" numCol="1" spcCol="1270" anchor="ctr" anchorCtr="0"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Criatividade</a:t>
          </a:r>
        </a:p>
      </dgm:t>
    </dgm:pt>
    <dgm:pt modelId="{2390B87D-2ABD-9543-9C95-D57A23E14B9B}" type="parTrans" cxnId="{4E04007C-D236-3F44-BF4B-3E91795CAC21}">
      <dgm:prSet/>
      <dgm:spPr/>
      <dgm:t>
        <a:bodyPr/>
        <a:lstStyle/>
        <a:p>
          <a:endParaRPr lang="pt-BR"/>
        </a:p>
      </dgm:t>
    </dgm:pt>
    <dgm:pt modelId="{99C3D6DA-94DF-C343-A4A0-CBF7381D3D77}" type="sibTrans" cxnId="{4E04007C-D236-3F44-BF4B-3E91795CAC21}">
      <dgm:prSet/>
      <dgm:spPr/>
      <dgm:t>
        <a:bodyPr/>
        <a:lstStyle/>
        <a:p>
          <a:endParaRPr lang="pt-BR"/>
        </a:p>
      </dgm:t>
    </dgm:pt>
    <dgm:pt modelId="{C14C2A4E-46D9-4941-9414-9F2AE04F21F0}">
      <dgm:prSet phldrT="[Texto]" custT="1"/>
      <dgm:spPr>
        <a:solidFill>
          <a:prstClr val="black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343307" tIns="55880" rIns="55880" bIns="55880" numCol="1" spcCol="1270" anchor="ctr" anchorCtr="0"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Compaixão</a:t>
          </a:r>
        </a:p>
      </dgm:t>
    </dgm:pt>
    <dgm:pt modelId="{EA49C482-8FC0-2148-9F94-0E7BEC1F422E}" type="parTrans" cxnId="{FEE48D5E-A772-C145-BB54-8740CCCDBBA8}">
      <dgm:prSet/>
      <dgm:spPr/>
      <dgm:t>
        <a:bodyPr/>
        <a:lstStyle/>
        <a:p>
          <a:endParaRPr lang="pt-BR"/>
        </a:p>
      </dgm:t>
    </dgm:pt>
    <dgm:pt modelId="{84A1C9A5-0925-DC48-A352-47E2C5BA3E89}" type="sibTrans" cxnId="{FEE48D5E-A772-C145-BB54-8740CCCDBBA8}">
      <dgm:prSet/>
      <dgm:spPr/>
      <dgm:t>
        <a:bodyPr/>
        <a:lstStyle/>
        <a:p>
          <a:endParaRPr lang="pt-BR"/>
        </a:p>
      </dgm:t>
    </dgm:pt>
    <dgm:pt modelId="{F0014E15-1518-9D49-A812-B1D8861D5B72}">
      <dgm:prSet phldrT="[Texto]" custT="1"/>
      <dgm:spPr>
        <a:solidFill>
          <a:prstClr val="black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343307" tIns="55880" rIns="55880" bIns="55880" numCol="1" spcCol="1270" anchor="ctr" anchorCtr="0"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Valores</a:t>
          </a:r>
        </a:p>
      </dgm:t>
    </dgm:pt>
    <dgm:pt modelId="{CE2F5917-B04B-1D46-AC36-AD903D743AC9}" type="parTrans" cxnId="{2F5FF799-FD88-3543-B897-EA374D1C5257}">
      <dgm:prSet/>
      <dgm:spPr/>
      <dgm:t>
        <a:bodyPr/>
        <a:lstStyle/>
        <a:p>
          <a:endParaRPr lang="pt-BR"/>
        </a:p>
      </dgm:t>
    </dgm:pt>
    <dgm:pt modelId="{D969317D-D0CD-634F-9180-DEFBBB8CD3A7}" type="sibTrans" cxnId="{2F5FF799-FD88-3543-B897-EA374D1C5257}">
      <dgm:prSet/>
      <dgm:spPr/>
      <dgm:t>
        <a:bodyPr/>
        <a:lstStyle/>
        <a:p>
          <a:endParaRPr lang="pt-BR"/>
        </a:p>
      </dgm:t>
    </dgm:pt>
    <dgm:pt modelId="{3CE8B1F8-396F-C443-A249-91EB1A303160}" type="pres">
      <dgm:prSet presAssocID="{01A9E743-F5BC-F348-BB05-9461153D5DBB}" presName="Name0" presStyleCnt="0">
        <dgm:presLayoutVars>
          <dgm:chMax val="7"/>
          <dgm:chPref val="7"/>
          <dgm:dir/>
        </dgm:presLayoutVars>
      </dgm:prSet>
      <dgm:spPr/>
    </dgm:pt>
    <dgm:pt modelId="{6451050B-20E4-9A41-AC38-1FE5F7963C69}" type="pres">
      <dgm:prSet presAssocID="{01A9E743-F5BC-F348-BB05-9461153D5DBB}" presName="Name1" presStyleCnt="0"/>
      <dgm:spPr/>
    </dgm:pt>
    <dgm:pt modelId="{82EF0FB6-A54F-044A-B7A1-A90B9FCA3CB8}" type="pres">
      <dgm:prSet presAssocID="{01A9E743-F5BC-F348-BB05-9461153D5DBB}" presName="cycle" presStyleCnt="0"/>
      <dgm:spPr/>
    </dgm:pt>
    <dgm:pt modelId="{EA571AA7-C12E-2441-8FED-1447C63A776B}" type="pres">
      <dgm:prSet presAssocID="{01A9E743-F5BC-F348-BB05-9461153D5DBB}" presName="srcNode" presStyleLbl="node1" presStyleIdx="0" presStyleCnt="7"/>
      <dgm:spPr/>
    </dgm:pt>
    <dgm:pt modelId="{920164FF-8A3A-694D-8088-3A6876E5F54E}" type="pres">
      <dgm:prSet presAssocID="{01A9E743-F5BC-F348-BB05-9461153D5DBB}" presName="conn" presStyleLbl="parChTrans1D2" presStyleIdx="0" presStyleCnt="1"/>
      <dgm:spPr>
        <a:xfrm>
          <a:off x="-5378193" y="-494220"/>
          <a:ext cx="6407107" cy="6407107"/>
        </a:xfrm>
        <a:prstGeom prst="blockArc">
          <a:avLst>
            <a:gd name="adj1" fmla="val 18900000"/>
            <a:gd name="adj2" fmla="val 2700000"/>
            <a:gd name="adj3" fmla="val 337"/>
          </a:avLst>
        </a:prstGeom>
      </dgm:spPr>
    </dgm:pt>
    <dgm:pt modelId="{0E0945EB-7811-9D49-B791-358A57044B77}" type="pres">
      <dgm:prSet presAssocID="{01A9E743-F5BC-F348-BB05-9461153D5DBB}" presName="extraNode" presStyleLbl="node1" presStyleIdx="0" presStyleCnt="7"/>
      <dgm:spPr/>
    </dgm:pt>
    <dgm:pt modelId="{511E0C4A-E1A2-3744-85F5-315B8BD13C08}" type="pres">
      <dgm:prSet presAssocID="{01A9E743-F5BC-F348-BB05-9461153D5DBB}" presName="dstNode" presStyleLbl="node1" presStyleIdx="0" presStyleCnt="7"/>
      <dgm:spPr/>
    </dgm:pt>
    <dgm:pt modelId="{B95142B8-F500-D140-96F3-4AB7D2B1CA86}" type="pres">
      <dgm:prSet presAssocID="{A82C1AA9-1BFC-014D-94F7-1FF15A68781C}" presName="text_1" presStyleLbl="node1" presStyleIdx="0" presStyleCnt="7">
        <dgm:presLayoutVars>
          <dgm:bulletEnabled val="1"/>
        </dgm:presLayoutVars>
      </dgm:prSet>
      <dgm:spPr/>
    </dgm:pt>
    <dgm:pt modelId="{139BE315-CCA5-BB44-B5E4-59AB6EA79665}" type="pres">
      <dgm:prSet presAssocID="{A82C1AA9-1BFC-014D-94F7-1FF15A68781C}" presName="accent_1" presStyleCnt="0"/>
      <dgm:spPr/>
    </dgm:pt>
    <dgm:pt modelId="{49019359-D242-4442-B7C9-CD5713D5A44F}" type="pres">
      <dgm:prSet presAssocID="{A82C1AA9-1BFC-014D-94F7-1FF15A68781C}" presName="accentRepeatNode" presStyleLbl="solidFgAcc1" presStyleIdx="0" presStyleCnt="7"/>
      <dgm:spPr>
        <a:xfrm>
          <a:off x="63534" y="492042"/>
          <a:ext cx="540640" cy="540640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</dgm:spPr>
    </dgm:pt>
    <dgm:pt modelId="{3AC2BC5A-0079-2647-AD29-DB040DADF642}" type="pres">
      <dgm:prSet presAssocID="{0532CFFF-EBD7-2543-90E0-7497E78A561A}" presName="text_2" presStyleLbl="node1" presStyleIdx="1" presStyleCnt="7">
        <dgm:presLayoutVars>
          <dgm:bulletEnabled val="1"/>
        </dgm:presLayoutVars>
      </dgm:prSet>
      <dgm:spPr>
        <a:xfrm>
          <a:off x="725533" y="1195255"/>
          <a:ext cx="3018257" cy="432512"/>
        </a:xfrm>
        <a:prstGeom prst="rect">
          <a:avLst/>
        </a:prstGeom>
      </dgm:spPr>
    </dgm:pt>
    <dgm:pt modelId="{0360E495-869B-7F41-9A63-05352056A0CF}" type="pres">
      <dgm:prSet presAssocID="{0532CFFF-EBD7-2543-90E0-7497E78A561A}" presName="accent_2" presStyleCnt="0"/>
      <dgm:spPr/>
    </dgm:pt>
    <dgm:pt modelId="{61B0B792-5D8C-594F-A7F7-FAC9B55C92C2}" type="pres">
      <dgm:prSet presAssocID="{0532CFFF-EBD7-2543-90E0-7497E78A561A}" presName="accentRepeatNode" presStyleLbl="solidFgAcc1" presStyleIdx="1" presStyleCnt="7"/>
      <dgm:spPr>
        <a:xfrm>
          <a:off x="455213" y="1141191"/>
          <a:ext cx="540640" cy="540640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</dgm:spPr>
    </dgm:pt>
    <dgm:pt modelId="{9C76C19E-BA97-3840-A6DF-98C97E5D9AF5}" type="pres">
      <dgm:prSet presAssocID="{B538FB33-7AF5-8244-B8AD-2E4CD3A30184}" presName="text_3" presStyleLbl="node1" presStyleIdx="2" presStyleCnt="7">
        <dgm:presLayoutVars>
          <dgm:bulletEnabled val="1"/>
        </dgm:presLayoutVars>
      </dgm:prSet>
      <dgm:spPr>
        <a:xfrm>
          <a:off x="940171" y="1843928"/>
          <a:ext cx="2803619" cy="432512"/>
        </a:xfrm>
        <a:prstGeom prst="rect">
          <a:avLst/>
        </a:prstGeom>
      </dgm:spPr>
    </dgm:pt>
    <dgm:pt modelId="{99FBC845-C74D-C648-B46B-D41FBF02BBFF}" type="pres">
      <dgm:prSet presAssocID="{B538FB33-7AF5-8244-B8AD-2E4CD3A30184}" presName="accent_3" presStyleCnt="0"/>
      <dgm:spPr/>
    </dgm:pt>
    <dgm:pt modelId="{50885E46-725A-A04F-98B0-2B1C5FDC5A83}" type="pres">
      <dgm:prSet presAssocID="{B538FB33-7AF5-8244-B8AD-2E4CD3A30184}" presName="accentRepeatNode" presStyleLbl="solidFgAcc1" presStyleIdx="2" presStyleCnt="7"/>
      <dgm:spPr>
        <a:xfrm>
          <a:off x="669851" y="1789864"/>
          <a:ext cx="540640" cy="540640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</dgm:spPr>
    </dgm:pt>
    <dgm:pt modelId="{996BA146-6FF7-0747-AD1E-0BC884AD6EBC}" type="pres">
      <dgm:prSet presAssocID="{C14C2A4E-46D9-4941-9414-9F2AE04F21F0}" presName="text_4" presStyleLbl="node1" presStyleIdx="3" presStyleCnt="7">
        <dgm:presLayoutVars>
          <dgm:bulletEnabled val="1"/>
        </dgm:presLayoutVars>
      </dgm:prSet>
      <dgm:spPr>
        <a:xfrm>
          <a:off x="1008703" y="2493077"/>
          <a:ext cx="2735087" cy="432512"/>
        </a:xfrm>
        <a:prstGeom prst="rect">
          <a:avLst/>
        </a:prstGeom>
      </dgm:spPr>
    </dgm:pt>
    <dgm:pt modelId="{07F147A0-AABB-ED48-88C1-F19F11E23792}" type="pres">
      <dgm:prSet presAssocID="{C14C2A4E-46D9-4941-9414-9F2AE04F21F0}" presName="accent_4" presStyleCnt="0"/>
      <dgm:spPr/>
    </dgm:pt>
    <dgm:pt modelId="{7247C0BF-C1A5-E84A-931B-A74327B88D3D}" type="pres">
      <dgm:prSet presAssocID="{C14C2A4E-46D9-4941-9414-9F2AE04F21F0}" presName="accentRepeatNode" presStyleLbl="solidFgAcc1" presStyleIdx="3" presStyleCnt="7"/>
      <dgm:spPr>
        <a:xfrm>
          <a:off x="738383" y="2439013"/>
          <a:ext cx="540640" cy="540640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</dgm:spPr>
    </dgm:pt>
    <dgm:pt modelId="{0669C8DE-6F25-AA4D-916F-324A4523DB4B}" type="pres">
      <dgm:prSet presAssocID="{26D91FEC-F296-DF4B-A2CC-9DBF00537358}" presName="text_5" presStyleLbl="node1" presStyleIdx="4" presStyleCnt="7">
        <dgm:presLayoutVars>
          <dgm:bulletEnabled val="1"/>
        </dgm:presLayoutVars>
      </dgm:prSet>
      <dgm:spPr>
        <a:xfrm>
          <a:off x="940171" y="3142226"/>
          <a:ext cx="2803619" cy="432512"/>
        </a:xfrm>
        <a:prstGeom prst="rect">
          <a:avLst/>
        </a:prstGeom>
      </dgm:spPr>
    </dgm:pt>
    <dgm:pt modelId="{4DDFE0B4-A734-024D-A8EC-DF4F2B9569C3}" type="pres">
      <dgm:prSet presAssocID="{26D91FEC-F296-DF4B-A2CC-9DBF00537358}" presName="accent_5" presStyleCnt="0"/>
      <dgm:spPr/>
    </dgm:pt>
    <dgm:pt modelId="{E40B06C6-83BD-3F4D-8117-917B06F8972E}" type="pres">
      <dgm:prSet presAssocID="{26D91FEC-F296-DF4B-A2CC-9DBF00537358}" presName="accentRepeatNode" presStyleLbl="solidFgAcc1" presStyleIdx="4" presStyleCnt="7"/>
      <dgm:spPr>
        <a:xfrm>
          <a:off x="669851" y="3088162"/>
          <a:ext cx="540640" cy="540640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</dgm:spPr>
    </dgm:pt>
    <dgm:pt modelId="{C7733532-56AC-764F-B5BE-1EAD14FB1220}" type="pres">
      <dgm:prSet presAssocID="{B6263CA5-7154-C349-8E72-65E54FCBFDE7}" presName="text_6" presStyleLbl="node1" presStyleIdx="5" presStyleCnt="7">
        <dgm:presLayoutVars>
          <dgm:bulletEnabled val="1"/>
        </dgm:presLayoutVars>
      </dgm:prSet>
      <dgm:spPr>
        <a:xfrm>
          <a:off x="725533" y="3790899"/>
          <a:ext cx="3018257" cy="432512"/>
        </a:xfrm>
        <a:prstGeom prst="rect">
          <a:avLst/>
        </a:prstGeom>
      </dgm:spPr>
    </dgm:pt>
    <dgm:pt modelId="{1E994CF4-4C33-FD48-B64D-0DB26AAB93BF}" type="pres">
      <dgm:prSet presAssocID="{B6263CA5-7154-C349-8E72-65E54FCBFDE7}" presName="accent_6" presStyleCnt="0"/>
      <dgm:spPr/>
    </dgm:pt>
    <dgm:pt modelId="{3C742030-1AA5-5942-8BF0-1122C2D3166F}" type="pres">
      <dgm:prSet presAssocID="{B6263CA5-7154-C349-8E72-65E54FCBFDE7}" presName="accentRepeatNode" presStyleLbl="solidFgAcc1" presStyleIdx="5" presStyleCnt="7"/>
      <dgm:spPr>
        <a:xfrm>
          <a:off x="455213" y="3736835"/>
          <a:ext cx="540640" cy="540640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</dgm:spPr>
    </dgm:pt>
    <dgm:pt modelId="{1A1078C1-3EE7-1545-9AEA-A7A0513CBFE5}" type="pres">
      <dgm:prSet presAssocID="{F0014E15-1518-9D49-A812-B1D8861D5B72}" presName="text_7" presStyleLbl="node1" presStyleIdx="6" presStyleCnt="7">
        <dgm:presLayoutVars>
          <dgm:bulletEnabled val="1"/>
        </dgm:presLayoutVars>
      </dgm:prSet>
      <dgm:spPr>
        <a:xfrm>
          <a:off x="333854" y="4440048"/>
          <a:ext cx="3409936" cy="432512"/>
        </a:xfrm>
        <a:prstGeom prst="rect">
          <a:avLst/>
        </a:prstGeom>
      </dgm:spPr>
    </dgm:pt>
    <dgm:pt modelId="{534196DD-08D1-3E4D-8C54-F2DABBC07151}" type="pres">
      <dgm:prSet presAssocID="{F0014E15-1518-9D49-A812-B1D8861D5B72}" presName="accent_7" presStyleCnt="0"/>
      <dgm:spPr/>
    </dgm:pt>
    <dgm:pt modelId="{D6B2FB1E-14E5-4043-91CF-32348A2679F8}" type="pres">
      <dgm:prSet presAssocID="{F0014E15-1518-9D49-A812-B1D8861D5B72}" presName="accentRepeatNode" presStyleLbl="solidFgAcc1" presStyleIdx="6" presStyleCnt="7"/>
      <dgm:spPr>
        <a:ln>
          <a:solidFill>
            <a:schemeClr val="tx1"/>
          </a:solidFill>
        </a:ln>
      </dgm:spPr>
    </dgm:pt>
  </dgm:ptLst>
  <dgm:cxnLst>
    <dgm:cxn modelId="{8EC30703-63A5-5048-8B1B-6A668D15FDAC}" type="presOf" srcId="{F0014E15-1518-9D49-A812-B1D8861D5B72}" destId="{1A1078C1-3EE7-1545-9AEA-A7A0513CBFE5}" srcOrd="0" destOrd="0" presId="urn:microsoft.com/office/officeart/2008/layout/VerticalCurvedList"/>
    <dgm:cxn modelId="{C30F5132-ABED-904A-8FD6-210825DAFB8B}" type="presOf" srcId="{A82C1AA9-1BFC-014D-94F7-1FF15A68781C}" destId="{B95142B8-F500-D140-96F3-4AB7D2B1CA86}" srcOrd="0" destOrd="0" presId="urn:microsoft.com/office/officeart/2008/layout/VerticalCurvedList"/>
    <dgm:cxn modelId="{FD4A0C3D-0BC4-A844-B753-760956F766F7}" type="presOf" srcId="{B538FB33-7AF5-8244-B8AD-2E4CD3A30184}" destId="{9C76C19E-BA97-3840-A6DF-98C97E5D9AF5}" srcOrd="0" destOrd="0" presId="urn:microsoft.com/office/officeart/2008/layout/VerticalCurvedList"/>
    <dgm:cxn modelId="{38FC9151-BF72-B445-AD91-30CD6458A5E6}" type="presOf" srcId="{0532CFFF-EBD7-2543-90E0-7497E78A561A}" destId="{3AC2BC5A-0079-2647-AD29-DB040DADF642}" srcOrd="0" destOrd="0" presId="urn:microsoft.com/office/officeart/2008/layout/VerticalCurvedList"/>
    <dgm:cxn modelId="{FEE48D5E-A772-C145-BB54-8740CCCDBBA8}" srcId="{01A9E743-F5BC-F348-BB05-9461153D5DBB}" destId="{C14C2A4E-46D9-4941-9414-9F2AE04F21F0}" srcOrd="3" destOrd="0" parTransId="{EA49C482-8FC0-2148-9F94-0E7BEC1F422E}" sibTransId="{84A1C9A5-0925-DC48-A352-47E2C5BA3E89}"/>
    <dgm:cxn modelId="{4E04007C-D236-3F44-BF4B-3E91795CAC21}" srcId="{01A9E743-F5BC-F348-BB05-9461153D5DBB}" destId="{B538FB33-7AF5-8244-B8AD-2E4CD3A30184}" srcOrd="2" destOrd="0" parTransId="{2390B87D-2ABD-9543-9C95-D57A23E14B9B}" sibTransId="{99C3D6DA-94DF-C343-A4A0-CBF7381D3D77}"/>
    <dgm:cxn modelId="{D716AC84-19F4-A14D-9F20-4C6E8427B560}" srcId="{01A9E743-F5BC-F348-BB05-9461153D5DBB}" destId="{B6263CA5-7154-C349-8E72-65E54FCBFDE7}" srcOrd="5" destOrd="0" parTransId="{BC7CC51D-A884-974B-8322-6843549BAE54}" sibTransId="{FB887770-EBBA-FD44-95E3-92D7FDB9EF03}"/>
    <dgm:cxn modelId="{99F0428E-5095-B346-A96E-4B038E6C6EAA}" type="presOf" srcId="{7322A0B3-44F9-3A47-9C16-6365F2B45F23}" destId="{920164FF-8A3A-694D-8088-3A6876E5F54E}" srcOrd="0" destOrd="0" presId="urn:microsoft.com/office/officeart/2008/layout/VerticalCurvedList"/>
    <dgm:cxn modelId="{3421FD98-9000-ED41-9EAB-0BFD7A486DF6}" type="presOf" srcId="{26D91FEC-F296-DF4B-A2CC-9DBF00537358}" destId="{0669C8DE-6F25-AA4D-916F-324A4523DB4B}" srcOrd="0" destOrd="0" presId="urn:microsoft.com/office/officeart/2008/layout/VerticalCurvedList"/>
    <dgm:cxn modelId="{CFB77099-2410-C046-B64D-E521162B4559}" srcId="{01A9E743-F5BC-F348-BB05-9461153D5DBB}" destId="{A82C1AA9-1BFC-014D-94F7-1FF15A68781C}" srcOrd="0" destOrd="0" parTransId="{28FAE663-992C-8249-9D8F-0837A23BA734}" sibTransId="{7322A0B3-44F9-3A47-9C16-6365F2B45F23}"/>
    <dgm:cxn modelId="{2F5FF799-FD88-3543-B897-EA374D1C5257}" srcId="{01A9E743-F5BC-F348-BB05-9461153D5DBB}" destId="{F0014E15-1518-9D49-A812-B1D8861D5B72}" srcOrd="6" destOrd="0" parTransId="{CE2F5917-B04B-1D46-AC36-AD903D743AC9}" sibTransId="{D969317D-D0CD-634F-9180-DEFBBB8CD3A7}"/>
    <dgm:cxn modelId="{64B7039C-D476-714B-BD5C-38536C1A5F2B}" type="presOf" srcId="{C14C2A4E-46D9-4941-9414-9F2AE04F21F0}" destId="{996BA146-6FF7-0747-AD1E-0BC884AD6EBC}" srcOrd="0" destOrd="0" presId="urn:microsoft.com/office/officeart/2008/layout/VerticalCurvedList"/>
    <dgm:cxn modelId="{83AF60B5-1BA7-5F49-BF7F-EC6F84C7D41E}" srcId="{01A9E743-F5BC-F348-BB05-9461153D5DBB}" destId="{26D91FEC-F296-DF4B-A2CC-9DBF00537358}" srcOrd="4" destOrd="0" parTransId="{7DFD1AB3-5FAE-B44F-92F1-54AB7803C78A}" sibTransId="{BC262467-5FED-B946-AA2C-A8F7C4C15F73}"/>
    <dgm:cxn modelId="{93CC97DE-F9B5-4540-8180-B824EFEDFADC}" srcId="{01A9E743-F5BC-F348-BB05-9461153D5DBB}" destId="{0532CFFF-EBD7-2543-90E0-7497E78A561A}" srcOrd="1" destOrd="0" parTransId="{4BA80FB5-3FD7-C146-B647-BF3B3A8C7D9B}" sibTransId="{14904D8C-86E3-CD46-920B-AA1DC2CEB22C}"/>
    <dgm:cxn modelId="{DF5AE5DE-D0C1-AE40-B03F-AC2181F37CA8}" type="presOf" srcId="{01A9E743-F5BC-F348-BB05-9461153D5DBB}" destId="{3CE8B1F8-396F-C443-A249-91EB1A303160}" srcOrd="0" destOrd="0" presId="urn:microsoft.com/office/officeart/2008/layout/VerticalCurvedList"/>
    <dgm:cxn modelId="{449A76E6-F17F-004E-A862-0CF3BF253C47}" type="presOf" srcId="{B6263CA5-7154-C349-8E72-65E54FCBFDE7}" destId="{C7733532-56AC-764F-B5BE-1EAD14FB1220}" srcOrd="0" destOrd="0" presId="urn:microsoft.com/office/officeart/2008/layout/VerticalCurvedList"/>
    <dgm:cxn modelId="{6491E931-8AF1-B641-A67D-7FCCFFEBFE41}" type="presParOf" srcId="{3CE8B1F8-396F-C443-A249-91EB1A303160}" destId="{6451050B-20E4-9A41-AC38-1FE5F7963C69}" srcOrd="0" destOrd="0" presId="urn:microsoft.com/office/officeart/2008/layout/VerticalCurvedList"/>
    <dgm:cxn modelId="{01C39A4C-476F-074A-9D88-4CBD0A3F405A}" type="presParOf" srcId="{6451050B-20E4-9A41-AC38-1FE5F7963C69}" destId="{82EF0FB6-A54F-044A-B7A1-A90B9FCA3CB8}" srcOrd="0" destOrd="0" presId="urn:microsoft.com/office/officeart/2008/layout/VerticalCurvedList"/>
    <dgm:cxn modelId="{2228DA01-CBE5-224F-9337-DD8DC15E070B}" type="presParOf" srcId="{82EF0FB6-A54F-044A-B7A1-A90B9FCA3CB8}" destId="{EA571AA7-C12E-2441-8FED-1447C63A776B}" srcOrd="0" destOrd="0" presId="urn:microsoft.com/office/officeart/2008/layout/VerticalCurvedList"/>
    <dgm:cxn modelId="{5D30BE23-D765-784A-8E34-B073A5A5929D}" type="presParOf" srcId="{82EF0FB6-A54F-044A-B7A1-A90B9FCA3CB8}" destId="{920164FF-8A3A-694D-8088-3A6876E5F54E}" srcOrd="1" destOrd="0" presId="urn:microsoft.com/office/officeart/2008/layout/VerticalCurvedList"/>
    <dgm:cxn modelId="{E4DCD5F4-3C96-114E-ACDA-8EBCCE6CA2B1}" type="presParOf" srcId="{82EF0FB6-A54F-044A-B7A1-A90B9FCA3CB8}" destId="{0E0945EB-7811-9D49-B791-358A57044B77}" srcOrd="2" destOrd="0" presId="urn:microsoft.com/office/officeart/2008/layout/VerticalCurvedList"/>
    <dgm:cxn modelId="{69302491-70B4-1A4E-AA74-5E7527091E65}" type="presParOf" srcId="{82EF0FB6-A54F-044A-B7A1-A90B9FCA3CB8}" destId="{511E0C4A-E1A2-3744-85F5-315B8BD13C08}" srcOrd="3" destOrd="0" presId="urn:microsoft.com/office/officeart/2008/layout/VerticalCurvedList"/>
    <dgm:cxn modelId="{9E99FD7D-BACC-5645-90A8-35177FC23899}" type="presParOf" srcId="{6451050B-20E4-9A41-AC38-1FE5F7963C69}" destId="{B95142B8-F500-D140-96F3-4AB7D2B1CA86}" srcOrd="1" destOrd="0" presId="urn:microsoft.com/office/officeart/2008/layout/VerticalCurvedList"/>
    <dgm:cxn modelId="{B7D9CBA9-E494-F743-92C8-089F3F725069}" type="presParOf" srcId="{6451050B-20E4-9A41-AC38-1FE5F7963C69}" destId="{139BE315-CCA5-BB44-B5E4-59AB6EA79665}" srcOrd="2" destOrd="0" presId="urn:microsoft.com/office/officeart/2008/layout/VerticalCurvedList"/>
    <dgm:cxn modelId="{5E397049-60CD-2042-982B-EEB8F91D9739}" type="presParOf" srcId="{139BE315-CCA5-BB44-B5E4-59AB6EA79665}" destId="{49019359-D242-4442-B7C9-CD5713D5A44F}" srcOrd="0" destOrd="0" presId="urn:microsoft.com/office/officeart/2008/layout/VerticalCurvedList"/>
    <dgm:cxn modelId="{54F7C2FB-D35E-B949-8E5C-9FF14D238F97}" type="presParOf" srcId="{6451050B-20E4-9A41-AC38-1FE5F7963C69}" destId="{3AC2BC5A-0079-2647-AD29-DB040DADF642}" srcOrd="3" destOrd="0" presId="urn:microsoft.com/office/officeart/2008/layout/VerticalCurvedList"/>
    <dgm:cxn modelId="{E66FD72D-E8E5-6C44-8153-9CF1C8FB7CE3}" type="presParOf" srcId="{6451050B-20E4-9A41-AC38-1FE5F7963C69}" destId="{0360E495-869B-7F41-9A63-05352056A0CF}" srcOrd="4" destOrd="0" presId="urn:microsoft.com/office/officeart/2008/layout/VerticalCurvedList"/>
    <dgm:cxn modelId="{C2822872-C7B7-3840-9849-90984AD55EFD}" type="presParOf" srcId="{0360E495-869B-7F41-9A63-05352056A0CF}" destId="{61B0B792-5D8C-594F-A7F7-FAC9B55C92C2}" srcOrd="0" destOrd="0" presId="urn:microsoft.com/office/officeart/2008/layout/VerticalCurvedList"/>
    <dgm:cxn modelId="{E1E88F56-F021-4343-8D57-351E42CE5D43}" type="presParOf" srcId="{6451050B-20E4-9A41-AC38-1FE5F7963C69}" destId="{9C76C19E-BA97-3840-A6DF-98C97E5D9AF5}" srcOrd="5" destOrd="0" presId="urn:microsoft.com/office/officeart/2008/layout/VerticalCurvedList"/>
    <dgm:cxn modelId="{001F4A71-C2C4-094F-B7B0-CF72800121AE}" type="presParOf" srcId="{6451050B-20E4-9A41-AC38-1FE5F7963C69}" destId="{99FBC845-C74D-C648-B46B-D41FBF02BBFF}" srcOrd="6" destOrd="0" presId="urn:microsoft.com/office/officeart/2008/layout/VerticalCurvedList"/>
    <dgm:cxn modelId="{F36FBAF4-3231-FF43-ADFC-BB8E84DB9699}" type="presParOf" srcId="{99FBC845-C74D-C648-B46B-D41FBF02BBFF}" destId="{50885E46-725A-A04F-98B0-2B1C5FDC5A83}" srcOrd="0" destOrd="0" presId="urn:microsoft.com/office/officeart/2008/layout/VerticalCurvedList"/>
    <dgm:cxn modelId="{6B1BC709-2871-C746-896A-9F83CB0708DC}" type="presParOf" srcId="{6451050B-20E4-9A41-AC38-1FE5F7963C69}" destId="{996BA146-6FF7-0747-AD1E-0BC884AD6EBC}" srcOrd="7" destOrd="0" presId="urn:microsoft.com/office/officeart/2008/layout/VerticalCurvedList"/>
    <dgm:cxn modelId="{9AFAA69B-8CD8-8A4E-9DAE-7EEE9C05AD7E}" type="presParOf" srcId="{6451050B-20E4-9A41-AC38-1FE5F7963C69}" destId="{07F147A0-AABB-ED48-88C1-F19F11E23792}" srcOrd="8" destOrd="0" presId="urn:microsoft.com/office/officeart/2008/layout/VerticalCurvedList"/>
    <dgm:cxn modelId="{1B18133F-488D-844D-9093-923B7A174B8C}" type="presParOf" srcId="{07F147A0-AABB-ED48-88C1-F19F11E23792}" destId="{7247C0BF-C1A5-E84A-931B-A74327B88D3D}" srcOrd="0" destOrd="0" presId="urn:microsoft.com/office/officeart/2008/layout/VerticalCurvedList"/>
    <dgm:cxn modelId="{54522186-3572-A749-80A8-531427AAF06B}" type="presParOf" srcId="{6451050B-20E4-9A41-AC38-1FE5F7963C69}" destId="{0669C8DE-6F25-AA4D-916F-324A4523DB4B}" srcOrd="9" destOrd="0" presId="urn:microsoft.com/office/officeart/2008/layout/VerticalCurvedList"/>
    <dgm:cxn modelId="{9818E246-E9C5-634C-AD64-BC75E977A75F}" type="presParOf" srcId="{6451050B-20E4-9A41-AC38-1FE5F7963C69}" destId="{4DDFE0B4-A734-024D-A8EC-DF4F2B9569C3}" srcOrd="10" destOrd="0" presId="urn:microsoft.com/office/officeart/2008/layout/VerticalCurvedList"/>
    <dgm:cxn modelId="{1D2465C9-BD46-6D4B-BEFE-64AE904898A4}" type="presParOf" srcId="{4DDFE0B4-A734-024D-A8EC-DF4F2B9569C3}" destId="{E40B06C6-83BD-3F4D-8117-917B06F8972E}" srcOrd="0" destOrd="0" presId="urn:microsoft.com/office/officeart/2008/layout/VerticalCurvedList"/>
    <dgm:cxn modelId="{0A0FAA6B-B066-B045-8DB8-47DE241C1218}" type="presParOf" srcId="{6451050B-20E4-9A41-AC38-1FE5F7963C69}" destId="{C7733532-56AC-764F-B5BE-1EAD14FB1220}" srcOrd="11" destOrd="0" presId="urn:microsoft.com/office/officeart/2008/layout/VerticalCurvedList"/>
    <dgm:cxn modelId="{AC1DD273-FC65-1C44-A62E-B275CFAEF437}" type="presParOf" srcId="{6451050B-20E4-9A41-AC38-1FE5F7963C69}" destId="{1E994CF4-4C33-FD48-B64D-0DB26AAB93BF}" srcOrd="12" destOrd="0" presId="urn:microsoft.com/office/officeart/2008/layout/VerticalCurvedList"/>
    <dgm:cxn modelId="{7C71483A-AD88-A544-8D7E-3A14BAC929B9}" type="presParOf" srcId="{1E994CF4-4C33-FD48-B64D-0DB26AAB93BF}" destId="{3C742030-1AA5-5942-8BF0-1122C2D3166F}" srcOrd="0" destOrd="0" presId="urn:microsoft.com/office/officeart/2008/layout/VerticalCurvedList"/>
    <dgm:cxn modelId="{FEA273F4-E4BC-F745-B696-1FCBCC32F5F0}" type="presParOf" srcId="{6451050B-20E4-9A41-AC38-1FE5F7963C69}" destId="{1A1078C1-3EE7-1545-9AEA-A7A0513CBFE5}" srcOrd="13" destOrd="0" presId="urn:microsoft.com/office/officeart/2008/layout/VerticalCurvedList"/>
    <dgm:cxn modelId="{B3F117D6-4B4B-864F-B60D-D2E7E4429B77}" type="presParOf" srcId="{6451050B-20E4-9A41-AC38-1FE5F7963C69}" destId="{534196DD-08D1-3E4D-8C54-F2DABBC07151}" srcOrd="14" destOrd="0" presId="urn:microsoft.com/office/officeart/2008/layout/VerticalCurvedList"/>
    <dgm:cxn modelId="{8FB725BC-9121-6441-BA50-5E2DB801A11D}" type="presParOf" srcId="{534196DD-08D1-3E4D-8C54-F2DABBC07151}" destId="{D6B2FB1E-14E5-4043-91CF-32348A2679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164FF-8A3A-694D-8088-3A6876E5F54E}">
      <dsp:nvSpPr>
        <dsp:cNvPr id="0" name=""/>
        <dsp:cNvSpPr/>
      </dsp:nvSpPr>
      <dsp:spPr>
        <a:xfrm>
          <a:off x="-5378193" y="-494220"/>
          <a:ext cx="6407107" cy="6407107"/>
        </a:xfrm>
        <a:prstGeom prst="blockArc">
          <a:avLst>
            <a:gd name="adj1" fmla="val 18900000"/>
            <a:gd name="adj2" fmla="val 2700000"/>
            <a:gd name="adj3" fmla="val 337"/>
          </a:avLst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5142B8-F500-D140-96F3-4AB7D2B1CA86}">
      <dsp:nvSpPr>
        <dsp:cNvPr id="0" name=""/>
        <dsp:cNvSpPr/>
      </dsp:nvSpPr>
      <dsp:spPr>
        <a:xfrm>
          <a:off x="333854" y="546106"/>
          <a:ext cx="3409936" cy="432512"/>
        </a:xfrm>
        <a:prstGeom prst="rect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307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Emoção</a:t>
          </a:r>
        </a:p>
      </dsp:txBody>
      <dsp:txXfrm>
        <a:off x="333854" y="546106"/>
        <a:ext cx="3409936" cy="432512"/>
      </dsp:txXfrm>
    </dsp:sp>
    <dsp:sp modelId="{49019359-D242-4442-B7C9-CD5713D5A44F}">
      <dsp:nvSpPr>
        <dsp:cNvPr id="0" name=""/>
        <dsp:cNvSpPr/>
      </dsp:nvSpPr>
      <dsp:spPr>
        <a:xfrm>
          <a:off x="63534" y="492042"/>
          <a:ext cx="540640" cy="540640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2BC5A-0079-2647-AD29-DB040DADF642}">
      <dsp:nvSpPr>
        <dsp:cNvPr id="0" name=""/>
        <dsp:cNvSpPr/>
      </dsp:nvSpPr>
      <dsp:spPr>
        <a:xfrm>
          <a:off x="725533" y="1195255"/>
          <a:ext cx="3018257" cy="432512"/>
        </a:xfrm>
        <a:prstGeom prst="rect">
          <a:avLst/>
        </a:prstGeom>
        <a:solidFill>
          <a:prstClr val="black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307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Intuição</a:t>
          </a:r>
        </a:p>
      </dsp:txBody>
      <dsp:txXfrm>
        <a:off x="725533" y="1195255"/>
        <a:ext cx="3018257" cy="432512"/>
      </dsp:txXfrm>
    </dsp:sp>
    <dsp:sp modelId="{61B0B792-5D8C-594F-A7F7-FAC9B55C92C2}">
      <dsp:nvSpPr>
        <dsp:cNvPr id="0" name=""/>
        <dsp:cNvSpPr/>
      </dsp:nvSpPr>
      <dsp:spPr>
        <a:xfrm>
          <a:off x="455213" y="1141191"/>
          <a:ext cx="540640" cy="540640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6C19E-BA97-3840-A6DF-98C97E5D9AF5}">
      <dsp:nvSpPr>
        <dsp:cNvPr id="0" name=""/>
        <dsp:cNvSpPr/>
      </dsp:nvSpPr>
      <dsp:spPr>
        <a:xfrm>
          <a:off x="940171" y="1843928"/>
          <a:ext cx="2803619" cy="432512"/>
        </a:xfrm>
        <a:prstGeom prst="rect">
          <a:avLst/>
        </a:prstGeom>
        <a:solidFill>
          <a:prstClr val="black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307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Criatividade</a:t>
          </a:r>
        </a:p>
      </dsp:txBody>
      <dsp:txXfrm>
        <a:off x="940171" y="1843928"/>
        <a:ext cx="2803619" cy="432512"/>
      </dsp:txXfrm>
    </dsp:sp>
    <dsp:sp modelId="{50885E46-725A-A04F-98B0-2B1C5FDC5A83}">
      <dsp:nvSpPr>
        <dsp:cNvPr id="0" name=""/>
        <dsp:cNvSpPr/>
      </dsp:nvSpPr>
      <dsp:spPr>
        <a:xfrm>
          <a:off x="669851" y="1789864"/>
          <a:ext cx="540640" cy="540640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BA146-6FF7-0747-AD1E-0BC884AD6EBC}">
      <dsp:nvSpPr>
        <dsp:cNvPr id="0" name=""/>
        <dsp:cNvSpPr/>
      </dsp:nvSpPr>
      <dsp:spPr>
        <a:xfrm>
          <a:off x="1008703" y="2493077"/>
          <a:ext cx="2735087" cy="432512"/>
        </a:xfrm>
        <a:prstGeom prst="rect">
          <a:avLst/>
        </a:prstGeom>
        <a:solidFill>
          <a:prstClr val="black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307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Compaixão</a:t>
          </a:r>
        </a:p>
      </dsp:txBody>
      <dsp:txXfrm>
        <a:off x="1008703" y="2493077"/>
        <a:ext cx="2735087" cy="432512"/>
      </dsp:txXfrm>
    </dsp:sp>
    <dsp:sp modelId="{7247C0BF-C1A5-E84A-931B-A74327B88D3D}">
      <dsp:nvSpPr>
        <dsp:cNvPr id="0" name=""/>
        <dsp:cNvSpPr/>
      </dsp:nvSpPr>
      <dsp:spPr>
        <a:xfrm>
          <a:off x="738383" y="2439013"/>
          <a:ext cx="540640" cy="540640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9C8DE-6F25-AA4D-916F-324A4523DB4B}">
      <dsp:nvSpPr>
        <dsp:cNvPr id="0" name=""/>
        <dsp:cNvSpPr/>
      </dsp:nvSpPr>
      <dsp:spPr>
        <a:xfrm>
          <a:off x="940171" y="3142226"/>
          <a:ext cx="2803619" cy="432512"/>
        </a:xfrm>
        <a:prstGeom prst="rect">
          <a:avLst/>
        </a:prstGeom>
        <a:solidFill>
          <a:prstClr val="black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307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Consciência</a:t>
          </a:r>
        </a:p>
      </dsp:txBody>
      <dsp:txXfrm>
        <a:off x="940171" y="3142226"/>
        <a:ext cx="2803619" cy="432512"/>
      </dsp:txXfrm>
    </dsp:sp>
    <dsp:sp modelId="{E40B06C6-83BD-3F4D-8117-917B06F8972E}">
      <dsp:nvSpPr>
        <dsp:cNvPr id="0" name=""/>
        <dsp:cNvSpPr/>
      </dsp:nvSpPr>
      <dsp:spPr>
        <a:xfrm>
          <a:off x="669851" y="3088162"/>
          <a:ext cx="540640" cy="540640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733532-56AC-764F-B5BE-1EAD14FB1220}">
      <dsp:nvSpPr>
        <dsp:cNvPr id="0" name=""/>
        <dsp:cNvSpPr/>
      </dsp:nvSpPr>
      <dsp:spPr>
        <a:xfrm>
          <a:off x="725533" y="3790899"/>
          <a:ext cx="3018257" cy="432512"/>
        </a:xfrm>
        <a:prstGeom prst="rect">
          <a:avLst/>
        </a:prstGeom>
        <a:solidFill>
          <a:prstClr val="black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307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Empatia</a:t>
          </a:r>
        </a:p>
      </dsp:txBody>
      <dsp:txXfrm>
        <a:off x="725533" y="3790899"/>
        <a:ext cx="3018257" cy="432512"/>
      </dsp:txXfrm>
    </dsp:sp>
    <dsp:sp modelId="{3C742030-1AA5-5942-8BF0-1122C2D3166F}">
      <dsp:nvSpPr>
        <dsp:cNvPr id="0" name=""/>
        <dsp:cNvSpPr/>
      </dsp:nvSpPr>
      <dsp:spPr>
        <a:xfrm>
          <a:off x="455213" y="3736835"/>
          <a:ext cx="540640" cy="540640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1078C1-3EE7-1545-9AEA-A7A0513CBFE5}">
      <dsp:nvSpPr>
        <dsp:cNvPr id="0" name=""/>
        <dsp:cNvSpPr/>
      </dsp:nvSpPr>
      <dsp:spPr>
        <a:xfrm>
          <a:off x="333854" y="4440048"/>
          <a:ext cx="3409936" cy="432512"/>
        </a:xfrm>
        <a:prstGeom prst="rect">
          <a:avLst/>
        </a:prstGeom>
        <a:solidFill>
          <a:prstClr val="black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307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Valores</a:t>
          </a:r>
        </a:p>
      </dsp:txBody>
      <dsp:txXfrm>
        <a:off x="333854" y="4440048"/>
        <a:ext cx="3409936" cy="432512"/>
      </dsp:txXfrm>
    </dsp:sp>
    <dsp:sp modelId="{D6B2FB1E-14E5-4043-91CF-32348A2679F8}">
      <dsp:nvSpPr>
        <dsp:cNvPr id="0" name=""/>
        <dsp:cNvSpPr/>
      </dsp:nvSpPr>
      <dsp:spPr>
        <a:xfrm>
          <a:off x="63534" y="4385984"/>
          <a:ext cx="540640" cy="5406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65BF2-6B79-3F4D-944E-F722835C975C}" type="datetimeFigureOut">
              <a:rPr lang="pt-BR" smtClean="0"/>
              <a:t>14/11/2019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82C21-B0D5-154A-A337-B9614313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487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96144-A066-2E43-9B0A-F18E54AEF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621D88-1C3A-6E4D-9E5E-09A43EEFB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5476C9-4E91-1045-B8E3-E2D5A29BC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7CE8-585F-DB41-9678-6E4CC536A872}" type="datetimeFigureOut">
              <a:rPr lang="pt-BR" smtClean="0"/>
              <a:t>14/11/2019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D42F6D-84C8-3F4E-A4C8-749EC5BE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F46E82-C0ED-A046-BE14-9EED07C8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F00A-253E-C241-B696-9FE4A7C053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48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E16CA-9273-B747-B4AD-DB33B8FE3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0AA5AB6-6C8E-7C4F-8E64-63CAF0BE4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272587-A6F2-D245-9758-8B96C028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7CE8-585F-DB41-9678-6E4CC536A872}" type="datetimeFigureOut">
              <a:rPr lang="pt-BR" smtClean="0"/>
              <a:t>14/11/2019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5A2016-ABF4-CE44-9057-484E0AEA2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7E6113-4461-4A48-8053-A0ADE4628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F00A-253E-C241-B696-9FE4A7C053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0624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12BF428-24F5-F14D-982E-35B4651DD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AD6199B-BF02-C14B-A5AF-5D740F0B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54B81F-613F-ED43-ABC7-8A8F2719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7CE8-585F-DB41-9678-6E4CC536A872}" type="datetimeFigureOut">
              <a:rPr lang="pt-BR" smtClean="0"/>
              <a:t>14/11/2019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491F5F-0AC1-3845-BF6D-D919F11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355D44-B38B-5F48-A97F-D83EBF63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F00A-253E-C241-B696-9FE4A7C053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94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0BFDFE-0377-CC4D-9203-5024A0AB4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175031-250E-7A4D-8C08-5E2D35009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8AE0E8-FC6D-BE47-9182-CBD93548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7CE8-585F-DB41-9678-6E4CC536A872}" type="datetimeFigureOut">
              <a:rPr lang="pt-BR" smtClean="0"/>
              <a:t>14/11/2019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0BE27B-D9D3-B84B-89DD-363018D6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2B13F2-64C4-CD47-886D-628377DC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F00A-253E-C241-B696-9FE4A7C053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086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7D7DA-BE55-6546-9104-134D527DD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6A3C8DA-94ED-F04F-874F-1F9ED4093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BA0148-4356-C245-AFBD-3C560140B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7CE8-585F-DB41-9678-6E4CC536A872}" type="datetimeFigureOut">
              <a:rPr lang="pt-BR" smtClean="0"/>
              <a:t>14/11/2019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DC292D-2694-0D48-A435-810CB4CED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14800A-F0E0-894E-9398-8FD15F38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F00A-253E-C241-B696-9FE4A7C053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4369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85D762-E93B-AB4E-B987-B97F3911C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008189-3639-E148-A360-6EE365A44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A4EAC26-5DF4-064F-B53B-90F5383FD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A09EE0-323B-2541-863E-1DE1B9630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7CE8-585F-DB41-9678-6E4CC536A872}" type="datetimeFigureOut">
              <a:rPr lang="pt-BR" smtClean="0"/>
              <a:t>14/11/2019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7BB3D09-2EB2-4644-8467-3A277A33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641836-EF60-B74B-A3B4-42BF3C4EF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F00A-253E-C241-B696-9FE4A7C053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811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78BB8-5C06-CA44-8442-48B9C6677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030A53-F818-4A46-A0CF-F9801A286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A8E08CD-B417-944B-8231-D4A05E25B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9144CEE-744F-BE49-BCD5-CEEF927A2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4B476F7-4E78-2644-B186-E20E8F230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A5DEAA1-5E4E-6147-8667-045E72D5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7CE8-585F-DB41-9678-6E4CC536A872}" type="datetimeFigureOut">
              <a:rPr lang="pt-BR" smtClean="0"/>
              <a:t>14/11/2019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E6CF77A-04B1-2E47-BA2A-A7DCF8F57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15958FD-DF3E-2D44-BA30-DA0D7D25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F00A-253E-C241-B696-9FE4A7C053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1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37F7D-2506-604E-888D-C31A68F4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F6E9F1B-4494-9F4E-BEED-7F07E28CF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7CE8-585F-DB41-9678-6E4CC536A872}" type="datetimeFigureOut">
              <a:rPr lang="pt-BR" smtClean="0"/>
              <a:t>14/11/2019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60CE244-2140-ED49-BFFC-AF444DFF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0EEEE7E-62D1-2541-9FA9-D5F2212FD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F00A-253E-C241-B696-9FE4A7C053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393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64DE8F7-4F7D-504B-84B5-3E89DEF9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7CE8-585F-DB41-9678-6E4CC536A872}" type="datetimeFigureOut">
              <a:rPr lang="pt-BR" smtClean="0"/>
              <a:t>14/11/2019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FEAC548-52C5-1746-8487-E566894B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C8B2561-FA72-EF4D-BE43-66BB7F657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F00A-253E-C241-B696-9FE4A7C053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279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CD3EB-AD87-8E45-A467-DAC29D923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4D3648-69FA-9A47-B53D-50CE65162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BF76DFE-08D8-D942-A600-5D3582EDB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AA6CB7-3F35-FE41-9AED-3633541A6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7CE8-585F-DB41-9678-6E4CC536A872}" type="datetimeFigureOut">
              <a:rPr lang="pt-BR" smtClean="0"/>
              <a:t>14/11/2019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EE9FB24-B4AE-F442-B690-BFDCA4EB9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12CFF2-8817-094B-9883-4380BD63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F00A-253E-C241-B696-9FE4A7C053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64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9ECE7-2098-864E-AE37-3291086DE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72FFD99-4233-5E44-8A3D-4DF2B416A3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718369B-E251-9E48-81BD-073D79B99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B94110-BDE1-4547-8EAF-B29ECB1C8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7CE8-585F-DB41-9678-6E4CC536A872}" type="datetimeFigureOut">
              <a:rPr lang="pt-BR" smtClean="0"/>
              <a:t>14/11/2019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5D5E66-8ED9-E747-B7BF-AC538A88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43655C5-1D05-CC45-B7B4-72A1DB6BB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F00A-253E-C241-B696-9FE4A7C053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758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677B0CF-1117-B945-ABEB-5E5FF326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9171C3-6B39-204B-BF1E-4B2BB8AF7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435FFF-B2AE-944B-8930-AADD860B50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07CE8-585F-DB41-9678-6E4CC536A872}" type="datetimeFigureOut">
              <a:rPr lang="pt-BR" smtClean="0"/>
              <a:t>14/11/2019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DC4FB7-C3AC-2644-8BE7-F377B07AD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AEBF58-C16A-414E-8BF5-607B118C2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FF00A-253E-C241-B696-9FE4A7C053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3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68FDB3B-34DF-2449-A725-C213337CA4BC}"/>
              </a:ext>
            </a:extLst>
          </p:cNvPr>
          <p:cNvSpPr txBox="1">
            <a:spLocks/>
          </p:cNvSpPr>
          <p:nvPr/>
        </p:nvSpPr>
        <p:spPr>
          <a:xfrm>
            <a:off x="717422" y="1967265"/>
            <a:ext cx="3072245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Economia</a:t>
            </a: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</a:rPr>
              <a:t>Digital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3D10BB7-EFB1-1E45-9D40-CA6B02510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25" r="-1" b="-1"/>
          <a:stretch/>
        </p:blipFill>
        <p:spPr>
          <a:xfrm>
            <a:off x="5618428" y="643466"/>
            <a:ext cx="5098475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25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63DD668-DD60-B641-ABC5-D1EC4C43C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82" r="34052"/>
          <a:stretch/>
        </p:blipFill>
        <p:spPr>
          <a:xfrm>
            <a:off x="1891862" y="555082"/>
            <a:ext cx="8040414" cy="59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43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1F3A0307-462B-CE47-9174-0D62607A3948}"/>
              </a:ext>
            </a:extLst>
          </p:cNvPr>
          <p:cNvPicPr/>
          <p:nvPr/>
        </p:nvPicPr>
        <p:blipFill rotWithShape="1">
          <a:blip r:embed="rId2"/>
          <a:srcRect l="13033" t="21398" r="14464" b="3881"/>
          <a:stretch/>
        </p:blipFill>
        <p:spPr>
          <a:xfrm>
            <a:off x="2088071" y="1113439"/>
            <a:ext cx="7347088" cy="538597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2BFECDE-26ED-C648-AB07-31635B9F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838" y="3213355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12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D6D79CA-54C8-F940-AB08-87B509DA81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6916" r="20638"/>
          <a:stretch/>
        </p:blipFill>
        <p:spPr>
          <a:xfrm>
            <a:off x="5797543" y="2772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65AA0C-4099-3B43-8DA6-B9A26029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12" y="199612"/>
            <a:ext cx="6081199" cy="131166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Inteligência Artificial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09BBBF-9128-4E47-B809-74158DC19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13" y="1710887"/>
            <a:ext cx="5495925" cy="4904226"/>
          </a:xfrm>
        </p:spPr>
        <p:txBody>
          <a:bodyPr anchor="ctr">
            <a:normAutofit/>
          </a:bodyPr>
          <a:lstStyle/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Nuvem</a:t>
            </a:r>
          </a:p>
          <a:p>
            <a:pPr lvl="1"/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Computação Paralela Barata </a:t>
            </a:r>
          </a:p>
          <a:p>
            <a:pPr lvl="1"/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Abundância de Dados </a:t>
            </a:r>
          </a:p>
          <a:p>
            <a:pPr lvl="1"/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Melhores algoritmos</a:t>
            </a:r>
          </a:p>
          <a:p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</a:rPr>
              <a:t>Devices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 inteligentes conectados e aprendendo com rapidez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Superorganismo - processo cognitivo exponencial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AI complementando as limitações do pensamento humano 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Inteligência sob demanda 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Acesso a múltiplas inteligências</a:t>
            </a:r>
          </a:p>
          <a:p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8AEF9B2-5E68-A342-84BA-9B3DBB933ADD}"/>
              </a:ext>
            </a:extLst>
          </p:cNvPr>
          <p:cNvSpPr txBox="1">
            <a:spLocks/>
          </p:cNvSpPr>
          <p:nvPr/>
        </p:nvSpPr>
        <p:spPr>
          <a:xfrm>
            <a:off x="9177089" y="5106892"/>
            <a:ext cx="2234623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err="1">
                <a:solidFill>
                  <a:schemeClr val="bg1"/>
                </a:solidFill>
              </a:rPr>
              <a:t>Cognifying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440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29EC23E-089E-E648-8ECE-1260D321D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58683" y="1280799"/>
            <a:ext cx="8486465" cy="47736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3FA9CF-3ACE-A240-8869-EE4B4531E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7451" y="1895075"/>
            <a:ext cx="3852041" cy="2400644"/>
          </a:xfr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 err="1"/>
              <a:t>Tecnologias</a:t>
            </a:r>
            <a:r>
              <a:rPr lang="en-US" sz="2800" dirty="0"/>
              <a:t> </a:t>
            </a:r>
            <a:r>
              <a:rPr lang="en-US" sz="2800" dirty="0" err="1"/>
              <a:t>ajudando</a:t>
            </a:r>
            <a:r>
              <a:rPr lang="en-US" sz="2800" dirty="0"/>
              <a:t> a </a:t>
            </a:r>
            <a:r>
              <a:rPr lang="en-US" sz="2800" dirty="0" err="1"/>
              <a:t>elaborar</a:t>
            </a:r>
            <a:r>
              <a:rPr lang="en-US" sz="2800" dirty="0"/>
              <a:t> e resolver </a:t>
            </a:r>
            <a:r>
              <a:rPr lang="en-US" sz="2800" dirty="0" err="1"/>
              <a:t>questões</a:t>
            </a:r>
            <a:r>
              <a:rPr lang="en-US" sz="2800" dirty="0"/>
              <a:t> que o </a:t>
            </a:r>
            <a:r>
              <a:rPr lang="en-US" sz="2800" dirty="0" err="1"/>
              <a:t>conhecimento</a:t>
            </a:r>
            <a:r>
              <a:rPr lang="en-US" sz="2800" dirty="0"/>
              <a:t> </a:t>
            </a:r>
            <a:r>
              <a:rPr lang="en-US" sz="2800" dirty="0" err="1"/>
              <a:t>humano</a:t>
            </a:r>
            <a:r>
              <a:rPr lang="en-US" sz="2800" dirty="0"/>
              <a:t> </a:t>
            </a:r>
            <a:r>
              <a:rPr lang="en-US" sz="2800" dirty="0" err="1"/>
              <a:t>isoladamente</a:t>
            </a:r>
            <a:r>
              <a:rPr lang="en-US" sz="2800" dirty="0"/>
              <a:t> </a:t>
            </a:r>
            <a:r>
              <a:rPr lang="en-US" sz="2800" dirty="0" err="1"/>
              <a:t>seria</a:t>
            </a:r>
            <a:r>
              <a:rPr lang="en-US" sz="2800" dirty="0"/>
              <a:t> </a:t>
            </a:r>
            <a:r>
              <a:rPr lang="en-US" sz="2800" dirty="0" err="1"/>
              <a:t>incapaz</a:t>
            </a:r>
            <a:r>
              <a:rPr lang="en-US" sz="2800" dirty="0"/>
              <a:t> de </a:t>
            </a:r>
            <a:r>
              <a:rPr lang="en-US" sz="2800" dirty="0" err="1"/>
              <a:t>fazer</a:t>
            </a:r>
            <a:endParaRPr lang="en-US" sz="28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484E8AA-2FA6-674D-8FFE-EFC3B2297B00}"/>
              </a:ext>
            </a:extLst>
          </p:cNvPr>
          <p:cNvSpPr txBox="1">
            <a:spLocks/>
          </p:cNvSpPr>
          <p:nvPr/>
        </p:nvSpPr>
        <p:spPr>
          <a:xfrm>
            <a:off x="8007450" y="5295270"/>
            <a:ext cx="3852041" cy="4263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O </a:t>
            </a:r>
            <a:r>
              <a:rPr lang="en-US" sz="2800" dirty="0" err="1"/>
              <a:t>impossível</a:t>
            </a:r>
            <a:r>
              <a:rPr lang="en-US" sz="2800" dirty="0"/>
              <a:t> se </a:t>
            </a:r>
            <a:r>
              <a:rPr lang="en-US" sz="2800" dirty="0" err="1"/>
              <a:t>tornando</a:t>
            </a:r>
            <a:r>
              <a:rPr lang="en-US" sz="2800" dirty="0"/>
              <a:t> </a:t>
            </a:r>
            <a:r>
              <a:rPr lang="en-US" sz="2800" dirty="0" err="1"/>
              <a:t>inevitável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0833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D0A6CB-5A7F-C040-9569-2CBCE2F91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85" y="478814"/>
            <a:ext cx="5725699" cy="5897880"/>
          </a:xfrm>
          <a:prstGeom prst="rect">
            <a:avLst/>
          </a:prstGeom>
          <a:effectLst>
            <a:softEdge rad="0"/>
          </a:effec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BC05940F-8995-B14D-BA1D-AF1FC7906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7400" y="578500"/>
            <a:ext cx="3317396" cy="1157000"/>
          </a:xfrm>
        </p:spPr>
        <p:txBody>
          <a:bodyPr>
            <a:normAutofit/>
          </a:bodyPr>
          <a:lstStyle/>
          <a:p>
            <a:pPr algn="ctr"/>
            <a:r>
              <a:rPr lang="pt-BR" sz="3600" b="1" i="1" dirty="0">
                <a:solidFill>
                  <a:schemeClr val="tx2">
                    <a:lumMod val="75000"/>
                  </a:schemeClr>
                </a:solidFill>
              </a:rPr>
              <a:t>Automação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3E3097A9-F66E-A94B-AE91-437C2E456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3951" y="1637060"/>
            <a:ext cx="5199669" cy="4504451"/>
          </a:xfrm>
          <a:noFill/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Mais impactante que industrialização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Negócios - </a:t>
            </a:r>
            <a:r>
              <a:rPr lang="pt-PT" sz="2000" dirty="0">
                <a:solidFill>
                  <a:schemeClr val="accent1">
                    <a:lumMod val="50000"/>
                  </a:schemeClr>
                </a:solidFill>
              </a:rPr>
              <a:t>mais dinheiro com menores custos </a:t>
            </a: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Cenário em 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</a:rPr>
              <a:t>constução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pt-BR" sz="1800" dirty="0">
                <a:solidFill>
                  <a:schemeClr val="accent1">
                    <a:lumMod val="50000"/>
                  </a:schemeClr>
                </a:solidFill>
              </a:rPr>
              <a:t>alta automação em atividades que  dependam de baixo nível de decisões humanas</a:t>
            </a:r>
          </a:p>
          <a:p>
            <a:pPr lvl="1"/>
            <a:r>
              <a:rPr lang="pt-BR" sz="1800" dirty="0">
                <a:solidFill>
                  <a:schemeClr val="accent1">
                    <a:lumMod val="50000"/>
                  </a:schemeClr>
                </a:solidFill>
              </a:rPr>
              <a:t>menor automação em atividades que exijam ”humanidade” 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Novos tipos de profissionais surgirão, mas em número muito inferior aos obsoletados</a:t>
            </a:r>
          </a:p>
          <a:p>
            <a:r>
              <a:rPr lang="pt-PT" sz="2000" dirty="0">
                <a:solidFill>
                  <a:schemeClr val="accent1">
                    <a:lumMod val="50000"/>
                  </a:schemeClr>
                </a:solidFill>
              </a:rPr>
              <a:t>Níveis inferiores da pirâmide de </a:t>
            </a:r>
            <a:r>
              <a:rPr lang="pt-PT" sz="2000" dirty="0" err="1">
                <a:solidFill>
                  <a:schemeClr val="accent1">
                    <a:lumMod val="50000"/>
                  </a:schemeClr>
                </a:solidFill>
              </a:rPr>
              <a:t>Masllow</a:t>
            </a:r>
            <a:r>
              <a:rPr lang="pt-PT" sz="2000" dirty="0">
                <a:solidFill>
                  <a:schemeClr val="accent1">
                    <a:lumMod val="50000"/>
                  </a:schemeClr>
                </a:solidFill>
              </a:rPr>
              <a:t> - comida, água e abrigo – necessidades atendidas</a:t>
            </a:r>
          </a:p>
        </p:txBody>
      </p:sp>
    </p:spTree>
    <p:extLst>
      <p:ext uri="{BB962C8B-B14F-4D97-AF65-F5344CB8AC3E}">
        <p14:creationId xmlns:p14="http://schemas.microsoft.com/office/powerpoint/2010/main" val="870050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D0A6CB-5A7F-C040-9569-2CBCE2F91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85" y="478814"/>
            <a:ext cx="5725699" cy="5897880"/>
          </a:xfrm>
          <a:prstGeom prst="rect">
            <a:avLst/>
          </a:prstGeom>
          <a:effectLst>
            <a:softEdge rad="0"/>
          </a:effec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BC05940F-8995-B14D-BA1D-AF1FC7906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996" y="533800"/>
            <a:ext cx="3317396" cy="1157000"/>
          </a:xfrm>
        </p:spPr>
        <p:txBody>
          <a:bodyPr>
            <a:normAutofit/>
          </a:bodyPr>
          <a:lstStyle/>
          <a:p>
            <a:pPr algn="ctr"/>
            <a:r>
              <a:rPr lang="pt-BR" sz="3600" b="1" i="1" dirty="0">
                <a:solidFill>
                  <a:schemeClr val="bg1"/>
                </a:solidFill>
              </a:rPr>
              <a:t>Automação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A6FE4700-6828-D042-9D90-6AEDBF45352C}"/>
              </a:ext>
            </a:extLst>
          </p:cNvPr>
          <p:cNvSpPr txBox="1">
            <a:spLocks/>
          </p:cNvSpPr>
          <p:nvPr/>
        </p:nvSpPr>
        <p:spPr>
          <a:xfrm>
            <a:off x="1158529" y="1659684"/>
            <a:ext cx="4218497" cy="3913041"/>
          </a:xfrm>
          <a:prstGeom prst="rect">
            <a:avLst/>
          </a:prstGeom>
          <a:solidFill>
            <a:schemeClr val="tx1">
              <a:alpha val="61000"/>
            </a:schemeClr>
          </a:solidFill>
          <a:effectLst>
            <a:softEdge rad="1651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b="1" dirty="0">
                <a:solidFill>
                  <a:schemeClr val="bg1"/>
                </a:solidFill>
              </a:rPr>
              <a:t>Maior produtividade, melhores margens, menos empregos, mais bilionários tecnológicos - uma classe média em encolhimento?</a:t>
            </a:r>
          </a:p>
          <a:p>
            <a:endParaRPr lang="pt-PT" sz="2400" b="1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chemeClr val="bg1"/>
                </a:solidFill>
              </a:rPr>
              <a:t>Maior desigualdade entre países pobres e ricos?</a:t>
            </a:r>
          </a:p>
          <a:p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9FE5476-EB21-4346-9C59-7FF1778591D0}"/>
              </a:ext>
            </a:extLst>
          </p:cNvPr>
          <p:cNvSpPr txBox="1"/>
          <p:nvPr/>
        </p:nvSpPr>
        <p:spPr>
          <a:xfrm rot="10800000" flipV="1">
            <a:off x="7440129" y="1659684"/>
            <a:ext cx="277473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“Mais da metade dos empregos formais e informais no Brasil podem ser substituídos por máquinas nos próximos 10 a 20 anos. O equivalente a 52,1 milhões de postos.”</a:t>
            </a:r>
          </a:p>
          <a:p>
            <a:endParaRPr lang="pt-BR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1400" dirty="0" err="1">
                <a:solidFill>
                  <a:schemeClr val="accent1">
                    <a:lumMod val="50000"/>
                  </a:schemeClr>
                </a:solidFill>
              </a:rPr>
              <a:t>IDados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</a:rPr>
              <a:t> – Valor Econômico</a:t>
            </a:r>
          </a:p>
          <a:p>
            <a:r>
              <a:rPr lang="pt-BR" sz="1400" dirty="0">
                <a:solidFill>
                  <a:schemeClr val="accent1">
                    <a:lumMod val="50000"/>
                  </a:schemeClr>
                </a:solidFill>
              </a:rPr>
              <a:t>03/10/2019</a:t>
            </a:r>
          </a:p>
        </p:txBody>
      </p:sp>
    </p:spTree>
    <p:extLst>
      <p:ext uri="{BB962C8B-B14F-4D97-AF65-F5344CB8AC3E}">
        <p14:creationId xmlns:p14="http://schemas.microsoft.com/office/powerpoint/2010/main" val="791135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007C510-0D3C-F749-B432-EEF4F5637C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3948" r="11741" b="-1"/>
          <a:stretch/>
        </p:blipFill>
        <p:spPr>
          <a:xfrm>
            <a:off x="7230247" y="879768"/>
            <a:ext cx="4753630" cy="509846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6AB556D-4873-0C47-9692-3B4D1E1C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798445"/>
            <a:ext cx="5817475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Forças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Alavancadoras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7B968B2-619A-D44E-959A-997711C2B765}"/>
              </a:ext>
            </a:extLst>
          </p:cNvPr>
          <p:cNvSpPr txBox="1">
            <a:spLocks/>
          </p:cNvSpPr>
          <p:nvPr/>
        </p:nvSpPr>
        <p:spPr>
          <a:xfrm>
            <a:off x="565906" y="2229804"/>
            <a:ext cx="6456218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solidFill>
                  <a:srgbClr val="000000"/>
                </a:solidFill>
              </a:rPr>
              <a:t>Cognição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Fluidez</a:t>
            </a:r>
            <a:r>
              <a:rPr lang="en-US" sz="1800" dirty="0">
                <a:solidFill>
                  <a:srgbClr val="000000"/>
                </a:solidFill>
              </a:rPr>
              <a:t> - </a:t>
            </a:r>
            <a:r>
              <a:rPr lang="pt-BR" sz="1800" dirty="0">
                <a:solidFill>
                  <a:srgbClr val="000000"/>
                </a:solidFill>
              </a:rPr>
              <a:t>Tudo em eterna transformação. Nada está acabado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Nova </a:t>
            </a:r>
            <a:r>
              <a:rPr lang="en-US" sz="1800" dirty="0" err="1">
                <a:solidFill>
                  <a:srgbClr val="000000"/>
                </a:solidFill>
              </a:rPr>
              <a:t>Linguagem</a:t>
            </a:r>
            <a:r>
              <a:rPr lang="en-US" sz="1800" dirty="0">
                <a:solidFill>
                  <a:srgbClr val="000000"/>
                </a:solidFill>
              </a:rPr>
              <a:t> - </a:t>
            </a:r>
            <a:r>
              <a:rPr lang="en-US" sz="1800" dirty="0" err="1">
                <a:solidFill>
                  <a:srgbClr val="000000"/>
                </a:solidFill>
              </a:rPr>
              <a:t>telas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Acesso</a:t>
            </a:r>
            <a:r>
              <a:rPr lang="en-US" sz="1800" dirty="0">
                <a:solidFill>
                  <a:srgbClr val="000000"/>
                </a:solidFill>
              </a:rPr>
              <a:t> – (</a:t>
            </a:r>
            <a:r>
              <a:rPr lang="en-US" sz="1800" dirty="0" err="1">
                <a:solidFill>
                  <a:srgbClr val="000000"/>
                </a:solidFill>
              </a:rPr>
              <a:t>Serviços</a:t>
            </a:r>
            <a:r>
              <a:rPr lang="en-US" sz="1800" dirty="0">
                <a:solidFill>
                  <a:srgbClr val="000000"/>
                </a:solidFill>
              </a:rPr>
              <a:t> X </a:t>
            </a:r>
            <a:r>
              <a:rPr lang="en-US" sz="1800" dirty="0" err="1">
                <a:solidFill>
                  <a:srgbClr val="000000"/>
                </a:solidFill>
              </a:rPr>
              <a:t>Propriedade</a:t>
            </a:r>
            <a:r>
              <a:rPr lang="en-US" sz="1800" dirty="0">
                <a:solidFill>
                  <a:srgbClr val="000000"/>
                </a:solidFill>
              </a:rPr>
              <a:t>) - </a:t>
            </a:r>
            <a:r>
              <a:rPr lang="en-US" sz="1800" dirty="0" err="1">
                <a:solidFill>
                  <a:srgbClr val="000000"/>
                </a:solidFill>
              </a:rPr>
              <a:t>Intangíveis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Compartilhamento</a:t>
            </a:r>
            <a:r>
              <a:rPr lang="en-US" sz="1800" dirty="0">
                <a:solidFill>
                  <a:srgbClr val="000000"/>
                </a:solidFill>
              </a:rPr>
              <a:t> – </a:t>
            </a:r>
            <a:r>
              <a:rPr lang="en-US" sz="1800" dirty="0" err="1">
                <a:solidFill>
                  <a:srgbClr val="000000"/>
                </a:solidFill>
              </a:rPr>
              <a:t>Colaboração</a:t>
            </a:r>
            <a:r>
              <a:rPr lang="en-US" sz="1800" dirty="0">
                <a:solidFill>
                  <a:srgbClr val="000000"/>
                </a:solidFill>
              </a:rPr>
              <a:t> - </a:t>
            </a:r>
            <a:r>
              <a:rPr lang="en-US" sz="1800" dirty="0" err="1">
                <a:solidFill>
                  <a:srgbClr val="000000"/>
                </a:solidFill>
              </a:rPr>
              <a:t>Coletividade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Filtragem</a:t>
            </a:r>
            <a:r>
              <a:rPr lang="en-US" sz="1800" dirty="0">
                <a:solidFill>
                  <a:srgbClr val="000000"/>
                </a:solidFill>
              </a:rPr>
              <a:t> – </a:t>
            </a:r>
            <a:r>
              <a:rPr lang="en-US" sz="1800" dirty="0" err="1">
                <a:solidFill>
                  <a:srgbClr val="000000"/>
                </a:solidFill>
              </a:rPr>
              <a:t>Reduz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Dispersão</a:t>
            </a:r>
            <a:r>
              <a:rPr lang="en-US" sz="1800" dirty="0">
                <a:solidFill>
                  <a:srgbClr val="000000"/>
                </a:solidFill>
              </a:rPr>
              <a:t> – </a:t>
            </a:r>
            <a:r>
              <a:rPr lang="en-US" sz="1800" dirty="0" err="1">
                <a:solidFill>
                  <a:srgbClr val="000000"/>
                </a:solidFill>
              </a:rPr>
              <a:t>Atenção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Escassa</a:t>
            </a:r>
            <a:r>
              <a:rPr lang="en-US" sz="1800" dirty="0">
                <a:solidFill>
                  <a:srgbClr val="000000"/>
                </a:solidFill>
              </a:rPr>
              <a:t> – </a:t>
            </a:r>
            <a:r>
              <a:rPr lang="en-US" sz="1800" dirty="0" err="1">
                <a:solidFill>
                  <a:srgbClr val="000000"/>
                </a:solidFill>
              </a:rPr>
              <a:t>Desafio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Audiência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Remixagem</a:t>
            </a:r>
            <a:r>
              <a:rPr lang="en-US" sz="1800" dirty="0">
                <a:solidFill>
                  <a:srgbClr val="000000"/>
                </a:solidFill>
              </a:rPr>
              <a:t> – </a:t>
            </a:r>
            <a:r>
              <a:rPr lang="en-US" sz="1800" dirty="0" err="1">
                <a:solidFill>
                  <a:srgbClr val="000000"/>
                </a:solidFill>
              </a:rPr>
              <a:t>Intangíveis</a:t>
            </a:r>
            <a:r>
              <a:rPr lang="en-US" sz="1800" dirty="0">
                <a:solidFill>
                  <a:srgbClr val="000000"/>
                </a:solidFill>
              </a:rPr>
              <a:t> – </a:t>
            </a:r>
            <a:r>
              <a:rPr lang="en-US" sz="1800" dirty="0" err="1">
                <a:solidFill>
                  <a:srgbClr val="000000"/>
                </a:solidFill>
              </a:rPr>
              <a:t>Cópias</a:t>
            </a:r>
            <a:r>
              <a:rPr lang="en-US" sz="1800" dirty="0">
                <a:solidFill>
                  <a:srgbClr val="000000"/>
                </a:solidFill>
              </a:rPr>
              <a:t> – </a:t>
            </a:r>
            <a:r>
              <a:rPr lang="en-US" sz="1800" dirty="0" err="1">
                <a:solidFill>
                  <a:srgbClr val="000000"/>
                </a:solidFill>
              </a:rPr>
              <a:t>Propriedade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Intelectual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Interação</a:t>
            </a:r>
            <a:r>
              <a:rPr lang="en-US" sz="1800" dirty="0">
                <a:solidFill>
                  <a:srgbClr val="000000"/>
                </a:solidFill>
              </a:rPr>
              <a:t> – </a:t>
            </a:r>
            <a:r>
              <a:rPr lang="en-US" sz="1800" dirty="0" err="1">
                <a:solidFill>
                  <a:srgbClr val="000000"/>
                </a:solidFill>
              </a:rPr>
              <a:t>Não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interativo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é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obsoleto</a:t>
            </a:r>
            <a:r>
              <a:rPr lang="en-US" sz="1800" dirty="0">
                <a:solidFill>
                  <a:srgbClr val="000000"/>
                </a:solidFill>
              </a:rPr>
              <a:t> - </a:t>
            </a:r>
            <a:r>
              <a:rPr lang="en-US" sz="1800" dirty="0" err="1">
                <a:solidFill>
                  <a:srgbClr val="000000"/>
                </a:solidFill>
              </a:rPr>
              <a:t>Realidade</a:t>
            </a:r>
            <a:r>
              <a:rPr lang="en-US" sz="1800" dirty="0">
                <a:solidFill>
                  <a:srgbClr val="000000"/>
                </a:solidFill>
              </a:rPr>
              <a:t> Virtual e </a:t>
            </a:r>
            <a:r>
              <a:rPr lang="en-US" sz="1800" dirty="0" err="1">
                <a:solidFill>
                  <a:srgbClr val="000000"/>
                </a:solidFill>
              </a:rPr>
              <a:t>Amentada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Monitoramento</a:t>
            </a:r>
            <a:r>
              <a:rPr lang="en-US" sz="1800" dirty="0">
                <a:solidFill>
                  <a:srgbClr val="000000"/>
                </a:solidFill>
              </a:rPr>
              <a:t> – </a:t>
            </a:r>
            <a:r>
              <a:rPr lang="en-US" sz="1800" dirty="0" err="1">
                <a:solidFill>
                  <a:srgbClr val="000000"/>
                </a:solidFill>
              </a:rPr>
              <a:t>Lifestream</a:t>
            </a:r>
            <a:r>
              <a:rPr lang="en-US" sz="1800" dirty="0">
                <a:solidFill>
                  <a:srgbClr val="000000"/>
                </a:solidFill>
              </a:rPr>
              <a:t> – Lifelogging – 54bi a </a:t>
            </a:r>
            <a:r>
              <a:rPr lang="en-US" sz="1800" dirty="0" err="1">
                <a:solidFill>
                  <a:srgbClr val="000000"/>
                </a:solidFill>
              </a:rPr>
              <a:t>cada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ano</a:t>
            </a:r>
            <a:r>
              <a:rPr lang="en-US" sz="1800" dirty="0">
                <a:solidFill>
                  <a:srgbClr val="000000"/>
                </a:solidFill>
              </a:rPr>
              <a:t> - </a:t>
            </a:r>
            <a:r>
              <a:rPr lang="en-US" sz="1800" dirty="0" err="1">
                <a:solidFill>
                  <a:srgbClr val="000000"/>
                </a:solidFill>
              </a:rPr>
              <a:t>Privacidade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08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4F9F79B-A093-478E-96B5-EE02BC93A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676E472-EF57-974D-AEB4-8243716B5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8" r="9788" b="-2"/>
          <a:stretch/>
        </p:blipFill>
        <p:spPr>
          <a:xfrm>
            <a:off x="6492114" y="10"/>
            <a:ext cx="5699887" cy="405923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C22394-EBC2-4FAF-A555-6C02D589E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50876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F7194F93-1F71-4A70-9DF1-28F183771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1147" y="5004581"/>
            <a:ext cx="962395" cy="962395"/>
          </a:xfrm>
          <a:prstGeom prst="ellipse">
            <a:avLst/>
          </a:prstGeom>
          <a:solidFill>
            <a:srgbClr val="104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BBC0C84-DC2A-43AE-9576-0A44295E8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63725" y="4865965"/>
            <a:ext cx="293695" cy="293695"/>
          </a:xfrm>
          <a:prstGeom prst="ellipse">
            <a:avLst/>
          </a:prstGeom>
          <a:solidFill>
            <a:srgbClr val="1DA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1C726D20-BA21-F047-9A7A-0C4973157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577" y="3917942"/>
            <a:ext cx="3620369" cy="2810484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lvl="2"/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“confiança”</a:t>
            </a:r>
            <a:r>
              <a:rPr lang="pt-BR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2"/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“imediatismo”</a:t>
            </a:r>
            <a:r>
              <a:rPr lang="pt-BR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2"/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“personalização”</a:t>
            </a:r>
            <a:r>
              <a:rPr lang="pt-BR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2"/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“interpretação”</a:t>
            </a:r>
            <a:endParaRPr lang="pt-BR" sz="1800" dirty="0">
              <a:solidFill>
                <a:schemeClr val="accent1">
                  <a:lumMod val="50000"/>
                </a:schemeClr>
              </a:solidFill>
            </a:endParaRPr>
          </a:p>
          <a:p>
            <a:pPr lvl="2"/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“autenticidade” </a:t>
            </a:r>
          </a:p>
          <a:p>
            <a:pPr lvl="2"/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“acessibilidade </a:t>
            </a:r>
          </a:p>
          <a:p>
            <a:pPr lvl="2"/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“autoria” 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4402BC4-B5F3-1D44-A292-C03B6010FB78}"/>
              </a:ext>
            </a:extLst>
          </p:cNvPr>
          <p:cNvSpPr txBox="1">
            <a:spLocks/>
          </p:cNvSpPr>
          <p:nvPr/>
        </p:nvSpPr>
        <p:spPr>
          <a:xfrm>
            <a:off x="10061967" y="5323184"/>
            <a:ext cx="2199625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err="1">
                <a:solidFill>
                  <a:schemeClr val="accent1">
                    <a:lumMod val="50000"/>
                  </a:schemeClr>
                </a:solidFill>
              </a:rPr>
              <a:t>Remixing</a:t>
            </a:r>
            <a:endParaRPr lang="pt-BR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922E322-84B5-594D-B747-D0454ACDCC1A}"/>
              </a:ext>
            </a:extLst>
          </p:cNvPr>
          <p:cNvSpPr txBox="1">
            <a:spLocks/>
          </p:cNvSpPr>
          <p:nvPr/>
        </p:nvSpPr>
        <p:spPr>
          <a:xfrm>
            <a:off x="425430" y="392650"/>
            <a:ext cx="6206295" cy="119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accent1">
                    <a:lumMod val="50000"/>
                  </a:schemeClr>
                </a:solidFill>
              </a:rPr>
              <a:t>Propriedade intelectual ?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DED147A7-C925-7444-B832-9D649F5C6325}"/>
              </a:ext>
            </a:extLst>
          </p:cNvPr>
          <p:cNvSpPr txBox="1">
            <a:spLocks/>
          </p:cNvSpPr>
          <p:nvPr/>
        </p:nvSpPr>
        <p:spPr>
          <a:xfrm>
            <a:off x="425430" y="1590605"/>
            <a:ext cx="6723516" cy="2490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Cópias como geração de valor</a:t>
            </a:r>
          </a:p>
          <a:p>
            <a:endParaRPr lang="pt-B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Conteúdos facilmente transformados e “remixados”</a:t>
            </a:r>
          </a:p>
          <a:p>
            <a:endParaRPr lang="pt-B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Novas criações elevam possibilidades de novas combinações</a:t>
            </a:r>
          </a:p>
          <a:p>
            <a:endParaRPr lang="pt-B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D0B29B3A-56D3-674E-8B43-33008404E007}"/>
              </a:ext>
            </a:extLst>
          </p:cNvPr>
          <p:cNvSpPr txBox="1">
            <a:spLocks/>
          </p:cNvSpPr>
          <p:nvPr/>
        </p:nvSpPr>
        <p:spPr>
          <a:xfrm>
            <a:off x="1344006" y="4623702"/>
            <a:ext cx="2488102" cy="119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Atributos de valor</a:t>
            </a:r>
          </a:p>
        </p:txBody>
      </p:sp>
      <p:sp>
        <p:nvSpPr>
          <p:cNvPr id="2" name="Colchete Esquerdo 1">
            <a:extLst>
              <a:ext uri="{FF2B5EF4-FFF2-40B4-BE49-F238E27FC236}">
                <a16:creationId xmlns:a16="http://schemas.microsoft.com/office/drawing/2014/main" id="{232C6242-8A0E-6E42-92A0-75AD657FEDED}"/>
              </a:ext>
            </a:extLst>
          </p:cNvPr>
          <p:cNvSpPr/>
          <p:nvPr/>
        </p:nvSpPr>
        <p:spPr>
          <a:xfrm>
            <a:off x="4132864" y="4096988"/>
            <a:ext cx="226005" cy="2452392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9733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A226C29-3D92-344B-BF39-AAAD8DA2F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6" r="8426" b="-1"/>
          <a:stretch/>
        </p:blipFill>
        <p:spPr>
          <a:xfrm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65AA0C-4099-3B43-8DA6-B9A26029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286" y="92395"/>
            <a:ext cx="5368288" cy="1325563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Economia dos serviços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09BBBF-9128-4E47-B809-74158DC19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691" y="1865043"/>
            <a:ext cx="5368288" cy="3127913"/>
          </a:xfrm>
        </p:spPr>
        <p:txBody>
          <a:bodyPr anchor="b">
            <a:noAutofit/>
          </a:bodyPr>
          <a:lstStyle/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Acesso 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 Propriedade – Mágica Loja de Aluguel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Oferta exponencial de serviços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Novos modelos de negócios 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</a:rPr>
              <a:t>disruptivos</a:t>
            </a: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Desmaterialização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Ofertas 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</a:rPr>
              <a:t>on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</a:rPr>
              <a:t>demand</a:t>
            </a: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Sinergia de Plataformas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Infraestrutura e conteúdo das nuvens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C2DA92B-794A-C845-851A-8C52B41CC198}"/>
              </a:ext>
            </a:extLst>
          </p:cNvPr>
          <p:cNvSpPr/>
          <p:nvPr/>
        </p:nvSpPr>
        <p:spPr>
          <a:xfrm>
            <a:off x="0" y="6192138"/>
            <a:ext cx="6312691" cy="665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9CC6F3F-0598-0542-87C5-653C01227FE5}"/>
              </a:ext>
            </a:extLst>
          </p:cNvPr>
          <p:cNvSpPr txBox="1">
            <a:spLocks/>
          </p:cNvSpPr>
          <p:nvPr/>
        </p:nvSpPr>
        <p:spPr>
          <a:xfrm>
            <a:off x="9872896" y="5799903"/>
            <a:ext cx="27036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>
                <a:solidFill>
                  <a:schemeClr val="accent1">
                    <a:lumMod val="50000"/>
                  </a:schemeClr>
                </a:solidFill>
              </a:rPr>
              <a:t>Accessing</a:t>
            </a:r>
            <a:endParaRPr lang="pt-BR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86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C3B01EE-68C7-714D-89F5-123F159AA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320" b="11681"/>
          <a:stretch/>
        </p:blipFill>
        <p:spPr>
          <a:xfrm>
            <a:off x="5813587" y="777988"/>
            <a:ext cx="6197600" cy="420617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09BBBF-9128-4E47-B809-74158DC19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713" y="1395700"/>
            <a:ext cx="7995834" cy="4561321"/>
          </a:xfrm>
        </p:spPr>
        <p:txBody>
          <a:bodyPr>
            <a:noAutofit/>
          </a:bodyPr>
          <a:lstStyle/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Avalanche de conteúdo (ano)</a:t>
            </a:r>
          </a:p>
          <a:p>
            <a:pPr lvl="2">
              <a:buFont typeface="Wingdings" pitchFamily="2" charset="2"/>
              <a:buChar char="ü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8 milhões de músicas</a:t>
            </a:r>
          </a:p>
          <a:p>
            <a:pPr lvl="2">
              <a:buFont typeface="Wingdings" pitchFamily="2" charset="2"/>
              <a:buChar char="ü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2 milhões de livros</a:t>
            </a:r>
          </a:p>
          <a:p>
            <a:pPr lvl="2">
              <a:buFont typeface="Wingdings" pitchFamily="2" charset="2"/>
              <a:buChar char="ü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16.000 filmes</a:t>
            </a:r>
          </a:p>
          <a:p>
            <a:pPr lvl="2">
              <a:buFont typeface="Wingdings" pitchFamily="2" charset="2"/>
              <a:buChar char="ü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30 bilhões de posts em blogs</a:t>
            </a:r>
          </a:p>
          <a:p>
            <a:pPr lvl="2">
              <a:buFont typeface="Wingdings" pitchFamily="2" charset="2"/>
              <a:buChar char="ü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182 bilhões de </a:t>
            </a:r>
            <a:r>
              <a:rPr lang="pt-BR" dirty="0" err="1">
                <a:solidFill>
                  <a:schemeClr val="accent1">
                    <a:lumMod val="50000"/>
                  </a:schemeClr>
                </a:solidFill>
              </a:rPr>
              <a:t>tweets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Font typeface="Wingdings" pitchFamily="2" charset="2"/>
              <a:buChar char="ü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400.000 novos produtos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Filtragem para reduzir dispersão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Mecanismos de recomendação – personalização em massa - singularidade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Risco – manipulação e restrição ao acesso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Filtro - concentra conteúdo – busca concentração humana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Atenção humana escassa – 24 horas/dia de potencial – preciosa e barata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Desafio: audiência em maior escala e de maior qualidade </a:t>
            </a:r>
          </a:p>
          <a:p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30510C8-9E57-1C43-AD45-7189FAC017FD}"/>
              </a:ext>
            </a:extLst>
          </p:cNvPr>
          <p:cNvSpPr txBox="1">
            <a:spLocks/>
          </p:cNvSpPr>
          <p:nvPr/>
        </p:nvSpPr>
        <p:spPr>
          <a:xfrm>
            <a:off x="10262616" y="5957021"/>
            <a:ext cx="2581656" cy="900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>
                <a:solidFill>
                  <a:schemeClr val="accent1">
                    <a:lumMod val="50000"/>
                  </a:schemeClr>
                </a:solidFill>
              </a:rPr>
              <a:t>Filtering</a:t>
            </a:r>
            <a:endParaRPr lang="pt-BR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65AA0C-4099-3B43-8DA6-B9A26029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94" y="247360"/>
            <a:ext cx="7197834" cy="900979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O poder dos filtros</a:t>
            </a:r>
          </a:p>
        </p:txBody>
      </p:sp>
    </p:spTree>
    <p:extLst>
      <p:ext uri="{BB962C8B-B14F-4D97-AF65-F5344CB8AC3E}">
        <p14:creationId xmlns:p14="http://schemas.microsoft.com/office/powerpoint/2010/main" val="1083900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399FC47-9FF8-084A-BB66-F689D182CA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278" r="31485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A9BD76-B1C9-B446-90F9-9E673436B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888642"/>
            <a:ext cx="4706803" cy="51723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4000" dirty="0">
                <a:solidFill>
                  <a:srgbClr val="000000"/>
                </a:solidFill>
              </a:rPr>
              <a:t>A humanidade mudará mais nos próximos 20 anos do que nos últimos 3 séculos</a:t>
            </a:r>
            <a:br>
              <a:rPr lang="pt-BR" sz="4000" dirty="0">
                <a:solidFill>
                  <a:srgbClr val="000000"/>
                </a:solidFill>
              </a:rPr>
            </a:br>
            <a:endParaRPr lang="pt-BR" sz="4000" dirty="0">
              <a:solidFill>
                <a:srgbClr val="0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5CEE98C-4630-EA43-BFDE-5E3C90D090E7}"/>
              </a:ext>
            </a:extLst>
          </p:cNvPr>
          <p:cNvSpPr txBox="1"/>
          <p:nvPr/>
        </p:nvSpPr>
        <p:spPr>
          <a:xfrm>
            <a:off x="3431249" y="4857788"/>
            <a:ext cx="2117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Gerd </a:t>
            </a:r>
            <a:r>
              <a:rPr lang="pt-BR" sz="2400" dirty="0" err="1"/>
              <a:t>Leonhard</a:t>
            </a:r>
            <a:r>
              <a:rPr lang="pt-BR" sz="2400" dirty="0"/>
              <a:t> </a:t>
            </a:r>
            <a:endParaRPr lang="pt-BR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86963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DF921FF-CC6E-B44C-8AB3-9E6E2685A7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3948" r="11741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65AA0C-4099-3B43-8DA6-B9A26029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74" y="140415"/>
            <a:ext cx="6394152" cy="1311664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chemeClr val="accent1">
                    <a:lumMod val="50000"/>
                  </a:schemeClr>
                </a:solidFill>
              </a:rPr>
              <a:t>O que não for interativo será obsoleto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09BBBF-9128-4E47-B809-74158DC19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47" y="1720510"/>
            <a:ext cx="5269424" cy="4742481"/>
          </a:xfrm>
        </p:spPr>
        <p:txBody>
          <a:bodyPr anchor="ctr">
            <a:noAutofit/>
          </a:bodyPr>
          <a:lstStyle/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Sistemas interativos controlados por gestos e vozes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Tecnologias “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</a:rPr>
              <a:t>wearable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”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Realidade Virtual (VR) – cria ambiente virtual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Realidade Aumentada (AR) – traz elementos virtuais para realidade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Rastreamento ocular – monitoramento do comportamento e das emoções humanas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“Tecnologia Afetiva” – respostas as emoções humanas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Interação evoluirá em três dimensões </a:t>
            </a:r>
          </a:p>
          <a:p>
            <a:pPr marL="457200" lvl="1" indent="0">
              <a:buNone/>
            </a:pPr>
            <a:r>
              <a:rPr lang="pt-BR" sz="1800" b="1" i="1" dirty="0">
                <a:solidFill>
                  <a:schemeClr val="accent1">
                    <a:lumMod val="50000"/>
                  </a:schemeClr>
                </a:solidFill>
              </a:rPr>
              <a:t>sentidos – intimidade - imersão</a:t>
            </a:r>
            <a:endParaRPr lang="pt-BR" sz="18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648273C-999A-B340-AB00-3284BA401710}"/>
              </a:ext>
            </a:extLst>
          </p:cNvPr>
          <p:cNvSpPr txBox="1">
            <a:spLocks/>
          </p:cNvSpPr>
          <p:nvPr/>
        </p:nvSpPr>
        <p:spPr>
          <a:xfrm>
            <a:off x="9773162" y="6155720"/>
            <a:ext cx="2014091" cy="7022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err="1"/>
              <a:t>Interacting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983289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1D43708-8BA0-EB49-A574-2CF909FE7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30" r="7403"/>
          <a:stretch/>
        </p:blipFill>
        <p:spPr>
          <a:xfrm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65AA0C-4099-3B43-8DA6-B9A26029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1" y="0"/>
            <a:ext cx="5479472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chemeClr val="accent1">
                    <a:lumMod val="50000"/>
                  </a:schemeClr>
                </a:solidFill>
              </a:rPr>
              <a:t>O monitoramento digital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09BBBF-9128-4E47-B809-74158DC19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692" y="1551709"/>
            <a:ext cx="5306361" cy="4417726"/>
          </a:xfrm>
        </p:spPr>
        <p:txBody>
          <a:bodyPr anchor="b">
            <a:noAutofit/>
          </a:bodyPr>
          <a:lstStyle/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sensores digitais extremamente pequenos,  baratos, interativos e Inteligentes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Novos chips, baterias mais resistentes e nuvem – monitoramento de longo prazo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</a:rPr>
              <a:t>lifestream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”  - rastreamento ativo e consciente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</a:rPr>
              <a:t>lifelogging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” - rastreamento não ativo e consciente - fluxo de interações armazenado - diário contínuo de nosso corpo, emoções  e nossa mente</a:t>
            </a:r>
          </a:p>
          <a:p>
            <a:pPr lvl="0"/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30 bilhões de sensores (2015) – 54 bilhões novos até 2020</a:t>
            </a:r>
          </a:p>
          <a:p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615E757-31E1-5E41-9D98-87128FE35703}"/>
              </a:ext>
            </a:extLst>
          </p:cNvPr>
          <p:cNvSpPr txBox="1">
            <a:spLocks/>
          </p:cNvSpPr>
          <p:nvPr/>
        </p:nvSpPr>
        <p:spPr>
          <a:xfrm>
            <a:off x="1234131" y="6254486"/>
            <a:ext cx="1783389" cy="60351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>
                <a:solidFill>
                  <a:schemeClr val="bg1"/>
                </a:solidFill>
              </a:rPr>
              <a:t>Tracking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09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43DD5C-CDC2-E246-A79F-652642C23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33" y="1725191"/>
            <a:ext cx="6464382" cy="4295976"/>
          </a:xfrm>
        </p:spPr>
        <p:txBody>
          <a:bodyPr anchor="t">
            <a:normAutofit/>
          </a:bodyPr>
          <a:lstStyle/>
          <a:p>
            <a:r>
              <a:rPr lang="pt-PT" sz="2000" dirty="0"/>
              <a:t>entretenimento questionável</a:t>
            </a:r>
          </a:p>
          <a:p>
            <a:r>
              <a:rPr lang="pt-PT" sz="2000" dirty="0"/>
              <a:t>eternos aprendizes – constante desconforto</a:t>
            </a:r>
          </a:p>
          <a:p>
            <a:r>
              <a:rPr lang="pt-PT" sz="2000" dirty="0"/>
              <a:t>Compressão do tempo</a:t>
            </a:r>
          </a:p>
          <a:p>
            <a:r>
              <a:rPr lang="pt-PT" sz="2000" dirty="0"/>
              <a:t>impacto negativo na saúde, bem-estar, felicidade e na vida em geral</a:t>
            </a:r>
          </a:p>
          <a:p>
            <a:r>
              <a:rPr lang="pt-BR" sz="2000" dirty="0"/>
              <a:t>Pessoas viciadas e tech e ansiando por mais – efeitos físicos reais – obesidade digital</a:t>
            </a:r>
          </a:p>
          <a:p>
            <a:r>
              <a:rPr lang="pt-BR" sz="2000" dirty="0"/>
              <a:t>a interação humana </a:t>
            </a:r>
            <a:r>
              <a:rPr lang="pt-BR" sz="2000" dirty="0" err="1"/>
              <a:t>ameaçda</a:t>
            </a:r>
            <a:endParaRPr lang="pt-BR" sz="2000" dirty="0"/>
          </a:p>
          <a:p>
            <a:r>
              <a:rPr lang="pt-BR" sz="2000" dirty="0"/>
              <a:t>Liberdade, privacidade e segurança em jogo</a:t>
            </a:r>
          </a:p>
          <a:p>
            <a:r>
              <a:rPr lang="pt-BR" sz="2000" dirty="0"/>
              <a:t>O império dos monopólios</a:t>
            </a:r>
          </a:p>
          <a:p>
            <a:endParaRPr lang="pt-BR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72171DC-2483-8045-AA91-8A76799C4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40" r="25930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DECC687-6495-F146-9C96-5FCD9750EDB2}"/>
              </a:ext>
            </a:extLst>
          </p:cNvPr>
          <p:cNvSpPr txBox="1">
            <a:spLocks/>
          </p:cNvSpPr>
          <p:nvPr/>
        </p:nvSpPr>
        <p:spPr>
          <a:xfrm>
            <a:off x="569118" y="156769"/>
            <a:ext cx="6728703" cy="1019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Preocupações</a:t>
            </a:r>
          </a:p>
        </p:txBody>
      </p:sp>
    </p:spTree>
    <p:extLst>
      <p:ext uri="{BB962C8B-B14F-4D97-AF65-F5344CB8AC3E}">
        <p14:creationId xmlns:p14="http://schemas.microsoft.com/office/powerpoint/2010/main" val="3879154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BC2797-E530-DD4A-832B-1C7238393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6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800" dirty="0"/>
              <a:t>Inteligência Humana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E21BB99C-5BA6-B74A-B4A7-FE356668F1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0352604"/>
              </p:ext>
            </p:extLst>
          </p:nvPr>
        </p:nvGraphicFramePr>
        <p:xfrm>
          <a:off x="6716295" y="1439333"/>
          <a:ext cx="380732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F49F92AF-F562-F64D-A100-3F6D16946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012" y="1439332"/>
            <a:ext cx="6522471" cy="5418667"/>
          </a:xfrm>
          <a:prstGeom prst="ellipse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692960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CCF356-7294-3647-BA3A-7EA723DA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9" y="4963426"/>
            <a:ext cx="7032082" cy="159779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pt-PT" sz="4000" dirty="0"/>
              <a:t>qualquer coisa que não possa ser digitalizada ou automatizada se tornará mais valiosa</a:t>
            </a:r>
            <a:endParaRPr lang="en-US" sz="4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91D32A2-73A0-F347-B307-5109F0FD2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00" b="11472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378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BDCD03-C303-3F48-A457-50B4CF0D3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4800" dirty="0" err="1"/>
              <a:t>Teremos</a:t>
            </a:r>
            <a:r>
              <a:rPr lang="en-US" sz="4800" dirty="0"/>
              <a:t> que </a:t>
            </a:r>
            <a:r>
              <a:rPr lang="en-US" sz="4800" dirty="0" err="1"/>
              <a:t>nos</a:t>
            </a:r>
            <a:r>
              <a:rPr lang="en-US" sz="4800" dirty="0"/>
              <a:t> </a:t>
            </a:r>
            <a:r>
              <a:rPr lang="en-US" sz="4800" dirty="0" err="1"/>
              <a:t>reinventar</a:t>
            </a:r>
            <a:r>
              <a:rPr lang="en-US" sz="4800" dirty="0"/>
              <a:t> </a:t>
            </a:r>
            <a:r>
              <a:rPr lang="en-US" sz="4800" dirty="0" err="1"/>
              <a:t>constantemente</a:t>
            </a:r>
            <a:r>
              <a:rPr lang="en-US" sz="4800" dirty="0"/>
              <a:t>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5F39AE7-618E-CA41-9664-83C08F1E7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89" b="14789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>
            <a:extLst>
              <a:ext uri="{FF2B5EF4-FFF2-40B4-BE49-F238E27FC236}">
                <a16:creationId xmlns:a16="http://schemas.microsoft.com/office/drawing/2014/main" id="{11110EF0-936A-6240-9DE2-AFEB42370F59}"/>
              </a:ext>
            </a:extLst>
          </p:cNvPr>
          <p:cNvSpPr txBox="1">
            <a:spLocks/>
          </p:cNvSpPr>
          <p:nvPr/>
        </p:nvSpPr>
        <p:spPr>
          <a:xfrm>
            <a:off x="6331527" y="353508"/>
            <a:ext cx="5454857" cy="126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800" dirty="0" err="1"/>
              <a:t>Habilidades</a:t>
            </a:r>
            <a:r>
              <a:rPr lang="en-US" sz="4800" dirty="0"/>
              <a:t> e </a:t>
            </a:r>
            <a:r>
              <a:rPr lang="en-US" sz="4800" dirty="0" err="1"/>
              <a:t>Competências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17164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68FDB3B-34DF-2449-A725-C213337CA4BC}"/>
              </a:ext>
            </a:extLst>
          </p:cNvPr>
          <p:cNvSpPr txBox="1">
            <a:spLocks/>
          </p:cNvSpPr>
          <p:nvPr/>
        </p:nvSpPr>
        <p:spPr>
          <a:xfrm>
            <a:off x="717422" y="1967265"/>
            <a:ext cx="4034687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Mauro Negrete</a:t>
            </a:r>
          </a:p>
          <a:p>
            <a:pPr algn="ctr">
              <a:spcAft>
                <a:spcPts val="600"/>
              </a:spcAft>
            </a:pPr>
            <a:endParaRPr lang="en-US" sz="3600" kern="1200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spcAft>
                <a:spcPts val="600"/>
              </a:spcAft>
            </a:pPr>
            <a:r>
              <a:rPr lang="en-US" sz="1800" dirty="0" err="1">
                <a:solidFill>
                  <a:schemeClr val="tx2">
                    <a:lumMod val="75000"/>
                  </a:schemeClr>
                </a:solidFill>
              </a:rPr>
              <a:t>mauro.Negrete@forsky.com.br</a:t>
            </a:r>
            <a:endParaRPr lang="en-US" sz="1800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3D10BB7-EFB1-1E45-9D40-CA6B02510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25" r="-1" b="-1"/>
          <a:stretch/>
        </p:blipFill>
        <p:spPr>
          <a:xfrm>
            <a:off x="5618428" y="643466"/>
            <a:ext cx="5098475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87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54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0C5AD6B-C847-EA48-AC74-FFFE7ECD9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56" r="1" b="196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6BC2FC-D97B-C442-BDD0-1DF253547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pt-BR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</a:t>
            </a:r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Midia</a:t>
            </a:r>
            <a:endParaRPr lang="pt-BR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 - </a:t>
            </a:r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Edge </a:t>
            </a:r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endParaRPr lang="pt-BR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</a:p>
          <a:p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</a:t>
            </a:r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Autonomous</a:t>
            </a:r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endParaRPr lang="pt-BR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Blockchain</a:t>
            </a:r>
            <a:endParaRPr lang="pt-BR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Mobilidade 5G</a:t>
            </a:r>
          </a:p>
          <a:p>
            <a:pPr>
              <a:spcAft>
                <a:spcPct val="0"/>
              </a:spcAft>
            </a:pPr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 – </a:t>
            </a:r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Augmented</a:t>
            </a:r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Analytics</a:t>
            </a:r>
            <a:endParaRPr lang="pt-BR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endParaRPr lang="pt-BR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Quantun</a:t>
            </a:r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endParaRPr lang="pt-BR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– Digital </a:t>
            </a:r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  <a:endParaRPr lang="pt-BR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</a:t>
            </a:r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Reality (Virtual, </a:t>
            </a:r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Augmented</a:t>
            </a:r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Assisted</a:t>
            </a:r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pt-BR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Twins</a:t>
            </a:r>
            <a:endParaRPr lang="pt-BR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Nanotechnology</a:t>
            </a:r>
            <a:endParaRPr lang="pt-BR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Biotechnology</a:t>
            </a:r>
            <a:endParaRPr lang="pt-BR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300" dirty="0">
              <a:solidFill>
                <a:srgbClr val="FFFFFF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45DAF5D-A917-844F-9208-6CDC4CAEF217}"/>
              </a:ext>
            </a:extLst>
          </p:cNvPr>
          <p:cNvSpPr txBox="1"/>
          <p:nvPr/>
        </p:nvSpPr>
        <p:spPr>
          <a:xfrm>
            <a:off x="778382" y="4879196"/>
            <a:ext cx="6156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Tecnologias no centro das mudanças</a:t>
            </a:r>
          </a:p>
        </p:txBody>
      </p:sp>
    </p:spTree>
    <p:extLst>
      <p:ext uri="{BB962C8B-B14F-4D97-AF65-F5344CB8AC3E}">
        <p14:creationId xmlns:p14="http://schemas.microsoft.com/office/powerpoint/2010/main" val="3203004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287E2-9C2A-5F4B-A081-16D7EE61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C76B01-95BE-DF46-A22B-44C7941BA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F1ACF4D-C152-FE45-ABBC-F586FE1A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45" y="20637"/>
            <a:ext cx="10958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01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6C6446C-CD4D-A241-BEF9-2A5281BE1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7420" r="-1" b="-1"/>
          <a:stretch/>
        </p:blipFill>
        <p:spPr>
          <a:xfrm>
            <a:off x="195072" y="1115031"/>
            <a:ext cx="4421646" cy="462793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1067088-2C03-924C-BE78-FF0C2A8B73EC}"/>
              </a:ext>
            </a:extLst>
          </p:cNvPr>
          <p:cNvSpPr txBox="1"/>
          <p:nvPr/>
        </p:nvSpPr>
        <p:spPr>
          <a:xfrm>
            <a:off x="8311511" y="6351738"/>
            <a:ext cx="294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Kevin Kelly – The </a:t>
            </a:r>
            <a:r>
              <a:rPr lang="pt-BR" dirty="0" err="1">
                <a:solidFill>
                  <a:schemeClr val="accent1">
                    <a:lumMod val="50000"/>
                  </a:schemeClr>
                </a:solidFill>
              </a:rPr>
              <a:t>Inevitable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0516CF1-DA3D-C24C-BD34-0CA74686A365}"/>
              </a:ext>
            </a:extLst>
          </p:cNvPr>
          <p:cNvSpPr txBox="1">
            <a:spLocks/>
          </p:cNvSpPr>
          <p:nvPr/>
        </p:nvSpPr>
        <p:spPr>
          <a:xfrm>
            <a:off x="4809340" y="3428999"/>
            <a:ext cx="7004341" cy="154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chemeClr val="accent1">
                    <a:lumMod val="50000"/>
                  </a:schemeClr>
                </a:solidFill>
              </a:rPr>
              <a:t>Estamos nos afastando de um mundo de substantivos fixos e indo em direção a um mundo de verbos </a:t>
            </a:r>
            <a:r>
              <a:rPr lang="pt-BR" sz="3200" b="1" dirty="0" err="1">
                <a:solidFill>
                  <a:schemeClr val="accent1">
                    <a:lumMod val="50000"/>
                  </a:schemeClr>
                </a:solidFill>
              </a:rPr>
              <a:t>fuidos</a:t>
            </a:r>
            <a:endParaRPr lang="pt-BR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B759158-3741-D24B-900A-1E2A29F2D513}"/>
              </a:ext>
            </a:extLst>
          </p:cNvPr>
          <p:cNvSpPr txBox="1">
            <a:spLocks/>
          </p:cNvSpPr>
          <p:nvPr/>
        </p:nvSpPr>
        <p:spPr>
          <a:xfrm>
            <a:off x="4464318" y="1115031"/>
            <a:ext cx="7004341" cy="154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chemeClr val="accent1">
                    <a:lumMod val="50000"/>
                  </a:schemeClr>
                </a:solidFill>
              </a:rPr>
              <a:t>Nesse mundo digital tudo está em movimento, e com velocidade em aceleração</a:t>
            </a:r>
          </a:p>
        </p:txBody>
      </p:sp>
    </p:spTree>
    <p:extLst>
      <p:ext uri="{BB962C8B-B14F-4D97-AF65-F5344CB8AC3E}">
        <p14:creationId xmlns:p14="http://schemas.microsoft.com/office/powerpoint/2010/main" val="1197999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65CA6F-425C-F84E-AFEC-DB9537EE0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685BBC-9ADD-0B44-8436-44DACA5C9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3747DBE-4D85-9C43-906A-4C49C7496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88" y="336549"/>
            <a:ext cx="11236271" cy="6224076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1228D1F-B50A-3044-B060-36E1F8282335}"/>
              </a:ext>
            </a:extLst>
          </p:cNvPr>
          <p:cNvCxnSpPr>
            <a:cxnSpLocks/>
          </p:cNvCxnSpPr>
          <p:nvPr/>
        </p:nvCxnSpPr>
        <p:spPr>
          <a:xfrm flipV="1">
            <a:off x="5789448" y="736061"/>
            <a:ext cx="196012" cy="31403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4B7F84A8-53F4-FE41-8A2E-4E6E00D8B27A}"/>
              </a:ext>
            </a:extLst>
          </p:cNvPr>
          <p:cNvSpPr/>
          <p:nvPr/>
        </p:nvSpPr>
        <p:spPr>
          <a:xfrm>
            <a:off x="672321" y="524109"/>
            <a:ext cx="10799244" cy="7379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dirty="0">
                <a:solidFill>
                  <a:schemeClr val="tx1"/>
                </a:solidFill>
              </a:rPr>
              <a:t>estamos no “pivot </a:t>
            </a:r>
            <a:r>
              <a:rPr lang="pt-PT" sz="3200" dirty="0" err="1">
                <a:solidFill>
                  <a:schemeClr val="tx1"/>
                </a:solidFill>
              </a:rPr>
              <a:t>point</a:t>
            </a:r>
            <a:r>
              <a:rPr lang="pt-PT" sz="3200" dirty="0">
                <a:solidFill>
                  <a:schemeClr val="tx1"/>
                </a:solidFill>
              </a:rPr>
              <a:t>” das mudanças exponenciais</a:t>
            </a:r>
            <a:endParaRPr lang="pt-B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28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47B0652-5F3A-1340-9F7E-2BC4C6225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6" r="30447" b="11318"/>
          <a:stretch/>
        </p:blipFill>
        <p:spPr>
          <a:xfrm>
            <a:off x="4639056" y="465581"/>
            <a:ext cx="7552944" cy="6081813"/>
          </a:xfrm>
          <a:prstGeom prst="rect">
            <a:avLst/>
          </a:prstGeom>
          <a:effectLst/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7B968B2-619A-D44E-959A-997711C2B765}"/>
              </a:ext>
            </a:extLst>
          </p:cNvPr>
          <p:cNvSpPr txBox="1">
            <a:spLocks/>
          </p:cNvSpPr>
          <p:nvPr/>
        </p:nvSpPr>
        <p:spPr>
          <a:xfrm>
            <a:off x="923310" y="1552355"/>
            <a:ext cx="3715746" cy="4840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Cognição</a:t>
            </a:r>
          </a:p>
          <a:p>
            <a:r>
              <a:rPr lang="pt-BR" dirty="0"/>
              <a:t>Fluidez</a:t>
            </a:r>
          </a:p>
          <a:p>
            <a:r>
              <a:rPr lang="pt-BR" dirty="0"/>
              <a:t>Nova Linguagem</a:t>
            </a:r>
          </a:p>
          <a:p>
            <a:r>
              <a:rPr lang="pt-BR" dirty="0"/>
              <a:t>Acesso</a:t>
            </a:r>
          </a:p>
          <a:p>
            <a:r>
              <a:rPr lang="pt-BR" dirty="0"/>
              <a:t>Compartilhamento</a:t>
            </a:r>
          </a:p>
          <a:p>
            <a:r>
              <a:rPr lang="pt-BR" dirty="0"/>
              <a:t>Filtragem</a:t>
            </a:r>
          </a:p>
          <a:p>
            <a:r>
              <a:rPr lang="pt-BR" dirty="0" err="1"/>
              <a:t>Remixagem</a:t>
            </a:r>
            <a:endParaRPr lang="pt-BR" dirty="0"/>
          </a:p>
          <a:p>
            <a:r>
              <a:rPr lang="pt-BR" dirty="0"/>
              <a:t>Interação</a:t>
            </a:r>
          </a:p>
          <a:p>
            <a:r>
              <a:rPr lang="pt-BR" dirty="0"/>
              <a:t>Monitoramento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6AB556D-4873-0C47-9692-3B4D1E1C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10" y="-176194"/>
            <a:ext cx="7004799" cy="16927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Pilares da nova era digital</a:t>
            </a:r>
          </a:p>
        </p:txBody>
      </p:sp>
    </p:spTree>
    <p:extLst>
      <p:ext uri="{BB962C8B-B14F-4D97-AF65-F5344CB8AC3E}">
        <p14:creationId xmlns:p14="http://schemas.microsoft.com/office/powerpoint/2010/main" val="136085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5AA0C-4099-3B43-8DA6-B9A26029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5" y="182572"/>
            <a:ext cx="6031437" cy="16927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Degradação programada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09BBBF-9128-4E47-B809-74158DC19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45" y="2575033"/>
            <a:ext cx="6031437" cy="3742632"/>
          </a:xfrm>
        </p:spPr>
        <p:txBody>
          <a:bodyPr>
            <a:normAutofit fontScale="92500" lnSpcReduction="20000"/>
          </a:bodyPr>
          <a:lstStyle/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Tudo requer energia adicional e ordem para se manter – mais verdadeiro para mundo digital</a:t>
            </a:r>
          </a:p>
          <a:p>
            <a:endParaRPr lang="pt-BR" sz="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Upgrade necessário – higiene</a:t>
            </a:r>
          </a:p>
          <a:p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Negligenciar frequentes adequações pode levar ao </a:t>
            </a:r>
            <a:r>
              <a:rPr lang="pt-BR" sz="2000" b="1" i="1" dirty="0">
                <a:solidFill>
                  <a:schemeClr val="accent1">
                    <a:lumMod val="50000"/>
                  </a:schemeClr>
                </a:solidFill>
              </a:rPr>
              <a:t>FIM</a:t>
            </a:r>
          </a:p>
          <a:p>
            <a:endParaRPr lang="pt-BR" sz="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Fluxo  - progresso contínuo</a:t>
            </a:r>
          </a:p>
          <a:p>
            <a:endParaRPr lang="pt-BR" sz="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Processo mais importante que produto final</a:t>
            </a:r>
          </a:p>
          <a:p>
            <a:endParaRPr lang="pt-BR" sz="9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Estaremos no modo iniciantes para sempre – eternos aprendizes</a:t>
            </a:r>
          </a:p>
          <a:p>
            <a:pPr marL="0" indent="0">
              <a:buNone/>
            </a:pP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em 5" descr="Uma imagem contendo pessoa&#10;&#10;Descrição gerada automaticamente">
            <a:extLst>
              <a:ext uri="{FF2B5EF4-FFF2-40B4-BE49-F238E27FC236}">
                <a16:creationId xmlns:a16="http://schemas.microsoft.com/office/drawing/2014/main" id="{653FEEFB-CBB0-3F43-8310-887AA0463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36" r="1804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6D59B32-AE0E-D441-A36F-401051E7F71A}"/>
              </a:ext>
            </a:extLst>
          </p:cNvPr>
          <p:cNvSpPr txBox="1">
            <a:spLocks/>
          </p:cNvSpPr>
          <p:nvPr/>
        </p:nvSpPr>
        <p:spPr>
          <a:xfrm>
            <a:off x="9035424" y="4908024"/>
            <a:ext cx="2807951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err="1">
                <a:solidFill>
                  <a:schemeClr val="bg1"/>
                </a:solidFill>
              </a:rPr>
              <a:t>Becoming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100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CC2603-FD62-BD46-881F-EF4DC6C89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17" y="349359"/>
            <a:ext cx="10515600" cy="1325563"/>
          </a:xfrm>
          <a:effectLst/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Dados - o petróleo da nova economia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F507E27-3CD1-BA43-9998-7764AB836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85" t="17079" b="15424"/>
          <a:stretch/>
        </p:blipFill>
        <p:spPr>
          <a:xfrm>
            <a:off x="2413103" y="1844354"/>
            <a:ext cx="6579081" cy="3373078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43406D4-4D75-1546-925E-2F5ADE84FB14}"/>
              </a:ext>
            </a:extLst>
          </p:cNvPr>
          <p:cNvSpPr txBox="1">
            <a:spLocks/>
          </p:cNvSpPr>
          <p:nvPr/>
        </p:nvSpPr>
        <p:spPr>
          <a:xfrm>
            <a:off x="444843" y="5232986"/>
            <a:ext cx="105156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Escalar é fundamental</a:t>
            </a:r>
          </a:p>
        </p:txBody>
      </p:sp>
    </p:spTree>
    <p:extLst>
      <p:ext uri="{BB962C8B-B14F-4D97-AF65-F5344CB8AC3E}">
        <p14:creationId xmlns:p14="http://schemas.microsoft.com/office/powerpoint/2010/main" val="25575541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846</Words>
  <Application>Microsoft Macintosh PowerPoint</Application>
  <PresentationFormat>Widescreen</PresentationFormat>
  <Paragraphs>176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Pilares da nova era digital</vt:lpstr>
      <vt:lpstr>Degradação programada</vt:lpstr>
      <vt:lpstr>Dados - o petróleo da nova economia</vt:lpstr>
      <vt:lpstr>Apresentação do PowerPoint</vt:lpstr>
      <vt:lpstr>Apresentação do PowerPoint</vt:lpstr>
      <vt:lpstr>Inteligência Artificial</vt:lpstr>
      <vt:lpstr>Tecnologias ajudando a elaborar e resolver questões que o conhecimento humano isoladamente seria incapaz de fazer</vt:lpstr>
      <vt:lpstr>Automação</vt:lpstr>
      <vt:lpstr>Automação</vt:lpstr>
      <vt:lpstr>Forças Alavancadoras</vt:lpstr>
      <vt:lpstr>Apresentação do PowerPoint</vt:lpstr>
      <vt:lpstr>Economia dos serviços</vt:lpstr>
      <vt:lpstr>O poder dos filtros</vt:lpstr>
      <vt:lpstr>O que não for interativo será obsoleto</vt:lpstr>
      <vt:lpstr>O monitoramento digital</vt:lpstr>
      <vt:lpstr>Apresentação do PowerPoint</vt:lpstr>
      <vt:lpstr>Inteligência Humana</vt:lpstr>
      <vt:lpstr>qualquer coisa que não possa ser digitalizada ou automatizada se tornará mais valiosa</vt:lpstr>
      <vt:lpstr>Teremos que nos reinventar constantemente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Mauro Negrete</dc:creator>
  <cp:lastModifiedBy>Mauro Negrete</cp:lastModifiedBy>
  <cp:revision>9</cp:revision>
  <dcterms:created xsi:type="dcterms:W3CDTF">2019-11-14T00:01:12Z</dcterms:created>
  <dcterms:modified xsi:type="dcterms:W3CDTF">2019-11-14T11:52:53Z</dcterms:modified>
</cp:coreProperties>
</file>