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92" r:id="rId3"/>
    <p:sldId id="293" r:id="rId4"/>
    <p:sldId id="299" r:id="rId5"/>
    <p:sldId id="294" r:id="rId6"/>
    <p:sldId id="298" r:id="rId7"/>
    <p:sldId id="300" r:id="rId8"/>
    <p:sldId id="295" r:id="rId9"/>
    <p:sldId id="301" r:id="rId10"/>
    <p:sldId id="297" r:id="rId11"/>
    <p:sldId id="296" r:id="rId12"/>
    <p:sldId id="302" r:id="rId13"/>
    <p:sldId id="306" r:id="rId14"/>
    <p:sldId id="305" r:id="rId15"/>
    <p:sldId id="304" r:id="rId16"/>
    <p:sldId id="307" r:id="rId17"/>
    <p:sldId id="303" r:id="rId18"/>
    <p:sldId id="309" r:id="rId19"/>
    <p:sldId id="310" r:id="rId20"/>
    <p:sldId id="311" r:id="rId21"/>
    <p:sldId id="312" r:id="rId22"/>
    <p:sldId id="313" r:id="rId23"/>
    <p:sldId id="314" r:id="rId24"/>
    <p:sldId id="315" r:id="rId25"/>
    <p:sldId id="316" r:id="rId26"/>
    <p:sldId id="271"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6E"/>
    <a:srgbClr val="DEDD20"/>
    <a:srgbClr val="76AE7A"/>
    <a:srgbClr val="1E9B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51"/>
  </p:normalViewPr>
  <p:slideViewPr>
    <p:cSldViewPr snapToGrid="0">
      <p:cViewPr varScale="1">
        <p:scale>
          <a:sx n="110" d="100"/>
          <a:sy n="110" d="100"/>
        </p:scale>
        <p:origin x="60" y="4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2F214D-C286-43F0-AAF2-B13702183C07}" type="datetimeFigureOut">
              <a:rPr lang="pt-BR" smtClean="0"/>
              <a:t>14/11/2019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39F517F-0BD0-4A1F-AA49-37C02F2045CC}" type="slidenum">
              <a:rPr lang="pt-BR" smtClean="0"/>
              <a:t>‹nº›</a:t>
            </a:fld>
            <a:endParaRPr lang="pt-BR"/>
          </a:p>
        </p:txBody>
      </p:sp>
    </p:spTree>
    <p:extLst>
      <p:ext uri="{BB962C8B-B14F-4D97-AF65-F5344CB8AC3E}">
        <p14:creationId xmlns:p14="http://schemas.microsoft.com/office/powerpoint/2010/main" val="2292766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2F214D-C286-43F0-AAF2-B13702183C07}" type="datetimeFigureOut">
              <a:rPr lang="pt-BR" smtClean="0"/>
              <a:t>14/11/2019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39F517F-0BD0-4A1F-AA49-37C02F2045CC}" type="slidenum">
              <a:rPr lang="pt-BR" smtClean="0"/>
              <a:t>‹nº›</a:t>
            </a:fld>
            <a:endParaRPr lang="pt-BR"/>
          </a:p>
        </p:txBody>
      </p:sp>
    </p:spTree>
    <p:extLst>
      <p:ext uri="{BB962C8B-B14F-4D97-AF65-F5344CB8AC3E}">
        <p14:creationId xmlns:p14="http://schemas.microsoft.com/office/powerpoint/2010/main" val="3097962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2F214D-C286-43F0-AAF2-B13702183C07}" type="datetimeFigureOut">
              <a:rPr lang="pt-BR" smtClean="0"/>
              <a:t>14/11/2019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39F517F-0BD0-4A1F-AA49-37C02F2045CC}" type="slidenum">
              <a:rPr lang="pt-BR" smtClean="0"/>
              <a:t>‹nº›</a:t>
            </a:fld>
            <a:endParaRPr lang="pt-BR"/>
          </a:p>
        </p:txBody>
      </p:sp>
    </p:spTree>
    <p:extLst>
      <p:ext uri="{BB962C8B-B14F-4D97-AF65-F5344CB8AC3E}">
        <p14:creationId xmlns:p14="http://schemas.microsoft.com/office/powerpoint/2010/main" val="402147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2F214D-C286-43F0-AAF2-B13702183C07}" type="datetimeFigureOut">
              <a:rPr lang="pt-BR" smtClean="0"/>
              <a:t>14/11/2019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39F517F-0BD0-4A1F-AA49-37C02F2045CC}" type="slidenum">
              <a:rPr lang="pt-BR" smtClean="0"/>
              <a:t>‹nº›</a:t>
            </a:fld>
            <a:endParaRPr lang="pt-BR"/>
          </a:p>
        </p:txBody>
      </p:sp>
    </p:spTree>
    <p:extLst>
      <p:ext uri="{BB962C8B-B14F-4D97-AF65-F5344CB8AC3E}">
        <p14:creationId xmlns:p14="http://schemas.microsoft.com/office/powerpoint/2010/main" val="26189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2F214D-C286-43F0-AAF2-B13702183C07}" type="datetimeFigureOut">
              <a:rPr lang="pt-BR" smtClean="0"/>
              <a:t>14/11/2019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39F517F-0BD0-4A1F-AA49-37C02F2045CC}" type="slidenum">
              <a:rPr lang="pt-BR" smtClean="0"/>
              <a:t>‹nº›</a:t>
            </a:fld>
            <a:endParaRPr lang="pt-BR"/>
          </a:p>
        </p:txBody>
      </p:sp>
    </p:spTree>
    <p:extLst>
      <p:ext uri="{BB962C8B-B14F-4D97-AF65-F5344CB8AC3E}">
        <p14:creationId xmlns:p14="http://schemas.microsoft.com/office/powerpoint/2010/main" val="605702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2F214D-C286-43F0-AAF2-B13702183C07}" type="datetimeFigureOut">
              <a:rPr lang="pt-BR" smtClean="0"/>
              <a:t>14/11/2019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39F517F-0BD0-4A1F-AA49-37C02F2045CC}" type="slidenum">
              <a:rPr lang="pt-BR" smtClean="0"/>
              <a:t>‹nº›</a:t>
            </a:fld>
            <a:endParaRPr lang="pt-BR"/>
          </a:p>
        </p:txBody>
      </p:sp>
    </p:spTree>
    <p:extLst>
      <p:ext uri="{BB962C8B-B14F-4D97-AF65-F5344CB8AC3E}">
        <p14:creationId xmlns:p14="http://schemas.microsoft.com/office/powerpoint/2010/main" val="2118399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2F214D-C286-43F0-AAF2-B13702183C07}" type="datetimeFigureOut">
              <a:rPr lang="pt-BR" smtClean="0"/>
              <a:t>14/11/2019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B39F517F-0BD0-4A1F-AA49-37C02F2045CC}" type="slidenum">
              <a:rPr lang="pt-BR" smtClean="0"/>
              <a:t>‹nº›</a:t>
            </a:fld>
            <a:endParaRPr lang="pt-BR"/>
          </a:p>
        </p:txBody>
      </p:sp>
    </p:spTree>
    <p:extLst>
      <p:ext uri="{BB962C8B-B14F-4D97-AF65-F5344CB8AC3E}">
        <p14:creationId xmlns:p14="http://schemas.microsoft.com/office/powerpoint/2010/main" val="854429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2F214D-C286-43F0-AAF2-B13702183C07}" type="datetimeFigureOut">
              <a:rPr lang="pt-BR" smtClean="0"/>
              <a:t>14/11/2019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B39F517F-0BD0-4A1F-AA49-37C02F2045CC}" type="slidenum">
              <a:rPr lang="pt-BR" smtClean="0"/>
              <a:t>‹nº›</a:t>
            </a:fld>
            <a:endParaRPr lang="pt-BR"/>
          </a:p>
        </p:txBody>
      </p:sp>
    </p:spTree>
    <p:extLst>
      <p:ext uri="{BB962C8B-B14F-4D97-AF65-F5344CB8AC3E}">
        <p14:creationId xmlns:p14="http://schemas.microsoft.com/office/powerpoint/2010/main" val="3534536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2F214D-C286-43F0-AAF2-B13702183C07}" type="datetimeFigureOut">
              <a:rPr lang="pt-BR" smtClean="0"/>
              <a:t>14/11/2019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B39F517F-0BD0-4A1F-AA49-37C02F2045CC}" type="slidenum">
              <a:rPr lang="pt-BR" smtClean="0"/>
              <a:t>‹nº›</a:t>
            </a:fld>
            <a:endParaRPr lang="pt-BR"/>
          </a:p>
        </p:txBody>
      </p:sp>
    </p:spTree>
    <p:extLst>
      <p:ext uri="{BB962C8B-B14F-4D97-AF65-F5344CB8AC3E}">
        <p14:creationId xmlns:p14="http://schemas.microsoft.com/office/powerpoint/2010/main" val="190910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92F214D-C286-43F0-AAF2-B13702183C07}" type="datetimeFigureOut">
              <a:rPr lang="pt-BR" smtClean="0"/>
              <a:t>14/11/2019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39F517F-0BD0-4A1F-AA49-37C02F2045CC}" type="slidenum">
              <a:rPr lang="pt-BR" smtClean="0"/>
              <a:t>‹nº›</a:t>
            </a:fld>
            <a:endParaRPr lang="pt-BR"/>
          </a:p>
        </p:txBody>
      </p:sp>
    </p:spTree>
    <p:extLst>
      <p:ext uri="{BB962C8B-B14F-4D97-AF65-F5344CB8AC3E}">
        <p14:creationId xmlns:p14="http://schemas.microsoft.com/office/powerpoint/2010/main" val="2898182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92F214D-C286-43F0-AAF2-B13702183C07}" type="datetimeFigureOut">
              <a:rPr lang="pt-BR" smtClean="0"/>
              <a:t>14/11/2019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39F517F-0BD0-4A1F-AA49-37C02F2045CC}" type="slidenum">
              <a:rPr lang="pt-BR" smtClean="0"/>
              <a:t>‹nº›</a:t>
            </a:fld>
            <a:endParaRPr lang="pt-BR"/>
          </a:p>
        </p:txBody>
      </p:sp>
    </p:spTree>
    <p:extLst>
      <p:ext uri="{BB962C8B-B14F-4D97-AF65-F5344CB8AC3E}">
        <p14:creationId xmlns:p14="http://schemas.microsoft.com/office/powerpoint/2010/main" val="3121798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7">
            <a:extLst>
              <a:ext uri="{FF2B5EF4-FFF2-40B4-BE49-F238E27FC236}">
                <a16:creationId xmlns:a16="http://schemas.microsoft.com/office/drawing/2014/main" id="{15C52E2D-280E-4985-8A43-92CD43560937}"/>
              </a:ext>
            </a:extLst>
          </p:cNvPr>
          <p:cNvPicPr>
            <a:picLocks noChangeAspect="1"/>
          </p:cNvPicPr>
          <p:nvPr userDrawn="1"/>
        </p:nvPicPr>
        <p:blipFill>
          <a:blip r:embed="rId13">
            <a:duotone>
              <a:schemeClr val="bg2">
                <a:shade val="45000"/>
                <a:satMod val="135000"/>
              </a:schemeClr>
              <a:prstClr val="white"/>
            </a:duotone>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tretch>
            <a:fillRect/>
          </a:stretch>
        </p:blipFill>
        <p:spPr>
          <a:xfrm flipV="1">
            <a:off x="1846" y="0"/>
            <a:ext cx="9140307" cy="5143499"/>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92F214D-C286-43F0-AAF2-B13702183C07}" type="datetimeFigureOut">
              <a:rPr lang="pt-BR" smtClean="0"/>
              <a:t>14/11/2019</a:t>
            </a:fld>
            <a:endParaRPr lang="pt-B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39F517F-0BD0-4A1F-AA49-37C02F2045CC}" type="slidenum">
              <a:rPr lang="pt-BR" smtClean="0"/>
              <a:t>‹nº›</a:t>
            </a:fld>
            <a:endParaRPr lang="pt-BR"/>
          </a:p>
        </p:txBody>
      </p:sp>
    </p:spTree>
    <p:extLst>
      <p:ext uri="{BB962C8B-B14F-4D97-AF65-F5344CB8AC3E}">
        <p14:creationId xmlns:p14="http://schemas.microsoft.com/office/powerpoint/2010/main" val="808470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B9F0C04-0C15-4160-A546-B0967E7886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4893" y="-69397"/>
            <a:ext cx="9415968" cy="5298622"/>
          </a:xfrm>
          <a:prstGeom prst="rect">
            <a:avLst/>
          </a:prstGeom>
        </p:spPr>
      </p:pic>
      <p:sp>
        <p:nvSpPr>
          <p:cNvPr id="13" name="Retângulo 12">
            <a:extLst>
              <a:ext uri="{FF2B5EF4-FFF2-40B4-BE49-F238E27FC236}">
                <a16:creationId xmlns:a16="http://schemas.microsoft.com/office/drawing/2014/main" id="{BBBA359A-6966-4E25-B6F2-0E91AEBC9AF8}"/>
              </a:ext>
            </a:extLst>
          </p:cNvPr>
          <p:cNvSpPr/>
          <p:nvPr/>
        </p:nvSpPr>
        <p:spPr>
          <a:xfrm>
            <a:off x="1933904" y="1663809"/>
            <a:ext cx="5917322" cy="2246769"/>
          </a:xfrm>
          <a:prstGeom prst="rect">
            <a:avLst/>
          </a:prstGeom>
        </p:spPr>
        <p:txBody>
          <a:bodyPr wrap="square">
            <a:spAutoFit/>
          </a:bodyPr>
          <a:lstStyle/>
          <a:p>
            <a:pPr algn="just"/>
            <a:r>
              <a:rPr lang="pt-BR" sz="2800" b="1" dirty="0">
                <a:solidFill>
                  <a:schemeClr val="bg1"/>
                </a:solidFill>
              </a:rPr>
              <a:t>Provimento CNJ nº 88</a:t>
            </a:r>
          </a:p>
          <a:p>
            <a:pPr algn="just"/>
            <a:endParaRPr lang="pt-BR" sz="2800" b="1" dirty="0">
              <a:solidFill>
                <a:schemeClr val="bg1"/>
              </a:solidFill>
            </a:endParaRPr>
          </a:p>
          <a:p>
            <a:r>
              <a:rPr lang="pt-BR" sz="2800" b="1" dirty="0">
                <a:solidFill>
                  <a:schemeClr val="bg1"/>
                </a:solidFill>
              </a:rPr>
              <a:t>Os notários e registradores na prevenção e combate à lavagem de dinheiro</a:t>
            </a:r>
          </a:p>
        </p:txBody>
      </p:sp>
      <p:sp>
        <p:nvSpPr>
          <p:cNvPr id="14" name="Retângulo 13">
            <a:extLst>
              <a:ext uri="{FF2B5EF4-FFF2-40B4-BE49-F238E27FC236}">
                <a16:creationId xmlns:a16="http://schemas.microsoft.com/office/drawing/2014/main" id="{9E1B80FB-4CCA-45FE-9643-B756842E7C0D}"/>
              </a:ext>
            </a:extLst>
          </p:cNvPr>
          <p:cNvSpPr/>
          <p:nvPr/>
        </p:nvSpPr>
        <p:spPr>
          <a:xfrm>
            <a:off x="1933904" y="4222242"/>
            <a:ext cx="3548414" cy="646331"/>
          </a:xfrm>
          <a:prstGeom prst="rect">
            <a:avLst/>
          </a:prstGeom>
        </p:spPr>
        <p:txBody>
          <a:bodyPr wrap="square">
            <a:spAutoFit/>
          </a:bodyPr>
          <a:lstStyle/>
          <a:p>
            <a:pPr algn="just"/>
            <a:r>
              <a:rPr lang="pt-BR" b="1" dirty="0">
                <a:solidFill>
                  <a:schemeClr val="bg1"/>
                </a:solidFill>
              </a:rPr>
              <a:t>Filipe Andrade Lima</a:t>
            </a:r>
          </a:p>
          <a:p>
            <a:pPr algn="just"/>
            <a:r>
              <a:rPr lang="pt-BR" b="1" dirty="0">
                <a:solidFill>
                  <a:schemeClr val="bg1"/>
                </a:solidFill>
              </a:rPr>
              <a:t>1º Tabelião de Notas de Recife-PE</a:t>
            </a:r>
          </a:p>
        </p:txBody>
      </p:sp>
    </p:spTree>
    <p:extLst>
      <p:ext uri="{BB962C8B-B14F-4D97-AF65-F5344CB8AC3E}">
        <p14:creationId xmlns:p14="http://schemas.microsoft.com/office/powerpoint/2010/main" val="230867826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E098C7A-B695-4570-926C-88B480F6EBF1}"/>
              </a:ext>
            </a:extLst>
          </p:cNvPr>
          <p:cNvSpPr/>
          <p:nvPr/>
        </p:nvSpPr>
        <p:spPr>
          <a:xfrm>
            <a:off x="549729" y="805543"/>
            <a:ext cx="7903028" cy="4478214"/>
          </a:xfrm>
          <a:prstGeom prst="rect">
            <a:avLst/>
          </a:prstGeom>
        </p:spPr>
        <p:txBody>
          <a:bodyPr wrap="square">
            <a:spAutoFit/>
          </a:bodyPr>
          <a:lstStyle/>
          <a:p>
            <a:pPr>
              <a:lnSpc>
                <a:spcPct val="107000"/>
              </a:lnSpc>
              <a:spcAft>
                <a:spcPts val="800"/>
              </a:spcAft>
            </a:pPr>
            <a:r>
              <a:rPr lang="pt-BR" sz="2800" dirty="0" err="1">
                <a:latin typeface="Calibri" panose="020F0502020204030204" pitchFamily="34" charset="0"/>
                <a:ea typeface="Calibri" panose="020F0502020204030204" pitchFamily="34" charset="0"/>
                <a:cs typeface="Times New Roman" panose="02020603050405020304" pitchFamily="18" charset="0"/>
              </a:rPr>
              <a:t>Arts</a:t>
            </a:r>
            <a:r>
              <a:rPr lang="pt-BR" sz="2800" dirty="0">
                <a:latin typeface="Calibri" panose="020F0502020204030204" pitchFamily="34" charset="0"/>
                <a:ea typeface="Calibri" panose="020F0502020204030204" pitchFamily="34" charset="0"/>
                <a:cs typeface="Times New Roman" panose="02020603050405020304" pitchFamily="18" charset="0"/>
              </a:rPr>
              <a:t>. 5º → AVALIAR</a:t>
            </a:r>
          </a:p>
          <a:p>
            <a:pPr>
              <a:lnSpc>
                <a:spcPct val="107000"/>
              </a:lnSpc>
              <a:spcAft>
                <a:spcPts val="800"/>
              </a:spcAft>
            </a:pPr>
            <a:r>
              <a:rPr lang="pt-BR" sz="2800" dirty="0" err="1">
                <a:latin typeface="Calibri" panose="020F0502020204030204" pitchFamily="34" charset="0"/>
                <a:ea typeface="Calibri" panose="020F0502020204030204" pitchFamily="34" charset="0"/>
                <a:cs typeface="Times New Roman" panose="02020603050405020304" pitchFamily="18" charset="0"/>
              </a:rPr>
              <a:t>Arts</a:t>
            </a:r>
            <a:r>
              <a:rPr lang="pt-BR" sz="2800" dirty="0">
                <a:latin typeface="Calibri" panose="020F0502020204030204" pitchFamily="34" charset="0"/>
                <a:ea typeface="Calibri" panose="020F0502020204030204" pitchFamily="34" charset="0"/>
                <a:cs typeface="Times New Roman" panose="02020603050405020304" pitchFamily="18" charset="0"/>
              </a:rPr>
              <a:t>. 6º → COMUNICAR</a:t>
            </a:r>
          </a:p>
          <a:p>
            <a:pPr>
              <a:lnSpc>
                <a:spcPct val="107000"/>
              </a:lnSpc>
              <a:spcAft>
                <a:spcPts val="800"/>
              </a:spcAft>
            </a:pPr>
            <a:r>
              <a:rPr lang="pt-BR" sz="28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BR" sz="2800" dirty="0">
                <a:latin typeface="Calibri" panose="020F0502020204030204" pitchFamily="34" charset="0"/>
                <a:ea typeface="Calibri" panose="020F0502020204030204" pitchFamily="34" charset="0"/>
                <a:cs typeface="Times New Roman" panose="02020603050405020304" pitchFamily="18" charset="0"/>
              </a:rPr>
              <a:t>Operação X </a:t>
            </a:r>
            <a:r>
              <a:rPr lang="pt-BR" sz="2800" i="1" dirty="0">
                <a:latin typeface="Calibri" panose="020F0502020204030204" pitchFamily="34" charset="0"/>
                <a:ea typeface="Calibri" panose="020F0502020204030204" pitchFamily="34" charset="0"/>
                <a:cs typeface="Times New Roman" panose="02020603050405020304" pitchFamily="18" charset="0"/>
              </a:rPr>
              <a:t>Proposta </a:t>
            </a:r>
            <a:r>
              <a:rPr lang="pt-BR" sz="2800" dirty="0">
                <a:latin typeface="Calibri" panose="020F0502020204030204" pitchFamily="34" charset="0"/>
                <a:ea typeface="Calibri" panose="020F0502020204030204" pitchFamily="34" charset="0"/>
                <a:cs typeface="Times New Roman" panose="02020603050405020304" pitchFamily="18" charset="0"/>
              </a:rPr>
              <a:t>de operação no RI</a:t>
            </a:r>
          </a:p>
          <a:p>
            <a:pPr>
              <a:lnSpc>
                <a:spcPct val="107000"/>
              </a:lnSpc>
              <a:spcAft>
                <a:spcPts val="800"/>
              </a:spcAft>
            </a:pPr>
            <a:r>
              <a:rPr lang="pt-BR" sz="2800" dirty="0">
                <a:latin typeface="Calibri" panose="020F0502020204030204" pitchFamily="34" charset="0"/>
                <a:ea typeface="Calibri" panose="020F0502020204030204" pitchFamily="34" charset="0"/>
                <a:cs typeface="Times New Roman" panose="02020603050405020304" pitchFamily="18" charset="0"/>
              </a:rPr>
              <a:t>Especial atenção</a:t>
            </a:r>
          </a:p>
          <a:p>
            <a:pPr>
              <a:lnSpc>
                <a:spcPct val="107000"/>
              </a:lnSpc>
              <a:spcAft>
                <a:spcPts val="800"/>
              </a:spcAft>
            </a:pPr>
            <a:r>
              <a:rPr lang="pt-BR" sz="2800" dirty="0">
                <a:latin typeface="Calibri" panose="020F0502020204030204" pitchFamily="34" charset="0"/>
                <a:ea typeface="Calibri" panose="020F0502020204030204" pitchFamily="34" charset="0"/>
                <a:cs typeface="Times New Roman" panose="02020603050405020304" pitchFamily="18" charset="0"/>
              </a:rPr>
              <a:t>Operações incomuns</a:t>
            </a:r>
          </a:p>
          <a:p>
            <a:pPr>
              <a:lnSpc>
                <a:spcPct val="107000"/>
              </a:lnSpc>
              <a:spcAft>
                <a:spcPts val="800"/>
              </a:spcAft>
            </a:pPr>
            <a:r>
              <a:rPr lang="pt-BR" sz="2800" dirty="0">
                <a:latin typeface="Calibri" panose="020F0502020204030204" pitchFamily="34" charset="0"/>
                <a:ea typeface="Calibri" panose="020F0502020204030204" pitchFamily="34" charset="0"/>
                <a:cs typeface="Times New Roman" panose="02020603050405020304" pitchFamily="18" charset="0"/>
              </a:rPr>
              <a:t>Operações suspeitas</a:t>
            </a:r>
          </a:p>
          <a:p>
            <a:pPr>
              <a:lnSpc>
                <a:spcPct val="107000"/>
              </a:lnSpc>
              <a:spcAft>
                <a:spcPts val="800"/>
              </a:spcAft>
            </a:pPr>
            <a:endParaRPr lang="fr-CA"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440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E098C7A-B695-4570-926C-88B480F6EBF1}"/>
              </a:ext>
            </a:extLst>
          </p:cNvPr>
          <p:cNvSpPr/>
          <p:nvPr/>
        </p:nvSpPr>
        <p:spPr>
          <a:xfrm>
            <a:off x="549729" y="805543"/>
            <a:ext cx="7903028" cy="3781292"/>
          </a:xfrm>
          <a:prstGeom prst="rect">
            <a:avLst/>
          </a:prstGeom>
        </p:spPr>
        <p:txBody>
          <a:bodyPr wrap="square">
            <a:spAutoFit/>
          </a:bodyPr>
          <a:lstStyle/>
          <a:p>
            <a:pPr>
              <a:lnSpc>
                <a:spcPct val="107000"/>
              </a:lnSpc>
              <a:spcAft>
                <a:spcPts val="800"/>
              </a:spcAft>
            </a:pPr>
            <a:r>
              <a:rPr lang="pt-BR" sz="2000" dirty="0">
                <a:latin typeface="Calibri" panose="020F0502020204030204" pitchFamily="34" charset="0"/>
                <a:ea typeface="Calibri" panose="020F0502020204030204" pitchFamily="34" charset="0"/>
                <a:cs typeface="Times New Roman" panose="02020603050405020304" pitchFamily="18" charset="0"/>
              </a:rPr>
              <a:t>Elementos subjetivos</a:t>
            </a:r>
          </a:p>
          <a:p>
            <a:pPr>
              <a:lnSpc>
                <a:spcPct val="107000"/>
              </a:lnSpc>
              <a:spcAft>
                <a:spcPts val="800"/>
              </a:spcAft>
            </a:pPr>
            <a:r>
              <a:rPr lang="pt-BR" sz="2000" dirty="0">
                <a:latin typeface="Calibri" panose="020F0502020204030204" pitchFamily="34" charset="0"/>
                <a:ea typeface="Calibri" panose="020F0502020204030204" pitchFamily="34" charset="0"/>
                <a:cs typeface="Times New Roman" panose="02020603050405020304" pitchFamily="18" charset="0"/>
              </a:rPr>
              <a:t>- partes envolvidas (</a:t>
            </a:r>
            <a:r>
              <a:rPr lang="pt-BR" sz="2000" dirty="0" err="1">
                <a:latin typeface="Calibri" panose="020F0502020204030204" pitchFamily="34" charset="0"/>
                <a:ea typeface="Calibri" panose="020F0502020204030204" pitchFamily="34" charset="0"/>
                <a:cs typeface="Times New Roman" panose="02020603050405020304" pitchFamily="18" charset="0"/>
              </a:rPr>
              <a:t>ex</a:t>
            </a:r>
            <a:r>
              <a:rPr lang="pt-BR" sz="2000" dirty="0">
                <a:latin typeface="Calibri" panose="020F0502020204030204" pitchFamily="34" charset="0"/>
                <a:ea typeface="Calibri" panose="020F0502020204030204" pitchFamily="34" charset="0"/>
                <a:cs typeface="Times New Roman" panose="02020603050405020304" pitchFamily="18" charset="0"/>
              </a:rPr>
              <a:t>: PEP, beneficiário final, nacionalidade)</a:t>
            </a:r>
          </a:p>
          <a:p>
            <a:pPr>
              <a:lnSpc>
                <a:spcPct val="107000"/>
              </a:lnSpc>
              <a:spcAft>
                <a:spcPts val="800"/>
              </a:spcAft>
            </a:pP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2000" dirty="0">
                <a:latin typeface="Calibri" panose="020F0502020204030204" pitchFamily="34" charset="0"/>
                <a:ea typeface="Calibri" panose="020F0502020204030204" pitchFamily="34" charset="0"/>
                <a:cs typeface="Times New Roman" panose="02020603050405020304" pitchFamily="18" charset="0"/>
              </a:rPr>
              <a:t>Elementos objetivos</a:t>
            </a:r>
          </a:p>
          <a:p>
            <a:pPr>
              <a:lnSpc>
                <a:spcPct val="107000"/>
              </a:lnSpc>
              <a:spcAft>
                <a:spcPts val="800"/>
              </a:spcAft>
            </a:pPr>
            <a:r>
              <a:rPr lang="pt-BR" sz="2000" dirty="0">
                <a:latin typeface="Calibri" panose="020F0502020204030204" pitchFamily="34" charset="0"/>
                <a:ea typeface="Calibri" panose="020F0502020204030204" pitchFamily="34" charset="0"/>
                <a:cs typeface="Times New Roman" panose="02020603050405020304" pitchFamily="18" charset="0"/>
              </a:rPr>
              <a:t>- valores</a:t>
            </a:r>
            <a:br>
              <a:rPr lang="pt-BR" sz="2000" dirty="0">
                <a:latin typeface="Calibri" panose="020F0502020204030204" pitchFamily="34" charset="0"/>
                <a:ea typeface="Calibri" panose="020F0502020204030204" pitchFamily="34" charset="0"/>
                <a:cs typeface="Times New Roman" panose="02020603050405020304" pitchFamily="18" charset="0"/>
              </a:rPr>
            </a:br>
            <a:r>
              <a:rPr lang="pt-BR" sz="2000" dirty="0">
                <a:latin typeface="Calibri" panose="020F0502020204030204" pitchFamily="34" charset="0"/>
                <a:ea typeface="Calibri" panose="020F0502020204030204" pitchFamily="34" charset="0"/>
                <a:cs typeface="Times New Roman" panose="02020603050405020304" pitchFamily="18" charset="0"/>
              </a:rPr>
              <a:t>- forma de realização</a:t>
            </a:r>
            <a:br>
              <a:rPr lang="pt-BR" sz="2000" dirty="0">
                <a:latin typeface="Calibri" panose="020F0502020204030204" pitchFamily="34" charset="0"/>
                <a:ea typeface="Calibri" panose="020F0502020204030204" pitchFamily="34" charset="0"/>
                <a:cs typeface="Times New Roman" panose="02020603050405020304" pitchFamily="18" charset="0"/>
              </a:rPr>
            </a:br>
            <a:r>
              <a:rPr lang="pt-BR" sz="2000" dirty="0">
                <a:latin typeface="Calibri" panose="020F0502020204030204" pitchFamily="34" charset="0"/>
                <a:ea typeface="Calibri" panose="020F0502020204030204" pitchFamily="34" charset="0"/>
                <a:cs typeface="Times New Roman" panose="02020603050405020304" pitchFamily="18" charset="0"/>
              </a:rPr>
              <a:t>- Finalidade</a:t>
            </a:r>
            <a:br>
              <a:rPr lang="pt-BR" sz="2000" dirty="0">
                <a:latin typeface="Calibri" panose="020F0502020204030204" pitchFamily="34" charset="0"/>
                <a:ea typeface="Calibri" panose="020F0502020204030204" pitchFamily="34" charset="0"/>
                <a:cs typeface="Times New Roman" panose="02020603050405020304" pitchFamily="18" charset="0"/>
              </a:rPr>
            </a:br>
            <a:r>
              <a:rPr lang="pt-BR" sz="2000" dirty="0">
                <a:latin typeface="Calibri" panose="020F0502020204030204" pitchFamily="34" charset="0"/>
                <a:ea typeface="Calibri" panose="020F0502020204030204" pitchFamily="34" charset="0"/>
                <a:cs typeface="Times New Roman" panose="02020603050405020304" pitchFamily="18" charset="0"/>
              </a:rPr>
              <a:t>- complexidade</a:t>
            </a:r>
            <a:br>
              <a:rPr lang="pt-BR" sz="2000" dirty="0">
                <a:latin typeface="Calibri" panose="020F0502020204030204" pitchFamily="34" charset="0"/>
                <a:ea typeface="Calibri" panose="020F0502020204030204" pitchFamily="34" charset="0"/>
                <a:cs typeface="Times New Roman" panose="02020603050405020304" pitchFamily="18" charset="0"/>
              </a:rPr>
            </a:br>
            <a:r>
              <a:rPr lang="pt-BR" sz="2000" dirty="0">
                <a:latin typeface="Calibri" panose="020F0502020204030204" pitchFamily="34" charset="0"/>
                <a:ea typeface="Calibri" panose="020F0502020204030204" pitchFamily="34" charset="0"/>
                <a:cs typeface="Times New Roman" panose="02020603050405020304" pitchFamily="18" charset="0"/>
              </a:rPr>
              <a:t>- instrumentos utilizados</a:t>
            </a:r>
            <a:br>
              <a:rPr lang="pt-BR" sz="2000" dirty="0">
                <a:latin typeface="Calibri" panose="020F0502020204030204" pitchFamily="34" charset="0"/>
                <a:ea typeface="Calibri" panose="020F0502020204030204" pitchFamily="34" charset="0"/>
                <a:cs typeface="Times New Roman" panose="02020603050405020304" pitchFamily="18" charset="0"/>
              </a:rPr>
            </a:br>
            <a:r>
              <a:rPr lang="pt-BR" sz="2000" dirty="0">
                <a:latin typeface="Calibri" panose="020F0502020204030204" pitchFamily="34" charset="0"/>
                <a:ea typeface="Calibri" panose="020F0502020204030204" pitchFamily="34" charset="0"/>
                <a:cs typeface="Times New Roman" panose="02020603050405020304" pitchFamily="18" charset="0"/>
              </a:rPr>
              <a:t>- falta de fundamento econômico ou legal</a:t>
            </a:r>
          </a:p>
        </p:txBody>
      </p:sp>
    </p:spTree>
    <p:extLst>
      <p:ext uri="{BB962C8B-B14F-4D97-AF65-F5344CB8AC3E}">
        <p14:creationId xmlns:p14="http://schemas.microsoft.com/office/powerpoint/2010/main" val="426262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E098C7A-B695-4570-926C-88B480F6EBF1}"/>
              </a:ext>
            </a:extLst>
          </p:cNvPr>
          <p:cNvSpPr/>
          <p:nvPr/>
        </p:nvSpPr>
        <p:spPr>
          <a:xfrm>
            <a:off x="549729" y="805543"/>
            <a:ext cx="7903028" cy="3733971"/>
          </a:xfrm>
          <a:prstGeom prst="rect">
            <a:avLst/>
          </a:prstGeom>
        </p:spPr>
        <p:txBody>
          <a:bodyPr wrap="square">
            <a:spAutoFit/>
          </a:bodyPr>
          <a:lstStyle/>
          <a:p>
            <a:pPr>
              <a:lnSpc>
                <a:spcPct val="107000"/>
              </a:lnSpc>
              <a:spcAft>
                <a:spcPts val="800"/>
              </a:spcAft>
            </a:pPr>
            <a:r>
              <a:rPr lang="pt-BR" sz="2400" dirty="0">
                <a:latin typeface="Calibri" panose="020F0502020204030204" pitchFamily="34" charset="0"/>
                <a:ea typeface="Calibri" panose="020F0502020204030204" pitchFamily="34" charset="0"/>
                <a:cs typeface="Times New Roman" panose="02020603050405020304" pitchFamily="18" charset="0"/>
              </a:rPr>
              <a:t>Art. 7º – POLÍTICAS </a:t>
            </a:r>
            <a:r>
              <a:rPr lang="pt-BR" sz="2400" u="sng" dirty="0">
                <a:latin typeface="Calibri" panose="020F0502020204030204" pitchFamily="34" charset="0"/>
                <a:ea typeface="Calibri" panose="020F0502020204030204" pitchFamily="34" charset="0"/>
                <a:cs typeface="Times New Roman" panose="02020603050405020304" pitchFamily="18" charset="0"/>
              </a:rPr>
              <a:t>formalizadas</a:t>
            </a:r>
            <a:r>
              <a:rPr lang="pt-BR" sz="2400" dirty="0">
                <a:latin typeface="Calibri" panose="020F0502020204030204" pitchFamily="34" charset="0"/>
                <a:ea typeface="Calibri" panose="020F0502020204030204" pitchFamily="34" charset="0"/>
                <a:cs typeface="Times New Roman" panose="02020603050405020304" pitchFamily="18" charset="0"/>
              </a:rPr>
              <a:t> com objetivo de:</a:t>
            </a:r>
          </a:p>
          <a:p>
            <a:pPr>
              <a:lnSpc>
                <a:spcPct val="107000"/>
              </a:lnSpc>
              <a:spcAft>
                <a:spcPts val="800"/>
              </a:spcAft>
            </a:pPr>
            <a:r>
              <a:rPr lang="pt-BR" sz="2400" dirty="0">
                <a:latin typeface="Calibri" panose="020F0502020204030204" pitchFamily="34" charset="0"/>
                <a:ea typeface="Calibri" panose="020F0502020204030204" pitchFamily="34" charset="0"/>
                <a:cs typeface="Times New Roman" panose="02020603050405020304" pitchFamily="18" charset="0"/>
              </a:rPr>
              <a:t>I – realização de diligência razoável para a qualificação dos clientes, beneficiários finas e demais envolvidos (KYC)</a:t>
            </a:r>
            <a:br>
              <a:rPr lang="pt-BR" sz="2400" dirty="0">
                <a:latin typeface="Calibri" panose="020F0502020204030204" pitchFamily="34" charset="0"/>
                <a:ea typeface="Calibri" panose="020F0502020204030204" pitchFamily="34" charset="0"/>
                <a:cs typeface="Times New Roman" panose="02020603050405020304" pitchFamily="18" charset="0"/>
              </a:rPr>
            </a:br>
            <a:r>
              <a:rPr lang="pt-BR" sz="2400" dirty="0">
                <a:latin typeface="Calibri" panose="020F0502020204030204" pitchFamily="34" charset="0"/>
                <a:ea typeface="Calibri" panose="020F0502020204030204" pitchFamily="34" charset="0"/>
                <a:cs typeface="Times New Roman" panose="02020603050405020304" pitchFamily="18" charset="0"/>
              </a:rPr>
              <a:t>II – obtenção de informações sobre o propósito e a natureza da relação de negócios</a:t>
            </a:r>
            <a:br>
              <a:rPr lang="pt-BR" sz="2400" dirty="0">
                <a:latin typeface="Calibri" panose="020F0502020204030204" pitchFamily="34" charset="0"/>
                <a:ea typeface="Calibri" panose="020F0502020204030204" pitchFamily="34" charset="0"/>
                <a:cs typeface="Times New Roman" panose="02020603050405020304" pitchFamily="18" charset="0"/>
              </a:rPr>
            </a:br>
            <a:r>
              <a:rPr lang="pt-BR" sz="2400" dirty="0">
                <a:latin typeface="Calibri" panose="020F0502020204030204" pitchFamily="34" charset="0"/>
                <a:ea typeface="Calibri" panose="020F0502020204030204" pitchFamily="34" charset="0"/>
                <a:cs typeface="Times New Roman" panose="02020603050405020304" pitchFamily="18" charset="0"/>
              </a:rPr>
              <a:t>III – identificação de operações suspeitas</a:t>
            </a:r>
            <a:br>
              <a:rPr lang="pt-BR" sz="2400" dirty="0">
                <a:latin typeface="Calibri" panose="020F0502020204030204" pitchFamily="34" charset="0"/>
                <a:ea typeface="Calibri" panose="020F0502020204030204" pitchFamily="34" charset="0"/>
                <a:cs typeface="Times New Roman" panose="02020603050405020304" pitchFamily="18" charset="0"/>
              </a:rPr>
            </a:br>
            <a:r>
              <a:rPr lang="pt-BR" sz="2400" dirty="0">
                <a:latin typeface="Calibri" panose="020F0502020204030204" pitchFamily="34" charset="0"/>
                <a:ea typeface="Calibri" panose="020F0502020204030204" pitchFamily="34" charset="0"/>
                <a:cs typeface="Times New Roman" panose="02020603050405020304" pitchFamily="18" charset="0"/>
              </a:rPr>
              <a:t>IV – mitigação de riscos de novos produtos, serviços ou tecnologias</a:t>
            </a:r>
            <a:br>
              <a:rPr lang="pt-BR" sz="2400" dirty="0">
                <a:latin typeface="Calibri" panose="020F0502020204030204" pitchFamily="34" charset="0"/>
                <a:ea typeface="Calibri" panose="020F0502020204030204" pitchFamily="34" charset="0"/>
                <a:cs typeface="Times New Roman" panose="02020603050405020304" pitchFamily="18" charset="0"/>
              </a:rPr>
            </a:br>
            <a:r>
              <a:rPr lang="pt-BR" sz="2400" dirty="0">
                <a:latin typeface="Calibri" panose="020F0502020204030204" pitchFamily="34" charset="0"/>
                <a:ea typeface="Calibri" panose="020F0502020204030204" pitchFamily="34" charset="0"/>
                <a:cs typeface="Times New Roman" panose="02020603050405020304" pitchFamily="18" charset="0"/>
              </a:rPr>
              <a:t>V – verificação periódica da sua eficácia</a:t>
            </a:r>
          </a:p>
        </p:txBody>
      </p:sp>
    </p:spTree>
    <p:extLst>
      <p:ext uri="{BB962C8B-B14F-4D97-AF65-F5344CB8AC3E}">
        <p14:creationId xmlns:p14="http://schemas.microsoft.com/office/powerpoint/2010/main" val="252281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E098C7A-B695-4570-926C-88B480F6EBF1}"/>
              </a:ext>
            </a:extLst>
          </p:cNvPr>
          <p:cNvSpPr/>
          <p:nvPr/>
        </p:nvSpPr>
        <p:spPr>
          <a:xfrm>
            <a:off x="549729" y="805543"/>
            <a:ext cx="7903028" cy="4129144"/>
          </a:xfrm>
          <a:prstGeom prst="rect">
            <a:avLst/>
          </a:prstGeom>
        </p:spPr>
        <p:txBody>
          <a:bodyPr wrap="square">
            <a:spAutoFit/>
          </a:bodyPr>
          <a:lstStyle/>
          <a:p>
            <a:pPr>
              <a:lnSpc>
                <a:spcPct val="107000"/>
              </a:lnSpc>
              <a:spcAft>
                <a:spcPts val="800"/>
              </a:spcAft>
            </a:pPr>
            <a:r>
              <a:rPr lang="pt-BR" sz="2400" dirty="0">
                <a:latin typeface="Calibri" panose="020F0502020204030204" pitchFamily="34" charset="0"/>
                <a:ea typeface="Calibri" panose="020F0502020204030204" pitchFamily="34" charset="0"/>
                <a:cs typeface="Times New Roman" panose="02020603050405020304" pitchFamily="18" charset="0"/>
              </a:rPr>
              <a:t>Art. 7º – PROCEDIMENTOS </a:t>
            </a:r>
            <a:r>
              <a:rPr lang="pt-BR" sz="2400" u="sng" dirty="0">
                <a:latin typeface="Calibri" panose="020F0502020204030204" pitchFamily="34" charset="0"/>
                <a:ea typeface="Calibri" panose="020F0502020204030204" pitchFamily="34" charset="0"/>
                <a:cs typeface="Times New Roman" panose="02020603050405020304" pitchFamily="18" charset="0"/>
              </a:rPr>
              <a:t>formalizados</a:t>
            </a:r>
            <a:r>
              <a:rPr lang="pt-BR" sz="2400" dirty="0">
                <a:latin typeface="Calibri" panose="020F0502020204030204" pitchFamily="34" charset="0"/>
                <a:ea typeface="Calibri" panose="020F0502020204030204" pitchFamily="34" charset="0"/>
                <a:cs typeface="Times New Roman" panose="02020603050405020304" pitchFamily="18" charset="0"/>
              </a:rPr>
              <a:t> com objetivo de:</a:t>
            </a:r>
          </a:p>
          <a:p>
            <a:pPr>
              <a:lnSpc>
                <a:spcPct val="107000"/>
              </a:lnSpc>
              <a:spcAft>
                <a:spcPts val="800"/>
              </a:spcAft>
            </a:pPr>
            <a:r>
              <a:rPr lang="pt-BR" sz="2400" dirty="0">
                <a:latin typeface="Calibri" panose="020F0502020204030204" pitchFamily="34" charset="0"/>
                <a:ea typeface="Calibri" panose="020F0502020204030204" pitchFamily="34" charset="0"/>
                <a:cs typeface="Times New Roman" panose="02020603050405020304" pitchFamily="18" charset="0"/>
              </a:rPr>
              <a:t>I - treinamento dos notários, dos registradores, oficiais de cumprimento e empregados contratados; </a:t>
            </a:r>
            <a:br>
              <a:rPr lang="pt-BR" sz="2400" dirty="0">
                <a:latin typeface="Calibri" panose="020F0502020204030204" pitchFamily="34" charset="0"/>
                <a:ea typeface="Calibri" panose="020F0502020204030204" pitchFamily="34" charset="0"/>
                <a:cs typeface="Times New Roman" panose="02020603050405020304" pitchFamily="18" charset="0"/>
              </a:rPr>
            </a:br>
            <a:r>
              <a:rPr lang="pt-BR" sz="2400" dirty="0">
                <a:latin typeface="Calibri" panose="020F0502020204030204" pitchFamily="34" charset="0"/>
                <a:ea typeface="Calibri" panose="020F0502020204030204" pitchFamily="34" charset="0"/>
                <a:cs typeface="Times New Roman" panose="02020603050405020304" pitchFamily="18" charset="0"/>
              </a:rPr>
              <a:t>II - disseminação do seu conteúdo ao quadro de pessoal por processos institucionalizados de caráter contínuo;</a:t>
            </a:r>
            <a:br>
              <a:rPr lang="pt-BR" sz="2400" dirty="0">
                <a:latin typeface="Calibri" panose="020F0502020204030204" pitchFamily="34" charset="0"/>
                <a:ea typeface="Calibri" panose="020F0502020204030204" pitchFamily="34" charset="0"/>
                <a:cs typeface="Times New Roman" panose="02020603050405020304" pitchFamily="18" charset="0"/>
              </a:rPr>
            </a:br>
            <a:r>
              <a:rPr lang="pt-BR" sz="2400" dirty="0">
                <a:latin typeface="Calibri" panose="020F0502020204030204" pitchFamily="34" charset="0"/>
                <a:ea typeface="Calibri" panose="020F0502020204030204" pitchFamily="34" charset="0"/>
                <a:cs typeface="Times New Roman" panose="02020603050405020304" pitchFamily="18" charset="0"/>
              </a:rPr>
              <a:t>III - monitoramento das atividades desenvolvidas pelos empregados; e </a:t>
            </a:r>
            <a:br>
              <a:rPr lang="pt-BR" sz="2400" dirty="0">
                <a:latin typeface="Calibri" panose="020F0502020204030204" pitchFamily="34" charset="0"/>
                <a:ea typeface="Calibri" panose="020F0502020204030204" pitchFamily="34" charset="0"/>
                <a:cs typeface="Times New Roman" panose="02020603050405020304" pitchFamily="18" charset="0"/>
              </a:rPr>
            </a:br>
            <a:r>
              <a:rPr lang="pt-BR" sz="2400" dirty="0">
                <a:latin typeface="Calibri" panose="020F0502020204030204" pitchFamily="34" charset="0"/>
                <a:ea typeface="Calibri" panose="020F0502020204030204" pitchFamily="34" charset="0"/>
                <a:cs typeface="Times New Roman" panose="02020603050405020304" pitchFamily="18" charset="0"/>
              </a:rPr>
              <a:t>IV - prevenção de conflitos entre os interesses comerciais/empresariais e os mecanismos de prevenção à lavagem de dinheiro e ao financiamento do terrorismo.</a:t>
            </a:r>
          </a:p>
        </p:txBody>
      </p:sp>
    </p:spTree>
    <p:extLst>
      <p:ext uri="{BB962C8B-B14F-4D97-AF65-F5344CB8AC3E}">
        <p14:creationId xmlns:p14="http://schemas.microsoft.com/office/powerpoint/2010/main" val="226620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E098C7A-B695-4570-926C-88B480F6EBF1}"/>
              </a:ext>
            </a:extLst>
          </p:cNvPr>
          <p:cNvSpPr/>
          <p:nvPr/>
        </p:nvSpPr>
        <p:spPr>
          <a:xfrm>
            <a:off x="549729" y="805543"/>
            <a:ext cx="7903028" cy="3383106"/>
          </a:xfrm>
          <a:prstGeom prst="rect">
            <a:avLst/>
          </a:prstGeom>
        </p:spPr>
        <p:txBody>
          <a:bodyPr wrap="square">
            <a:spAutoFit/>
          </a:bodyPr>
          <a:lstStyle/>
          <a:p>
            <a:pPr>
              <a:lnSpc>
                <a:spcPct val="107000"/>
              </a:lnSpc>
              <a:spcAft>
                <a:spcPts val="800"/>
              </a:spcAft>
            </a:pPr>
            <a:r>
              <a:rPr lang="pt-BR" sz="2800" dirty="0">
                <a:latin typeface="Calibri" panose="020F0502020204030204" pitchFamily="34" charset="0"/>
                <a:ea typeface="Calibri" panose="020F0502020204030204" pitchFamily="34" charset="0"/>
                <a:cs typeface="Times New Roman" panose="02020603050405020304" pitchFamily="18" charset="0"/>
              </a:rPr>
              <a:t>Oficial de cumprimento (+- </a:t>
            </a:r>
            <a:r>
              <a:rPr lang="pt-BR" sz="2800" i="1" dirty="0" err="1">
                <a:latin typeface="Calibri" panose="020F0502020204030204" pitchFamily="34" charset="0"/>
                <a:ea typeface="Calibri" panose="020F0502020204030204" pitchFamily="34" charset="0"/>
                <a:cs typeface="Times New Roman" panose="02020603050405020304" pitchFamily="18" charset="0"/>
              </a:rPr>
              <a:t>compliance</a:t>
            </a:r>
            <a:r>
              <a:rPr lang="pt-BR" sz="2800" i="1" dirty="0">
                <a:latin typeface="Calibri" panose="020F0502020204030204" pitchFamily="34" charset="0"/>
                <a:ea typeface="Calibri" panose="020F0502020204030204" pitchFamily="34" charset="0"/>
                <a:cs typeface="Times New Roman" panose="02020603050405020304" pitchFamily="18" charset="0"/>
              </a:rPr>
              <a:t> </a:t>
            </a:r>
            <a:r>
              <a:rPr lang="pt-BR" sz="2800" i="1" dirty="0" err="1">
                <a:latin typeface="Calibri" panose="020F0502020204030204" pitchFamily="34" charset="0"/>
                <a:ea typeface="Calibri" panose="020F0502020204030204" pitchFamily="34" charset="0"/>
                <a:cs typeface="Times New Roman" panose="02020603050405020304" pitchFamily="18" charset="0"/>
              </a:rPr>
              <a:t>officer</a:t>
            </a:r>
            <a:r>
              <a:rPr lang="pt-BR" sz="28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pt-BR"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2400" dirty="0">
                <a:latin typeface="Calibri" panose="020F0502020204030204" pitchFamily="34" charset="0"/>
                <a:ea typeface="Calibri" panose="020F0502020204030204" pitchFamily="34" charset="0"/>
                <a:cs typeface="Times New Roman" panose="02020603050405020304" pitchFamily="18" charset="0"/>
              </a:rPr>
              <a:t>Art. 8º - delegação: comunicações, informações, treinamentos e regras de conduta</a:t>
            </a:r>
          </a:p>
          <a:p>
            <a:pPr>
              <a:lnSpc>
                <a:spcPct val="107000"/>
              </a:lnSpc>
              <a:spcAft>
                <a:spcPts val="800"/>
              </a:spcAft>
            </a:pPr>
            <a:endParaRPr lang="pt-B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2400" dirty="0">
                <a:latin typeface="Calibri" panose="020F0502020204030204" pitchFamily="34" charset="0"/>
                <a:ea typeface="Calibri" panose="020F0502020204030204" pitchFamily="34" charset="0"/>
                <a:cs typeface="Times New Roman" panose="02020603050405020304" pitchFamily="18" charset="0"/>
              </a:rPr>
              <a:t>Quem da equipe pode saber que houve uma comunicação? Controles.</a:t>
            </a:r>
          </a:p>
        </p:txBody>
      </p:sp>
    </p:spTree>
    <p:extLst>
      <p:ext uri="{BB962C8B-B14F-4D97-AF65-F5344CB8AC3E}">
        <p14:creationId xmlns:p14="http://schemas.microsoft.com/office/powerpoint/2010/main" val="137607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E098C7A-B695-4570-926C-88B480F6EBF1}"/>
              </a:ext>
            </a:extLst>
          </p:cNvPr>
          <p:cNvSpPr/>
          <p:nvPr/>
        </p:nvSpPr>
        <p:spPr>
          <a:xfrm>
            <a:off x="549729" y="805543"/>
            <a:ext cx="7903028" cy="3248390"/>
          </a:xfrm>
          <a:prstGeom prst="rect">
            <a:avLst/>
          </a:prstGeom>
        </p:spPr>
        <p:txBody>
          <a:bodyPr wrap="square">
            <a:spAutoFit/>
          </a:bodyPr>
          <a:lstStyle/>
          <a:p>
            <a:pPr>
              <a:lnSpc>
                <a:spcPct val="107000"/>
              </a:lnSpc>
              <a:spcAft>
                <a:spcPts val="800"/>
              </a:spcAft>
            </a:pPr>
            <a:r>
              <a:rPr lang="pt-BR" sz="2800" dirty="0">
                <a:latin typeface="Calibri" panose="020F0502020204030204" pitchFamily="34" charset="0"/>
                <a:ea typeface="Calibri" panose="020F0502020204030204" pitchFamily="34" charset="0"/>
                <a:cs typeface="Times New Roman" panose="02020603050405020304" pitchFamily="18" charset="0"/>
              </a:rPr>
              <a:t>O cadastro muda? (Livro 5 – ind. pessoal x art. 9º)</a:t>
            </a:r>
          </a:p>
          <a:p>
            <a:pPr>
              <a:lnSpc>
                <a:spcPct val="107000"/>
              </a:lnSpc>
              <a:spcAft>
                <a:spcPts val="800"/>
              </a:spcAft>
            </a:pPr>
            <a:endParaRPr lang="pt-BR"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ü"/>
            </a:pPr>
            <a:r>
              <a:rPr lang="pt-BR" sz="2800" dirty="0">
                <a:latin typeface="Calibri" panose="020F0502020204030204" pitchFamily="34" charset="0"/>
                <a:ea typeface="Calibri" panose="020F0502020204030204" pitchFamily="34" charset="0"/>
                <a:cs typeface="Times New Roman" panose="02020603050405020304" pitchFamily="18" charset="0"/>
              </a:rPr>
              <a:t>Nome</a:t>
            </a:r>
          </a:p>
          <a:p>
            <a:pPr marL="457200" indent="-457200">
              <a:lnSpc>
                <a:spcPct val="107000"/>
              </a:lnSpc>
              <a:spcAft>
                <a:spcPts val="800"/>
              </a:spcAft>
              <a:buFont typeface="Wingdings" panose="05000000000000000000" pitchFamily="2" charset="2"/>
              <a:buChar char="ü"/>
            </a:pPr>
            <a:r>
              <a:rPr lang="pt-BR" sz="2800" dirty="0">
                <a:latin typeface="Calibri" panose="020F0502020204030204" pitchFamily="34" charset="0"/>
                <a:ea typeface="Calibri" panose="020F0502020204030204" pitchFamily="34" charset="0"/>
                <a:cs typeface="Times New Roman" panose="02020603050405020304" pitchFamily="18" charset="0"/>
              </a:rPr>
              <a:t>CPF </a:t>
            </a:r>
          </a:p>
          <a:p>
            <a:pPr marL="457200" indent="-457200">
              <a:lnSpc>
                <a:spcPct val="107000"/>
              </a:lnSpc>
              <a:spcAft>
                <a:spcPts val="800"/>
              </a:spcAft>
              <a:buFont typeface="Wingdings" panose="05000000000000000000" pitchFamily="2" charset="2"/>
              <a:buChar char="ü"/>
            </a:pPr>
            <a:r>
              <a:rPr lang="pt-BR" sz="2800" dirty="0">
                <a:latin typeface="Calibri" panose="020F0502020204030204" pitchFamily="34" charset="0"/>
                <a:ea typeface="Calibri" panose="020F0502020204030204" pitchFamily="34" charset="0"/>
                <a:cs typeface="Times New Roman" panose="02020603050405020304" pitchFamily="18" charset="0"/>
              </a:rPr>
              <a:t>+ outros </a:t>
            </a:r>
            <a:br>
              <a:rPr lang="pt-BR" sz="2800" dirty="0">
                <a:latin typeface="Calibri" panose="020F0502020204030204" pitchFamily="34" charset="0"/>
                <a:ea typeface="Calibri" panose="020F0502020204030204" pitchFamily="34" charset="0"/>
                <a:cs typeface="Times New Roman" panose="02020603050405020304" pitchFamily="18" charset="0"/>
              </a:rPr>
            </a:br>
            <a:r>
              <a:rPr lang="pt-BR" sz="2800" dirty="0">
                <a:latin typeface="Calibri" panose="020F0502020204030204" pitchFamily="34" charset="0"/>
                <a:ea typeface="Calibri" panose="020F0502020204030204" pitchFamily="34" charset="0"/>
                <a:cs typeface="Times New Roman" panose="02020603050405020304" pitchFamily="18" charset="0"/>
              </a:rPr>
              <a:t>(“desde que compatíveis”, “sempre que possível”)</a:t>
            </a:r>
            <a:endParaRPr lang="fr-CA"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230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E098C7A-B695-4570-926C-88B480F6EBF1}"/>
              </a:ext>
            </a:extLst>
          </p:cNvPr>
          <p:cNvSpPr/>
          <p:nvPr/>
        </p:nvSpPr>
        <p:spPr>
          <a:xfrm>
            <a:off x="549729" y="805543"/>
            <a:ext cx="7903028" cy="4119397"/>
          </a:xfrm>
          <a:prstGeom prst="rect">
            <a:avLst/>
          </a:prstGeom>
        </p:spPr>
        <p:txBody>
          <a:bodyPr wrap="square">
            <a:spAutoFit/>
          </a:bodyPr>
          <a:lstStyle/>
          <a:p>
            <a:pPr>
              <a:lnSpc>
                <a:spcPct val="107000"/>
              </a:lnSpc>
              <a:spcAft>
                <a:spcPts val="800"/>
              </a:spcAft>
            </a:pPr>
            <a:r>
              <a:rPr lang="pt-BR" sz="2800" dirty="0">
                <a:latin typeface="Calibri" panose="020F0502020204030204" pitchFamily="34" charset="0"/>
                <a:ea typeface="Calibri" panose="020F0502020204030204" pitchFamily="34" charset="0"/>
                <a:cs typeface="Times New Roman" panose="02020603050405020304" pitchFamily="18" charset="0"/>
              </a:rPr>
              <a:t>Quem é PEP? (Resolução COAF 29/2017)</a:t>
            </a:r>
          </a:p>
          <a:p>
            <a:pPr>
              <a:lnSpc>
                <a:spcPct val="107000"/>
              </a:lnSpc>
              <a:spcAft>
                <a:spcPts val="800"/>
              </a:spcAft>
            </a:pPr>
            <a:endParaRPr lang="pt-BR"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ü"/>
            </a:pPr>
            <a:r>
              <a:rPr lang="pt-BR" dirty="0">
                <a:latin typeface="Calibri" panose="020F0502020204030204" pitchFamily="34" charset="0"/>
                <a:ea typeface="Calibri" panose="020F0502020204030204" pitchFamily="34" charset="0"/>
                <a:cs typeface="Times New Roman" panose="02020603050405020304" pitchFamily="18" charset="0"/>
              </a:rPr>
              <a:t>No Brasil: cargos eletivos, ministros, diretores de autarquias, EP, SEM, Fundações, DAS 6+, membros dos tribunais superiores, PGR, membros TCU, dirigentes de partidos etc.</a:t>
            </a:r>
          </a:p>
          <a:p>
            <a:pPr marL="457200" indent="-457200">
              <a:lnSpc>
                <a:spcPct val="107000"/>
              </a:lnSpc>
              <a:spcAft>
                <a:spcPts val="800"/>
              </a:spcAft>
              <a:buFont typeface="Wingdings" panose="05000000000000000000" pitchFamily="2" charset="2"/>
              <a:buChar char="ü"/>
            </a:pPr>
            <a:r>
              <a:rPr lang="pt-BR" dirty="0">
                <a:latin typeface="Calibri" panose="020F0502020204030204" pitchFamily="34" charset="0"/>
                <a:ea typeface="Calibri" panose="020F0502020204030204" pitchFamily="34" charset="0"/>
                <a:cs typeface="Times New Roman" panose="02020603050405020304" pitchFamily="18" charset="0"/>
              </a:rPr>
              <a:t>No exterior: chefes de estado, políticos de escalões superiores, generais, dirigentes de partidos e de entidades de direito internacional público e privado etc. </a:t>
            </a:r>
          </a:p>
          <a:p>
            <a:pPr marL="457200" indent="-457200">
              <a:lnSpc>
                <a:spcPct val="107000"/>
              </a:lnSpc>
              <a:spcAft>
                <a:spcPts val="800"/>
              </a:spcAft>
              <a:buFont typeface="Wingdings" panose="05000000000000000000" pitchFamily="2" charset="2"/>
              <a:buChar char="ü"/>
            </a:pPr>
            <a:r>
              <a:rPr lang="pt-BR" dirty="0">
                <a:latin typeface="Calibri" panose="020F0502020204030204" pitchFamily="34" charset="0"/>
                <a:ea typeface="Calibri" panose="020F0502020204030204" pitchFamily="34" charset="0"/>
                <a:cs typeface="Times New Roman" panose="02020603050405020304" pitchFamily="18" charset="0"/>
              </a:rPr>
              <a:t>familiares, estreitos colaboradores ou pessoas jurídicas de que participem</a:t>
            </a:r>
          </a:p>
          <a:p>
            <a:pPr marL="457200" indent="-457200">
              <a:lnSpc>
                <a:spcPct val="107000"/>
              </a:lnSpc>
              <a:spcAft>
                <a:spcPts val="800"/>
              </a:spcAft>
              <a:buFont typeface="Wingdings" panose="05000000000000000000" pitchFamily="2" charset="2"/>
              <a:buChar char="ü"/>
            </a:pPr>
            <a:endParaRPr lang="pt-B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Especial atenção (art. 16)</a:t>
            </a:r>
          </a:p>
        </p:txBody>
      </p:sp>
    </p:spTree>
    <p:extLst>
      <p:ext uri="{BB962C8B-B14F-4D97-AF65-F5344CB8AC3E}">
        <p14:creationId xmlns:p14="http://schemas.microsoft.com/office/powerpoint/2010/main" val="10549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E098C7A-B695-4570-926C-88B480F6EBF1}"/>
              </a:ext>
            </a:extLst>
          </p:cNvPr>
          <p:cNvSpPr/>
          <p:nvPr/>
        </p:nvSpPr>
        <p:spPr>
          <a:xfrm>
            <a:off x="549729" y="805543"/>
            <a:ext cx="7903028" cy="3338799"/>
          </a:xfrm>
          <a:prstGeom prst="rect">
            <a:avLst/>
          </a:prstGeom>
        </p:spPr>
        <p:txBody>
          <a:bodyPr wrap="square">
            <a:spAutoFit/>
          </a:bodyPr>
          <a:lstStyle/>
          <a:p>
            <a:pPr>
              <a:lnSpc>
                <a:spcPct val="107000"/>
              </a:lnSpc>
              <a:spcAft>
                <a:spcPts val="800"/>
              </a:spcAft>
            </a:pPr>
            <a:r>
              <a:rPr lang="pt-BR" sz="2400" dirty="0">
                <a:latin typeface="Calibri" panose="020F0502020204030204" pitchFamily="34" charset="0"/>
                <a:ea typeface="Calibri" panose="020F0502020204030204" pitchFamily="34" charset="0"/>
                <a:cs typeface="Times New Roman" panose="02020603050405020304" pitchFamily="18" charset="0"/>
              </a:rPr>
              <a:t>Art. 9º, § 6º. Para os fins de enquadramento do cliente como </a:t>
            </a:r>
            <a:r>
              <a:rPr lang="pt-BR" sz="2400" b="1" dirty="0">
                <a:latin typeface="Calibri" panose="020F0502020204030204" pitchFamily="34" charset="0"/>
                <a:ea typeface="Calibri" panose="020F0502020204030204" pitchFamily="34" charset="0"/>
                <a:cs typeface="Times New Roman" panose="02020603050405020304" pitchFamily="18" charset="0"/>
              </a:rPr>
              <a:t>pessoa exposta politicamente</a:t>
            </a:r>
            <a:r>
              <a:rPr lang="pt-BR" sz="2400" dirty="0">
                <a:latin typeface="Calibri" panose="020F0502020204030204" pitchFamily="34" charset="0"/>
                <a:ea typeface="Calibri" panose="020F0502020204030204" pitchFamily="34" charset="0"/>
                <a:cs typeface="Times New Roman" panose="02020603050405020304" pitchFamily="18" charset="0"/>
              </a:rPr>
              <a:t>, o notário e o registrador deverão consultar o cadastro eletrônico de Pessoas Expostas Politicamente, por intermédio do </a:t>
            </a:r>
            <a:r>
              <a:rPr lang="pt-BR" sz="2400" dirty="0" err="1">
                <a:latin typeface="Calibri" panose="020F0502020204030204" pitchFamily="34" charset="0"/>
                <a:ea typeface="Calibri" panose="020F0502020204030204" pitchFamily="34" charset="0"/>
                <a:cs typeface="Times New Roman" panose="02020603050405020304" pitchFamily="18" charset="0"/>
              </a:rPr>
              <a:t>Siscoaf</a:t>
            </a:r>
            <a:r>
              <a:rPr lang="pt-BR" sz="2400" dirty="0">
                <a:latin typeface="Calibri" panose="020F0502020204030204" pitchFamily="34" charset="0"/>
                <a:ea typeface="Calibri" panose="020F0502020204030204" pitchFamily="34" charset="0"/>
                <a:cs typeface="Times New Roman" panose="02020603050405020304" pitchFamily="18" charset="0"/>
              </a:rPr>
              <a:t>, </a:t>
            </a:r>
            <a:r>
              <a:rPr lang="pt-BR" sz="2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ou colher a declaração das próprias partes sobre essa condição</a:t>
            </a:r>
            <a:r>
              <a:rPr lang="pt-BR" sz="2400" dirty="0">
                <a:latin typeface="Calibri" panose="020F0502020204030204" pitchFamily="34" charset="0"/>
                <a:ea typeface="Calibri" panose="020F0502020204030204" pitchFamily="34" charset="0"/>
                <a:cs typeface="Times New Roman" panose="02020603050405020304" pitchFamily="18" charset="0"/>
              </a:rPr>
              <a:t>, ressalvados os casos em que seja expressamente prevista uma destas formas de identificação como obrigatória.</a:t>
            </a:r>
          </a:p>
          <a:p>
            <a:pPr>
              <a:lnSpc>
                <a:spcPct val="107000"/>
              </a:lnSpc>
              <a:spcAft>
                <a:spcPts val="800"/>
              </a:spcAft>
            </a:pPr>
            <a:endParaRPr lang="pt-B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Resultado de imagem para emoji thinking">
            <a:extLst>
              <a:ext uri="{FF2B5EF4-FFF2-40B4-BE49-F238E27FC236}">
                <a16:creationId xmlns:a16="http://schemas.microsoft.com/office/drawing/2014/main" id="{D99B4E21-3A1A-41CF-9484-71795B487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042" y="3691617"/>
            <a:ext cx="1039585" cy="1039585"/>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7107EE00-6AAD-4A49-9B4B-C276D766DCFF}"/>
              </a:ext>
            </a:extLst>
          </p:cNvPr>
          <p:cNvSpPr txBox="1"/>
          <p:nvPr/>
        </p:nvSpPr>
        <p:spPr>
          <a:xfrm>
            <a:off x="3532414" y="3922458"/>
            <a:ext cx="3559628" cy="830997"/>
          </a:xfrm>
          <a:prstGeom prst="rect">
            <a:avLst/>
          </a:prstGeom>
          <a:noFill/>
        </p:spPr>
        <p:txBody>
          <a:bodyPr wrap="square" rtlCol="0">
            <a:spAutoFit/>
          </a:bodyPr>
          <a:lstStyle/>
          <a:p>
            <a:r>
              <a:rPr lang="en-US" sz="2400" dirty="0"/>
              <a:t>E se o </a:t>
            </a:r>
            <a:r>
              <a:rPr lang="en-US" sz="2400" dirty="0" err="1"/>
              <a:t>notário</a:t>
            </a:r>
            <a:r>
              <a:rPr lang="en-US" sz="2400" dirty="0"/>
              <a:t> </a:t>
            </a:r>
            <a:r>
              <a:rPr lang="en-US" sz="2400" dirty="0" err="1"/>
              <a:t>colher</a:t>
            </a:r>
            <a:r>
              <a:rPr lang="en-US" sz="2400" dirty="0"/>
              <a:t>?</a:t>
            </a:r>
          </a:p>
          <a:p>
            <a:r>
              <a:rPr lang="en-US" sz="2400" dirty="0"/>
              <a:t>E se o </a:t>
            </a:r>
            <a:r>
              <a:rPr lang="en-US" sz="2400" dirty="0" err="1"/>
              <a:t>notário</a:t>
            </a:r>
            <a:r>
              <a:rPr lang="en-US" sz="2400" dirty="0"/>
              <a:t> </a:t>
            </a:r>
            <a:r>
              <a:rPr lang="en-US" sz="2400" dirty="0" err="1"/>
              <a:t>não</a:t>
            </a:r>
            <a:r>
              <a:rPr lang="en-US" sz="2400" dirty="0"/>
              <a:t> </a:t>
            </a:r>
            <a:r>
              <a:rPr lang="en-US" sz="2400" dirty="0" err="1"/>
              <a:t>colher</a:t>
            </a:r>
            <a:r>
              <a:rPr lang="en-US" sz="2400" dirty="0"/>
              <a:t>?</a:t>
            </a:r>
            <a:endParaRPr lang="fr-CA" sz="2400" dirty="0"/>
          </a:p>
        </p:txBody>
      </p:sp>
    </p:spTree>
    <p:extLst>
      <p:ext uri="{BB962C8B-B14F-4D97-AF65-F5344CB8AC3E}">
        <p14:creationId xmlns:p14="http://schemas.microsoft.com/office/powerpoint/2010/main" val="53705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E098C7A-B695-4570-926C-88B480F6EBF1}"/>
              </a:ext>
            </a:extLst>
          </p:cNvPr>
          <p:cNvSpPr/>
          <p:nvPr/>
        </p:nvSpPr>
        <p:spPr>
          <a:xfrm>
            <a:off x="549729" y="805543"/>
            <a:ext cx="7903028" cy="4239687"/>
          </a:xfrm>
          <a:prstGeom prst="rect">
            <a:avLst/>
          </a:prstGeom>
        </p:spPr>
        <p:txBody>
          <a:bodyPr wrap="square">
            <a:spAutoFit/>
          </a:bodyPr>
          <a:lstStyle/>
          <a:p>
            <a:pPr>
              <a:lnSpc>
                <a:spcPct val="107000"/>
              </a:lnSpc>
              <a:spcAft>
                <a:spcPts val="800"/>
              </a:spcAft>
            </a:pPr>
            <a:r>
              <a:rPr lang="pt-BR" u="sng" dirty="0">
                <a:latin typeface="Calibri" panose="020F0502020204030204" pitchFamily="34" charset="0"/>
                <a:ea typeface="Calibri" panose="020F0502020204030204" pitchFamily="34" charset="0"/>
                <a:cs typeface="Times New Roman" panose="02020603050405020304" pitchFamily="18" charset="0"/>
              </a:rPr>
              <a:t>BENEFICIÁRIOS FINAIS</a:t>
            </a:r>
          </a:p>
          <a:p>
            <a:pPr marL="285750" indent="-285750">
              <a:lnSpc>
                <a:spcPct val="107000"/>
              </a:lnSpc>
              <a:buFont typeface="Wingdings" panose="05000000000000000000" pitchFamily="2" charset="2"/>
              <a:buChar char="ü"/>
            </a:pPr>
            <a:r>
              <a:rPr lang="pt-BR" dirty="0">
                <a:latin typeface="Calibri" panose="020F0502020204030204" pitchFamily="34" charset="0"/>
                <a:ea typeface="Calibri" panose="020F0502020204030204" pitchFamily="34" charset="0"/>
                <a:cs typeface="Times New Roman" panose="02020603050405020304" pitchFamily="18" charset="0"/>
              </a:rPr>
              <a:t>Consultar CBF + outras informações que puder extrair dos documentos disponíveis (Art. 9º, § 8º)</a:t>
            </a:r>
          </a:p>
          <a:p>
            <a:pPr marL="285750" indent="-285750">
              <a:lnSpc>
                <a:spcPct val="107000"/>
              </a:lnSpc>
              <a:buFont typeface="Wingdings" panose="05000000000000000000" pitchFamily="2" charset="2"/>
              <a:buChar char="ü"/>
            </a:pPr>
            <a:r>
              <a:rPr lang="pt-BR" dirty="0"/>
              <a:t>Quando não for possível identificar o beneficiário final, os notários e registradores devem dispensar </a:t>
            </a:r>
            <a:r>
              <a:rPr lang="pt-BR" b="1" dirty="0"/>
              <a:t>especial atenção</a:t>
            </a:r>
            <a:r>
              <a:rPr lang="pt-BR" dirty="0"/>
              <a:t> à operação e </a:t>
            </a:r>
            <a:r>
              <a:rPr lang="pt-BR" dirty="0">
                <a:highlight>
                  <a:srgbClr val="FFFF00"/>
                </a:highlight>
              </a:rPr>
              <a:t>colher dos interessados a declaração</a:t>
            </a:r>
            <a:r>
              <a:rPr lang="pt-BR" dirty="0"/>
              <a:t> sobre quem o é </a:t>
            </a:r>
            <a:r>
              <a:rPr lang="pt-BR" dirty="0">
                <a:latin typeface="Calibri" panose="020F0502020204030204" pitchFamily="34" charset="0"/>
                <a:ea typeface="Calibri" panose="020F0502020204030204" pitchFamily="34" charset="0"/>
                <a:cs typeface="Times New Roman" panose="02020603050405020304" pitchFamily="18" charset="0"/>
              </a:rPr>
              <a:t>(Art. 9º, § 9º)</a:t>
            </a:r>
          </a:p>
          <a:p>
            <a:pPr>
              <a:lnSpc>
                <a:spcPct val="107000"/>
              </a:lnSpc>
              <a:spcAft>
                <a:spcPts val="800"/>
              </a:spcAft>
            </a:pPr>
            <a:endParaRPr lang="pt-B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Art. 11, § 1º</a:t>
            </a:r>
          </a:p>
          <a:p>
            <a:pPr>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I - outros cadastros da mesma natureza;</a:t>
            </a:r>
            <a:br>
              <a:rPr lang="pt-BR" dirty="0">
                <a:latin typeface="Calibri" panose="020F0502020204030204" pitchFamily="34" charset="0"/>
                <a:ea typeface="Calibri" panose="020F0502020204030204" pitchFamily="34" charset="0"/>
                <a:cs typeface="Times New Roman" panose="02020603050405020304" pitchFamily="18" charset="0"/>
              </a:rPr>
            </a:br>
            <a:r>
              <a:rPr lang="pt-BR" dirty="0">
                <a:latin typeface="Calibri" panose="020F0502020204030204" pitchFamily="34" charset="0"/>
                <a:ea typeface="Calibri" panose="020F0502020204030204" pitchFamily="34" charset="0"/>
                <a:cs typeface="Times New Roman" panose="02020603050405020304" pitchFamily="18" charset="0"/>
              </a:rPr>
              <a:t>II - informações prestadas por outras instituições;</a:t>
            </a:r>
            <a:br>
              <a:rPr lang="pt-BR" dirty="0">
                <a:latin typeface="Calibri" panose="020F0502020204030204" pitchFamily="34" charset="0"/>
                <a:ea typeface="Calibri" panose="020F0502020204030204" pitchFamily="34" charset="0"/>
                <a:cs typeface="Times New Roman" panose="02020603050405020304" pitchFamily="18" charset="0"/>
              </a:rPr>
            </a:br>
            <a:r>
              <a:rPr lang="pt-BR" dirty="0">
                <a:latin typeface="Calibri" panose="020F0502020204030204" pitchFamily="34" charset="0"/>
                <a:ea typeface="Calibri" panose="020F0502020204030204" pitchFamily="34" charset="0"/>
                <a:cs typeface="Times New Roman" panose="02020603050405020304" pitchFamily="18" charset="0"/>
              </a:rPr>
              <a:t>III - declaração das próprias partes;</a:t>
            </a:r>
            <a:br>
              <a:rPr lang="pt-BR" dirty="0">
                <a:latin typeface="Calibri" panose="020F0502020204030204" pitchFamily="34" charset="0"/>
                <a:ea typeface="Calibri" panose="020F0502020204030204" pitchFamily="34" charset="0"/>
                <a:cs typeface="Times New Roman" panose="02020603050405020304" pitchFamily="18" charset="0"/>
              </a:rPr>
            </a:br>
            <a:r>
              <a:rPr lang="pt-BR" dirty="0">
                <a:latin typeface="Calibri" panose="020F0502020204030204" pitchFamily="34" charset="0"/>
                <a:ea typeface="Calibri" panose="020F0502020204030204" pitchFamily="34" charset="0"/>
                <a:cs typeface="Times New Roman" panose="02020603050405020304" pitchFamily="18" charset="0"/>
              </a:rPr>
              <a:t>IV - exame da documentação apresentada; </a:t>
            </a:r>
            <a:br>
              <a:rPr lang="pt-BR" dirty="0">
                <a:latin typeface="Calibri" panose="020F0502020204030204" pitchFamily="34" charset="0"/>
                <a:ea typeface="Calibri" panose="020F0502020204030204" pitchFamily="34" charset="0"/>
                <a:cs typeface="Times New Roman" panose="02020603050405020304" pitchFamily="18" charset="0"/>
              </a:rPr>
            </a:br>
            <a:r>
              <a:rPr lang="pt-BR" dirty="0">
                <a:latin typeface="Calibri" panose="020F0502020204030204" pitchFamily="34" charset="0"/>
                <a:ea typeface="Calibri" panose="020F0502020204030204" pitchFamily="34" charset="0"/>
                <a:cs typeface="Times New Roman" panose="02020603050405020304" pitchFamily="18" charset="0"/>
              </a:rPr>
              <a:t>V - outras fontes julgadas confiáveis pelo notário ou registrador.</a:t>
            </a:r>
          </a:p>
        </p:txBody>
      </p:sp>
      <p:sp>
        <p:nvSpPr>
          <p:cNvPr id="2" name="CaixaDeTexto 1">
            <a:extLst>
              <a:ext uri="{FF2B5EF4-FFF2-40B4-BE49-F238E27FC236}">
                <a16:creationId xmlns:a16="http://schemas.microsoft.com/office/drawing/2014/main" id="{D60A0CE6-0B4D-4E45-85EC-E1BD055A36C4}"/>
              </a:ext>
            </a:extLst>
          </p:cNvPr>
          <p:cNvSpPr txBox="1"/>
          <p:nvPr/>
        </p:nvSpPr>
        <p:spPr>
          <a:xfrm>
            <a:off x="6418135" y="3089892"/>
            <a:ext cx="2127821" cy="1248065"/>
          </a:xfrm>
          <a:prstGeom prst="rect">
            <a:avLst/>
          </a:prstGeom>
          <a:noFill/>
        </p:spPr>
        <p:txBody>
          <a:bodyPr wrap="square" rtlCol="0">
            <a:spAutoFit/>
          </a:bodyPr>
          <a:lstStyle/>
          <a:p>
            <a:r>
              <a:rPr lang="pt-BR" dirty="0">
                <a:latin typeface="Calibri" panose="020F0502020204030204" pitchFamily="34" charset="0"/>
                <a:ea typeface="Calibri" panose="020F0502020204030204" pitchFamily="34" charset="0"/>
                <a:cs typeface="Times New Roman" panose="02020603050405020304" pitchFamily="18" charset="0"/>
              </a:rPr>
              <a:t>O registrador pode consultar a própria escritura?</a:t>
            </a:r>
          </a:p>
          <a:p>
            <a:endParaRPr lang="fr-CA" dirty="0"/>
          </a:p>
        </p:txBody>
      </p:sp>
      <p:pic>
        <p:nvPicPr>
          <p:cNvPr id="5" name="Picture 2" descr="Resultado de imagem para emoji thinking">
            <a:extLst>
              <a:ext uri="{FF2B5EF4-FFF2-40B4-BE49-F238E27FC236}">
                <a16:creationId xmlns:a16="http://schemas.microsoft.com/office/drawing/2014/main" id="{C25B754A-6AC2-460E-8E4F-2CEAB2FC3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3058" y="3912633"/>
            <a:ext cx="1039585" cy="1039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10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E098C7A-B695-4570-926C-88B480F6EBF1}"/>
              </a:ext>
            </a:extLst>
          </p:cNvPr>
          <p:cNvSpPr/>
          <p:nvPr/>
        </p:nvSpPr>
        <p:spPr>
          <a:xfrm>
            <a:off x="549729" y="805543"/>
            <a:ext cx="7903028" cy="4057329"/>
          </a:xfrm>
          <a:prstGeom prst="rect">
            <a:avLst/>
          </a:prstGeom>
        </p:spPr>
        <p:txBody>
          <a:bodyPr wrap="square">
            <a:spAutoFit/>
          </a:bodyPr>
          <a:lstStyle/>
          <a:p>
            <a:pPr>
              <a:lnSpc>
                <a:spcPct val="107000"/>
              </a:lnSpc>
              <a:spcAft>
                <a:spcPts val="800"/>
              </a:spcAft>
            </a:pPr>
            <a:r>
              <a:rPr lang="pt-BR" u="sng" dirty="0"/>
              <a:t>COMUNICAÇÕES SUSPEITAS</a:t>
            </a:r>
            <a:r>
              <a:rPr lang="pt-BR" dirty="0"/>
              <a:t>: sinais de alerta</a:t>
            </a:r>
          </a:p>
          <a:p>
            <a:pPr>
              <a:lnSpc>
                <a:spcPct val="107000"/>
              </a:lnSpc>
              <a:spcAft>
                <a:spcPts val="800"/>
              </a:spcAft>
            </a:pPr>
            <a:endParaRPr lang="fr-CA" dirty="0"/>
          </a:p>
          <a:p>
            <a:pPr>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Art. 20 </a:t>
            </a:r>
            <a:r>
              <a:rPr lang="pt-BR" dirty="0"/>
              <a:t>→ </a:t>
            </a:r>
            <a:r>
              <a:rPr lang="pt-BR" dirty="0">
                <a:latin typeface="Calibri" panose="020F0502020204030204" pitchFamily="34" charset="0"/>
                <a:ea typeface="Calibri" panose="020F0502020204030204" pitchFamily="34" charset="0"/>
                <a:cs typeface="Times New Roman" panose="02020603050405020304" pitchFamily="18" charset="0"/>
              </a:rPr>
              <a:t>comunicações de operações </a:t>
            </a:r>
            <a:r>
              <a:rPr lang="pt-BR" b="1" dirty="0">
                <a:latin typeface="Calibri" panose="020F0502020204030204" pitchFamily="34" charset="0"/>
                <a:ea typeface="Calibri" panose="020F0502020204030204" pitchFamily="34" charset="0"/>
                <a:cs typeface="Times New Roman" panose="02020603050405020304" pitchFamily="18" charset="0"/>
              </a:rPr>
              <a:t>suspeitas</a:t>
            </a:r>
            <a:r>
              <a:rPr lang="pt-BR" dirty="0">
                <a:latin typeface="Calibri" panose="020F0502020204030204" pitchFamily="34" charset="0"/>
                <a:ea typeface="Calibri" panose="020F0502020204030204" pitchFamily="34" charset="0"/>
                <a:cs typeface="Times New Roman" panose="02020603050405020304" pitchFamily="18" charset="0"/>
              </a:rPr>
              <a:t> (não automáticas)</a:t>
            </a:r>
          </a:p>
          <a:p>
            <a:pPr>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 2º Ocorrendo quaisquer das hipóteses acima, o notário ou registrador, ou oficial de cumprimento, comunicará a operação à Unidade de Inteligência Financeira – UIF, </a:t>
            </a:r>
            <a:r>
              <a:rPr lang="pt-BR" dirty="0">
                <a:highlight>
                  <a:srgbClr val="FFFF00"/>
                </a:highlight>
                <a:latin typeface="Calibri" panose="020F0502020204030204" pitchFamily="34" charset="0"/>
                <a:ea typeface="Calibri" panose="020F0502020204030204" pitchFamily="34" charset="0"/>
                <a:cs typeface="Times New Roman" panose="02020603050405020304" pitchFamily="18" charset="0"/>
              </a:rPr>
              <a:t>caso a considere suspeita</a:t>
            </a:r>
            <a:r>
              <a:rPr lang="pt-BR" dirty="0">
                <a:latin typeface="Calibri" panose="020F0502020204030204" pitchFamily="34" charset="0"/>
                <a:ea typeface="Calibri" panose="020F0502020204030204" pitchFamily="34" charset="0"/>
                <a:cs typeface="Times New Roman" panose="02020603050405020304" pitchFamily="18" charset="0"/>
              </a:rPr>
              <a:t>, no prazo previsto no art. 15.</a:t>
            </a:r>
          </a:p>
          <a:p>
            <a:pPr>
              <a:lnSpc>
                <a:spcPct val="107000"/>
              </a:lnSpc>
              <a:spcAft>
                <a:spcPts val="800"/>
              </a:spcAft>
            </a:pPr>
            <a:r>
              <a:rPr lang="pt-BR" dirty="0"/>
              <a:t>Art. 26 → sinais de alerta específicos para registradores de imóveis</a:t>
            </a:r>
          </a:p>
          <a:p>
            <a:pPr>
              <a:lnSpc>
                <a:spcPct val="107000"/>
              </a:lnSpc>
              <a:spcAft>
                <a:spcPts val="800"/>
              </a:spcAft>
            </a:pPr>
            <a:endParaRPr lang="pt-BR" dirty="0"/>
          </a:p>
          <a:p>
            <a:pPr>
              <a:lnSpc>
                <a:spcPct val="107000"/>
              </a:lnSpc>
              <a:spcAft>
                <a:spcPts val="800"/>
              </a:spcAft>
            </a:pPr>
            <a:r>
              <a:rPr lang="pt-BR" dirty="0"/>
              <a:t>O registrador poderá ser punido se considerar normal a operação que o juiz corregedor considera suspeita?</a:t>
            </a:r>
            <a:endParaRPr lang="fr-CA" dirty="0"/>
          </a:p>
          <a:p>
            <a:pPr>
              <a:lnSpc>
                <a:spcPct val="107000"/>
              </a:lnSpc>
              <a:spcAft>
                <a:spcPts val="800"/>
              </a:spcAft>
            </a:pPr>
            <a:endParaRPr lang="fr-CA" dirty="0"/>
          </a:p>
        </p:txBody>
      </p:sp>
      <p:pic>
        <p:nvPicPr>
          <p:cNvPr id="3" name="Picture 2" descr="Resultado de imagem para emoji thinking">
            <a:extLst>
              <a:ext uri="{FF2B5EF4-FFF2-40B4-BE49-F238E27FC236}">
                <a16:creationId xmlns:a16="http://schemas.microsoft.com/office/drawing/2014/main" id="{336C5839-1964-4DF2-BE2D-0AD0A3FB4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765" y="3818164"/>
            <a:ext cx="1039585" cy="1039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53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E098C7A-B695-4570-926C-88B480F6EBF1}"/>
              </a:ext>
            </a:extLst>
          </p:cNvPr>
          <p:cNvSpPr/>
          <p:nvPr/>
        </p:nvSpPr>
        <p:spPr>
          <a:xfrm>
            <a:off x="549729" y="805543"/>
            <a:ext cx="7903028" cy="2121158"/>
          </a:xfrm>
          <a:prstGeom prst="rect">
            <a:avLst/>
          </a:prstGeom>
        </p:spPr>
        <p:txBody>
          <a:bodyPr wrap="square">
            <a:spAutoFit/>
          </a:bodyPr>
          <a:lstStyle/>
          <a:p>
            <a:pPr>
              <a:lnSpc>
                <a:spcPct val="107000"/>
              </a:lnSpc>
              <a:spcAft>
                <a:spcPts val="800"/>
              </a:spcAft>
            </a:pPr>
            <a:r>
              <a:rPr lang="pt-BR" sz="2800" dirty="0">
                <a:latin typeface="Calibri" panose="020F0502020204030204" pitchFamily="34" charset="0"/>
                <a:ea typeface="Calibri" panose="020F0502020204030204" pitchFamily="34" charset="0"/>
                <a:cs typeface="Times New Roman" panose="02020603050405020304" pitchFamily="18" charset="0"/>
              </a:rPr>
              <a:t>Notários e registradores são “</a:t>
            </a:r>
            <a:r>
              <a:rPr lang="pt-BR" sz="2800" b="1" dirty="0">
                <a:latin typeface="Calibri" panose="020F0502020204030204" pitchFamily="34" charset="0"/>
                <a:ea typeface="Calibri" panose="020F0502020204030204" pitchFamily="34" charset="0"/>
                <a:cs typeface="Times New Roman" panose="02020603050405020304" pitchFamily="18" charset="0"/>
              </a:rPr>
              <a:t>sujeitos obrigados</a:t>
            </a:r>
            <a:r>
              <a:rPr lang="pt-BR" sz="2800" dirty="0">
                <a:latin typeface="Calibri" panose="020F0502020204030204" pitchFamily="34" charset="0"/>
                <a:ea typeface="Calibri" panose="020F0502020204030204" pitchFamily="34" charset="0"/>
                <a:cs typeface="Times New Roman" panose="02020603050405020304" pitchFamily="18" charset="0"/>
              </a:rPr>
              <a:t>” (desde 2012)....</a:t>
            </a:r>
          </a:p>
          <a:p>
            <a:pPr>
              <a:lnSpc>
                <a:spcPct val="107000"/>
              </a:lnSpc>
              <a:spcAft>
                <a:spcPts val="800"/>
              </a:spcAft>
            </a:pPr>
            <a:endParaRPr lang="pt-BR"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2800" b="1" dirty="0">
                <a:latin typeface="Calibri" panose="020F0502020204030204" pitchFamily="34" charset="0"/>
                <a:ea typeface="Calibri" panose="020F0502020204030204" pitchFamily="34" charset="0"/>
                <a:cs typeface="Times New Roman" panose="02020603050405020304" pitchFamily="18" charset="0"/>
              </a:rPr>
              <a:t>Obrigados</a:t>
            </a:r>
            <a:r>
              <a:rPr lang="pt-BR" sz="2800" dirty="0">
                <a:latin typeface="Calibri" panose="020F0502020204030204" pitchFamily="34" charset="0"/>
                <a:ea typeface="Calibri" panose="020F0502020204030204" pitchFamily="34" charset="0"/>
                <a:cs typeface="Times New Roman" panose="02020603050405020304" pitchFamily="18" charset="0"/>
              </a:rPr>
              <a:t> ao quê?</a:t>
            </a:r>
            <a:endParaRPr lang="fr-CA"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218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E098C7A-B695-4570-926C-88B480F6EBF1}"/>
              </a:ext>
            </a:extLst>
          </p:cNvPr>
          <p:cNvSpPr/>
          <p:nvPr/>
        </p:nvSpPr>
        <p:spPr>
          <a:xfrm>
            <a:off x="549729" y="805543"/>
            <a:ext cx="7903028" cy="4061176"/>
          </a:xfrm>
          <a:prstGeom prst="rect">
            <a:avLst/>
          </a:prstGeom>
        </p:spPr>
        <p:txBody>
          <a:bodyPr wrap="square">
            <a:spAutoFit/>
          </a:bodyPr>
          <a:lstStyle/>
          <a:p>
            <a:pPr>
              <a:lnSpc>
                <a:spcPct val="107000"/>
              </a:lnSpc>
              <a:spcAft>
                <a:spcPts val="800"/>
              </a:spcAft>
            </a:pPr>
            <a:r>
              <a:rPr lang="pt-BR" u="sng" dirty="0"/>
              <a:t>COMUNICAÇÕES AUTOMÁTICAS</a:t>
            </a:r>
            <a:endParaRPr lang="pt-BR" dirty="0"/>
          </a:p>
          <a:p>
            <a:pPr>
              <a:lnSpc>
                <a:spcPct val="107000"/>
              </a:lnSpc>
              <a:spcAft>
                <a:spcPts val="800"/>
              </a:spcAft>
            </a:pPr>
            <a:endParaRPr lang="fr-CA" dirty="0"/>
          </a:p>
          <a:p>
            <a:pPr>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Art. 25 </a:t>
            </a:r>
            <a:r>
              <a:rPr lang="pt-BR" dirty="0"/>
              <a:t>→ </a:t>
            </a:r>
            <a:r>
              <a:rPr lang="pt-BR" dirty="0">
                <a:latin typeface="Calibri" panose="020F0502020204030204" pitchFamily="34" charset="0"/>
                <a:ea typeface="Calibri" panose="020F0502020204030204" pitchFamily="34" charset="0"/>
                <a:cs typeface="Times New Roman" panose="02020603050405020304" pitchFamily="18" charset="0"/>
              </a:rPr>
              <a:t>independentemente de análise ou de qualquer outra consideração</a:t>
            </a:r>
          </a:p>
          <a:p>
            <a:pPr>
              <a:lnSpc>
                <a:spcPct val="107000"/>
              </a:lnSpc>
              <a:spcAft>
                <a:spcPts val="800"/>
              </a:spcAft>
            </a:pPr>
            <a:r>
              <a:rPr lang="pt-BR" sz="1400" dirty="0">
                <a:latin typeface="Calibri" panose="020F0502020204030204" pitchFamily="34" charset="0"/>
                <a:ea typeface="Calibri" panose="020F0502020204030204" pitchFamily="34" charset="0"/>
                <a:cs typeface="Times New Roman" panose="02020603050405020304" pitchFamily="18" charset="0"/>
              </a:rPr>
              <a:t>I - registro de transmissões sucessivas do mesmo bem, em período não superior a 6 (seis) meses, se a diferença entre os valores declarados for superior a 50%;</a:t>
            </a:r>
          </a:p>
          <a:p>
            <a:pPr>
              <a:lnSpc>
                <a:spcPct val="107000"/>
              </a:lnSpc>
              <a:spcAft>
                <a:spcPts val="800"/>
              </a:spcAft>
            </a:pPr>
            <a:r>
              <a:rPr lang="pt-BR" sz="1400" dirty="0">
                <a:latin typeface="Calibri" panose="020F0502020204030204" pitchFamily="34" charset="0"/>
                <a:ea typeface="Calibri" panose="020F0502020204030204" pitchFamily="34" charset="0"/>
                <a:cs typeface="Times New Roman" panose="02020603050405020304" pitchFamily="18" charset="0"/>
              </a:rPr>
              <a:t>II - registro de título no qual constem diferenças entre o valor da avaliação fiscal do bem e o valor declarado, ou entre o valor patrimonial e o valor declarado (superior ou inferior), superiores a 100%;</a:t>
            </a:r>
          </a:p>
          <a:p>
            <a:pPr>
              <a:lnSpc>
                <a:spcPct val="107000"/>
              </a:lnSpc>
              <a:spcAft>
                <a:spcPts val="800"/>
              </a:spcAft>
            </a:pPr>
            <a:r>
              <a:rPr lang="pt-BR" sz="1400" dirty="0">
                <a:latin typeface="Calibri" panose="020F0502020204030204" pitchFamily="34" charset="0"/>
                <a:ea typeface="Calibri" panose="020F0502020204030204" pitchFamily="34" charset="0"/>
                <a:cs typeface="Times New Roman" panose="02020603050405020304" pitchFamily="18" charset="0"/>
              </a:rPr>
              <a:t>III - registro de documento ou título em que conste declaração das partes de que foi realizado pagamento em espécie ou título de crédito ao portador de valores igual ou superior a R$ 30.000,00 (trinta mil reais).</a:t>
            </a:r>
          </a:p>
          <a:p>
            <a:pPr>
              <a:lnSpc>
                <a:spcPct val="107000"/>
              </a:lnSpc>
              <a:spcAft>
                <a:spcPts val="800"/>
              </a:spcAft>
            </a:pPr>
            <a:endParaRPr lang="en-US" dirty="0"/>
          </a:p>
          <a:p>
            <a:pPr>
              <a:lnSpc>
                <a:spcPct val="107000"/>
              </a:lnSpc>
              <a:spcAft>
                <a:spcPts val="800"/>
              </a:spcAft>
            </a:pPr>
            <a:r>
              <a:rPr lang="en-US" dirty="0" err="1"/>
              <a:t>Parametrização</a:t>
            </a:r>
            <a:r>
              <a:rPr lang="en-US" dirty="0"/>
              <a:t> dos </a:t>
            </a:r>
            <a:r>
              <a:rPr lang="en-US" dirty="0" err="1"/>
              <a:t>sistemas</a:t>
            </a:r>
            <a:endParaRPr lang="fr-CA" dirty="0"/>
          </a:p>
          <a:p>
            <a:pPr>
              <a:lnSpc>
                <a:spcPct val="107000"/>
              </a:lnSpc>
              <a:spcAft>
                <a:spcPts val="800"/>
              </a:spcAft>
            </a:pPr>
            <a:endParaRPr lang="fr-CA" dirty="0"/>
          </a:p>
        </p:txBody>
      </p:sp>
    </p:spTree>
    <p:extLst>
      <p:ext uri="{BB962C8B-B14F-4D97-AF65-F5344CB8AC3E}">
        <p14:creationId xmlns:p14="http://schemas.microsoft.com/office/powerpoint/2010/main" val="118055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E098C7A-B695-4570-926C-88B480F6EBF1}"/>
              </a:ext>
            </a:extLst>
          </p:cNvPr>
          <p:cNvSpPr/>
          <p:nvPr/>
        </p:nvSpPr>
        <p:spPr>
          <a:xfrm>
            <a:off x="549729" y="805543"/>
            <a:ext cx="7903028" cy="3760966"/>
          </a:xfrm>
          <a:prstGeom prst="rect">
            <a:avLst/>
          </a:prstGeom>
        </p:spPr>
        <p:txBody>
          <a:bodyPr wrap="square">
            <a:spAutoFit/>
          </a:bodyPr>
          <a:lstStyle/>
          <a:p>
            <a:pPr>
              <a:lnSpc>
                <a:spcPct val="107000"/>
              </a:lnSpc>
              <a:spcAft>
                <a:spcPts val="800"/>
              </a:spcAft>
            </a:pPr>
            <a:r>
              <a:rPr lang="pt-BR" u="sng" dirty="0">
                <a:latin typeface="Calibri" panose="020F0502020204030204" pitchFamily="34" charset="0"/>
                <a:ea typeface="Calibri" panose="020F0502020204030204" pitchFamily="34" charset="0"/>
                <a:cs typeface="Times New Roman" panose="02020603050405020304" pitchFamily="18" charset="0"/>
              </a:rPr>
              <a:t>PRAZOS</a:t>
            </a:r>
            <a:br>
              <a:rPr lang="pt-BR" dirty="0">
                <a:latin typeface="Calibri" panose="020F0502020204030204" pitchFamily="34" charset="0"/>
                <a:ea typeface="Calibri" panose="020F0502020204030204" pitchFamily="34" charset="0"/>
                <a:cs typeface="Times New Roman" panose="02020603050405020304" pitchFamily="18" charset="0"/>
              </a:rPr>
            </a:br>
            <a:endParaRPr lang="pt-B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Comunicação positiva</a:t>
            </a:r>
          </a:p>
          <a:p>
            <a:pPr marL="285750" indent="-285750">
              <a:lnSpc>
                <a:spcPct val="107000"/>
              </a:lnSpc>
              <a:spcAft>
                <a:spcPts val="800"/>
              </a:spcAft>
              <a:buFont typeface="Arial" panose="020B0604020202020204" pitchFamily="34" charset="0"/>
              <a:buChar char="•"/>
            </a:pPr>
            <a:r>
              <a:rPr lang="pt-BR" dirty="0">
                <a:latin typeface="Calibri" panose="020F0502020204030204" pitchFamily="34" charset="0"/>
                <a:ea typeface="Calibri" panose="020F0502020204030204" pitchFamily="34" charset="0"/>
                <a:cs typeface="Times New Roman" panose="02020603050405020304" pitchFamily="18" charset="0"/>
              </a:rPr>
              <a:t>Lei: até 24 horas</a:t>
            </a:r>
          </a:p>
          <a:p>
            <a:pPr marL="285750" indent="-285750">
              <a:lnSpc>
                <a:spcPct val="107000"/>
              </a:lnSpc>
              <a:spcAft>
                <a:spcPts val="800"/>
              </a:spcAft>
              <a:buFont typeface="Arial" panose="020B0604020202020204" pitchFamily="34" charset="0"/>
              <a:buChar char="•"/>
            </a:pPr>
            <a:r>
              <a:rPr lang="pt-BR" dirty="0">
                <a:latin typeface="Calibri" panose="020F0502020204030204" pitchFamily="34" charset="0"/>
                <a:ea typeface="Calibri" panose="020F0502020204030204" pitchFamily="34" charset="0"/>
                <a:cs typeface="Times New Roman" panose="02020603050405020304" pitchFamily="18" charset="0"/>
              </a:rPr>
              <a:t>Provimento: até dia útil seguinte (art. 15)</a:t>
            </a:r>
          </a:p>
          <a:p>
            <a:pPr marL="285750" indent="-285750">
              <a:lnSpc>
                <a:spcPct val="107000"/>
              </a:lnSpc>
              <a:spcAft>
                <a:spcPts val="800"/>
              </a:spcAft>
              <a:buFont typeface="Arial" panose="020B0604020202020204" pitchFamily="34" charset="0"/>
              <a:buChar char="•"/>
            </a:pPr>
            <a:r>
              <a:rPr lang="pt-BR" dirty="0">
                <a:latin typeface="Calibri" panose="020F0502020204030204" pitchFamily="34" charset="0"/>
                <a:ea typeface="Calibri" panose="020F0502020204030204" pitchFamily="34" charset="0"/>
                <a:cs typeface="Times New Roman" panose="02020603050405020304" pitchFamily="18" charset="0"/>
              </a:rPr>
              <a:t>forma: SISCOAF</a:t>
            </a:r>
            <a:br>
              <a:rPr lang="pt-BR" dirty="0">
                <a:latin typeface="Calibri" panose="020F0502020204030204" pitchFamily="34" charset="0"/>
                <a:ea typeface="Calibri" panose="020F0502020204030204" pitchFamily="34" charset="0"/>
                <a:cs typeface="Times New Roman" panose="02020603050405020304" pitchFamily="18" charset="0"/>
              </a:rPr>
            </a:br>
            <a:endParaRPr lang="pt-B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Comunicação negativa (art. 17)</a:t>
            </a:r>
          </a:p>
          <a:p>
            <a:pPr marL="285750" indent="-285750">
              <a:lnSpc>
                <a:spcPct val="107000"/>
              </a:lnSpc>
              <a:spcAft>
                <a:spcPts val="800"/>
              </a:spcAft>
              <a:buFont typeface="Arial" panose="020B0604020202020204" pitchFamily="34" charset="0"/>
              <a:buChar char="•"/>
            </a:pPr>
            <a:r>
              <a:rPr lang="pt-BR" dirty="0">
                <a:latin typeface="Calibri" panose="020F0502020204030204" pitchFamily="34" charset="0"/>
                <a:ea typeface="Calibri" panose="020F0502020204030204" pitchFamily="34" charset="0"/>
                <a:cs typeface="Times New Roman" panose="02020603050405020304" pitchFamily="18" charset="0"/>
              </a:rPr>
              <a:t>semestral (10/01 e 10/07)</a:t>
            </a:r>
          </a:p>
          <a:p>
            <a:pPr marL="285750" indent="-285750">
              <a:lnSpc>
                <a:spcPct val="107000"/>
              </a:lnSpc>
              <a:spcAft>
                <a:spcPts val="800"/>
              </a:spcAft>
              <a:buFont typeface="Arial" panose="020B0604020202020204" pitchFamily="34" charset="0"/>
              <a:buChar char="•"/>
            </a:pPr>
            <a:r>
              <a:rPr lang="pt-BR" dirty="0">
                <a:latin typeface="Calibri" panose="020F0502020204030204" pitchFamily="34" charset="0"/>
                <a:ea typeface="Calibri" panose="020F0502020204030204" pitchFamily="34" charset="0"/>
                <a:cs typeface="Times New Roman" panose="02020603050405020304" pitchFamily="18" charset="0"/>
              </a:rPr>
              <a:t>forma definida pela corregedoria local ou mero ofício</a:t>
            </a:r>
            <a:endParaRPr lang="fr-CA" dirty="0"/>
          </a:p>
        </p:txBody>
      </p:sp>
    </p:spTree>
    <p:extLst>
      <p:ext uri="{BB962C8B-B14F-4D97-AF65-F5344CB8AC3E}">
        <p14:creationId xmlns:p14="http://schemas.microsoft.com/office/powerpoint/2010/main" val="28422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E098C7A-B695-4570-926C-88B480F6EBF1}"/>
              </a:ext>
            </a:extLst>
          </p:cNvPr>
          <p:cNvSpPr/>
          <p:nvPr/>
        </p:nvSpPr>
        <p:spPr>
          <a:xfrm>
            <a:off x="549729" y="805543"/>
            <a:ext cx="7903028" cy="3054234"/>
          </a:xfrm>
          <a:prstGeom prst="rect">
            <a:avLst/>
          </a:prstGeom>
        </p:spPr>
        <p:txBody>
          <a:bodyPr wrap="square">
            <a:spAutoFit/>
          </a:bodyPr>
          <a:lstStyle/>
          <a:p>
            <a:pPr>
              <a:lnSpc>
                <a:spcPct val="107000"/>
              </a:lnSpc>
              <a:spcAft>
                <a:spcPts val="800"/>
              </a:spcAft>
            </a:pPr>
            <a:r>
              <a:rPr lang="pt-BR" u="sng" dirty="0"/>
              <a:t>CURIOSIDADE</a:t>
            </a:r>
          </a:p>
          <a:p>
            <a:pPr>
              <a:lnSpc>
                <a:spcPct val="107000"/>
              </a:lnSpc>
              <a:spcAft>
                <a:spcPts val="800"/>
              </a:spcAft>
            </a:pPr>
            <a:endParaRPr lang="fr-CA" dirty="0"/>
          </a:p>
          <a:p>
            <a:pPr>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Art. 40. O notário ou registrador, interventor e interino, que deixar de cumprir as obrigações deste Provimento, sujeitam-se às sanções previstas no art. 12 da Lei n. 9.613, de 3 de março de 1998. </a:t>
            </a:r>
          </a:p>
          <a:p>
            <a:pPr>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 1º As sanções serão aplicadas pela Corregedoria Nacional de Justiça ou pelas </a:t>
            </a:r>
            <a:r>
              <a:rPr lang="pt-BR" dirty="0" err="1">
                <a:latin typeface="Calibri" panose="020F0502020204030204" pitchFamily="34" charset="0"/>
                <a:ea typeface="Calibri" panose="020F0502020204030204" pitchFamily="34" charset="0"/>
                <a:cs typeface="Times New Roman" panose="02020603050405020304" pitchFamily="18" charset="0"/>
              </a:rPr>
              <a:t>Corregedorias-Gerais</a:t>
            </a:r>
            <a:r>
              <a:rPr lang="pt-BR" dirty="0">
                <a:latin typeface="Calibri" panose="020F0502020204030204" pitchFamily="34" charset="0"/>
                <a:ea typeface="Calibri" panose="020F0502020204030204" pitchFamily="34" charset="0"/>
                <a:cs typeface="Times New Roman" panose="02020603050405020304" pitchFamily="18" charset="0"/>
              </a:rPr>
              <a:t> da Justiça dos Estados e do Distrito Federal e Territórios, </a:t>
            </a:r>
            <a:r>
              <a:rPr lang="pt-BR" dirty="0">
                <a:highlight>
                  <a:srgbClr val="FFFF00"/>
                </a:highlight>
                <a:latin typeface="Calibri" panose="020F0502020204030204" pitchFamily="34" charset="0"/>
                <a:ea typeface="Calibri" panose="020F0502020204030204" pitchFamily="34" charset="0"/>
                <a:cs typeface="Times New Roman" panose="02020603050405020304" pitchFamily="18" charset="0"/>
              </a:rPr>
              <a:t>cabendo recurso para o Conselho de Recursos do Sistema Financeiro Nacional-CRSFN</a:t>
            </a:r>
            <a:r>
              <a:rPr lang="pt-BR" dirty="0">
                <a:latin typeface="Calibri" panose="020F0502020204030204" pitchFamily="34" charset="0"/>
                <a:ea typeface="Calibri" panose="020F0502020204030204" pitchFamily="34" charset="0"/>
                <a:cs typeface="Times New Roman" panose="02020603050405020304" pitchFamily="18" charset="0"/>
              </a:rPr>
              <a:t>, na forma do Decreto 9.889, de 27 de junho de 2019.</a:t>
            </a:r>
            <a:endParaRPr lang="fr-CA" dirty="0"/>
          </a:p>
        </p:txBody>
      </p:sp>
    </p:spTree>
    <p:extLst>
      <p:ext uri="{BB962C8B-B14F-4D97-AF65-F5344CB8AC3E}">
        <p14:creationId xmlns:p14="http://schemas.microsoft.com/office/powerpoint/2010/main" val="211229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7056762-4351-49B0-B490-9417DE96A39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77564" y="43336"/>
            <a:ext cx="7388872" cy="4845020"/>
          </a:xfrm>
          <a:prstGeom prst="rect">
            <a:avLst/>
          </a:prstGeom>
          <a:noFill/>
          <a:ln>
            <a:noFill/>
          </a:ln>
        </p:spPr>
      </p:pic>
    </p:spTree>
    <p:extLst>
      <p:ext uri="{BB962C8B-B14F-4D97-AF65-F5344CB8AC3E}">
        <p14:creationId xmlns:p14="http://schemas.microsoft.com/office/powerpoint/2010/main" val="123256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m para feather">
            <a:extLst>
              <a:ext uri="{FF2B5EF4-FFF2-40B4-BE49-F238E27FC236}">
                <a16:creationId xmlns:a16="http://schemas.microsoft.com/office/drawing/2014/main" id="{694807FE-FCC2-4AD3-B88A-18A09F2F6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67425">
            <a:off x="3901143" y="-99673"/>
            <a:ext cx="1624262" cy="2273967"/>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4E098C7A-B695-4570-926C-88B480F6EBF1}"/>
              </a:ext>
            </a:extLst>
          </p:cNvPr>
          <p:cNvSpPr/>
          <p:nvPr/>
        </p:nvSpPr>
        <p:spPr>
          <a:xfrm>
            <a:off x="549729" y="805543"/>
            <a:ext cx="7903028" cy="4650056"/>
          </a:xfrm>
          <a:prstGeom prst="rect">
            <a:avLst/>
          </a:prstGeom>
        </p:spPr>
        <p:txBody>
          <a:bodyPr wrap="square">
            <a:spAutoFit/>
          </a:bodyPr>
          <a:lstStyle/>
          <a:p>
            <a:pPr>
              <a:lnSpc>
                <a:spcPct val="107000"/>
              </a:lnSpc>
              <a:spcAft>
                <a:spcPts val="800"/>
              </a:spcAft>
            </a:pPr>
            <a:r>
              <a:rPr lang="pt-BR" u="sng" dirty="0"/>
              <a:t>PENAS</a:t>
            </a:r>
          </a:p>
          <a:p>
            <a:pPr>
              <a:lnSpc>
                <a:spcPct val="107000"/>
              </a:lnSpc>
              <a:spcAft>
                <a:spcPts val="800"/>
              </a:spcAft>
            </a:pPr>
            <a:endParaRPr lang="fr-CA" dirty="0"/>
          </a:p>
          <a:p>
            <a:pPr>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I - advertência;</a:t>
            </a:r>
          </a:p>
          <a:p>
            <a:pPr>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II - multa pecuniária variável não superior:</a:t>
            </a:r>
          </a:p>
          <a:p>
            <a:pPr>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a) ao dobro do valor da operação; </a:t>
            </a:r>
            <a:br>
              <a:rPr lang="pt-BR" dirty="0">
                <a:latin typeface="Calibri" panose="020F0502020204030204" pitchFamily="34" charset="0"/>
                <a:ea typeface="Calibri" panose="020F0502020204030204" pitchFamily="34" charset="0"/>
                <a:cs typeface="Times New Roman" panose="02020603050405020304" pitchFamily="18" charset="0"/>
              </a:rPr>
            </a:br>
            <a:r>
              <a:rPr lang="pt-BR" dirty="0">
                <a:latin typeface="Calibri" panose="020F0502020204030204" pitchFamily="34" charset="0"/>
                <a:ea typeface="Calibri" panose="020F0502020204030204" pitchFamily="34" charset="0"/>
                <a:cs typeface="Times New Roman" panose="02020603050405020304" pitchFamily="18" charset="0"/>
              </a:rPr>
              <a:t>b) ao dobro do lucro real obtido ou que presumivelmente seria obtido pela realização da operação; ou</a:t>
            </a:r>
            <a:br>
              <a:rPr lang="pt-BR" dirty="0">
                <a:latin typeface="Calibri" panose="020F0502020204030204" pitchFamily="34" charset="0"/>
                <a:ea typeface="Calibri" panose="020F0502020204030204" pitchFamily="34" charset="0"/>
                <a:cs typeface="Times New Roman" panose="02020603050405020304" pitchFamily="18" charset="0"/>
              </a:rPr>
            </a:br>
            <a:r>
              <a:rPr lang="pt-BR" dirty="0">
                <a:latin typeface="Calibri" panose="020F0502020204030204" pitchFamily="34" charset="0"/>
                <a:ea typeface="Calibri" panose="020F0502020204030204" pitchFamily="34" charset="0"/>
                <a:cs typeface="Times New Roman" panose="02020603050405020304" pitchFamily="18" charset="0"/>
              </a:rPr>
              <a:t>c) ao valor de R$ 20.000.000,00 (vinte milhões de reais);</a:t>
            </a:r>
          </a:p>
          <a:p>
            <a:pPr>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III - inabilitação temporária, pelo prazo de até dez anos, para o exercício do cargo de administrador das pessoas jurídicas referidas no art. 9º;</a:t>
            </a:r>
          </a:p>
          <a:p>
            <a:pPr>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IV - cassação ou suspensão da autorização para o exercício de atividade, operação ou funcionamento. </a:t>
            </a:r>
          </a:p>
          <a:p>
            <a:pPr>
              <a:lnSpc>
                <a:spcPct val="107000"/>
              </a:lnSpc>
              <a:spcAft>
                <a:spcPts val="800"/>
              </a:spcAft>
            </a:pPr>
            <a:endParaRPr lang="fr-CA" dirty="0"/>
          </a:p>
        </p:txBody>
      </p:sp>
    </p:spTree>
    <p:extLst>
      <p:ext uri="{BB962C8B-B14F-4D97-AF65-F5344CB8AC3E}">
        <p14:creationId xmlns:p14="http://schemas.microsoft.com/office/powerpoint/2010/main" val="271677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m para feather">
            <a:extLst>
              <a:ext uri="{FF2B5EF4-FFF2-40B4-BE49-F238E27FC236}">
                <a16:creationId xmlns:a16="http://schemas.microsoft.com/office/drawing/2014/main" id="{694807FE-FCC2-4AD3-B88A-18A09F2F6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67425">
            <a:off x="3901143" y="-99673"/>
            <a:ext cx="1624262" cy="2273967"/>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4E098C7A-B695-4570-926C-88B480F6EBF1}"/>
              </a:ext>
            </a:extLst>
          </p:cNvPr>
          <p:cNvSpPr/>
          <p:nvPr/>
        </p:nvSpPr>
        <p:spPr>
          <a:xfrm>
            <a:off x="549729" y="805543"/>
            <a:ext cx="7903028" cy="3760966"/>
          </a:xfrm>
          <a:prstGeom prst="rect">
            <a:avLst/>
          </a:prstGeom>
        </p:spPr>
        <p:txBody>
          <a:bodyPr wrap="square">
            <a:spAutoFit/>
          </a:bodyPr>
          <a:lstStyle/>
          <a:p>
            <a:pPr>
              <a:lnSpc>
                <a:spcPct val="107000"/>
              </a:lnSpc>
              <a:spcAft>
                <a:spcPts val="800"/>
              </a:spcAft>
            </a:pPr>
            <a:r>
              <a:rPr lang="pt-BR" u="sng" dirty="0"/>
              <a:t>PENAS</a:t>
            </a:r>
          </a:p>
          <a:p>
            <a:pPr>
              <a:lnSpc>
                <a:spcPct val="107000"/>
              </a:lnSpc>
              <a:spcAft>
                <a:spcPts val="800"/>
              </a:spcAft>
            </a:pPr>
            <a:endParaRPr lang="fr-CA" dirty="0"/>
          </a:p>
          <a:p>
            <a:pPr>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O descumprimento do Provimento CNJ nº 88 pode levar à </a:t>
            </a:r>
            <a:r>
              <a:rPr lang="pt-BR" b="1" dirty="0">
                <a:latin typeface="Calibri" panose="020F0502020204030204" pitchFamily="34" charset="0"/>
                <a:ea typeface="Calibri" panose="020F0502020204030204" pitchFamily="34" charset="0"/>
                <a:cs typeface="Times New Roman" panose="02020603050405020304" pitchFamily="18" charset="0"/>
              </a:rPr>
              <a:t>perda de delegação</a:t>
            </a:r>
            <a:r>
              <a:rPr lang="pt-BR" dirty="0">
                <a:latin typeface="Calibri" panose="020F0502020204030204" pitchFamily="34" charset="0"/>
                <a:ea typeface="Calibri" panose="020F0502020204030204" pitchFamily="34" charset="0"/>
                <a:cs typeface="Times New Roman" panose="02020603050405020304" pitchFamily="18" charset="0"/>
              </a:rPr>
              <a:t> do notário ou registrador?</a:t>
            </a:r>
          </a:p>
          <a:p>
            <a:pPr>
              <a:lnSpc>
                <a:spcPct val="107000"/>
              </a:lnSpc>
              <a:spcAft>
                <a:spcPts val="800"/>
              </a:spcAft>
            </a:pPr>
            <a:endParaRPr lang="pt-B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autorização X delegação</a:t>
            </a:r>
          </a:p>
          <a:p>
            <a:pPr>
              <a:lnSpc>
                <a:spcPct val="107000"/>
              </a:lnSpc>
              <a:spcAft>
                <a:spcPts val="800"/>
              </a:spcAft>
            </a:pPr>
            <a:endParaRPr lang="pt-B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Art. 9º, VIII - as demais entidades cujo funcionamento dependa de autorização de órgão regulador dos mercados financeiro, de câmbio, de capitais e de seguros;</a:t>
            </a:r>
          </a:p>
          <a:p>
            <a:pPr>
              <a:lnSpc>
                <a:spcPct val="107000"/>
              </a:lnSpc>
              <a:spcAft>
                <a:spcPts val="800"/>
              </a:spcAft>
            </a:pPr>
            <a:endParaRPr lang="fr-CA" dirty="0"/>
          </a:p>
        </p:txBody>
      </p:sp>
      <p:pic>
        <p:nvPicPr>
          <p:cNvPr id="5" name="Picture 2" descr="Resultado de imagem para emoji thinking">
            <a:extLst>
              <a:ext uri="{FF2B5EF4-FFF2-40B4-BE49-F238E27FC236}">
                <a16:creationId xmlns:a16="http://schemas.microsoft.com/office/drawing/2014/main" id="{6CE9A8FD-873C-4E6F-97AD-626603F09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329" y="2201713"/>
            <a:ext cx="1039585" cy="1039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70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48B4A8-596A-40B2-82A9-584B0D3EC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 y="-12246"/>
            <a:ext cx="9286251" cy="5225626"/>
          </a:xfrm>
          <a:prstGeom prst="rect">
            <a:avLst/>
          </a:prstGeom>
        </p:spPr>
      </p:pic>
      <p:sp>
        <p:nvSpPr>
          <p:cNvPr id="2" name="Retângulo 1">
            <a:extLst>
              <a:ext uri="{FF2B5EF4-FFF2-40B4-BE49-F238E27FC236}">
                <a16:creationId xmlns:a16="http://schemas.microsoft.com/office/drawing/2014/main" id="{6E9DEBEA-3EC3-C04A-99BF-6D7115051487}"/>
              </a:ext>
            </a:extLst>
          </p:cNvPr>
          <p:cNvSpPr/>
          <p:nvPr/>
        </p:nvSpPr>
        <p:spPr>
          <a:xfrm>
            <a:off x="1933904" y="1663809"/>
            <a:ext cx="5917322" cy="1384995"/>
          </a:xfrm>
          <a:prstGeom prst="rect">
            <a:avLst/>
          </a:prstGeom>
        </p:spPr>
        <p:txBody>
          <a:bodyPr wrap="square">
            <a:spAutoFit/>
          </a:bodyPr>
          <a:lstStyle/>
          <a:p>
            <a:pPr algn="just"/>
            <a:r>
              <a:rPr lang="pt-BR" sz="2800" b="1" dirty="0">
                <a:solidFill>
                  <a:schemeClr val="bg1"/>
                </a:solidFill>
              </a:rPr>
              <a:t>Filipe Andrade Lima</a:t>
            </a:r>
          </a:p>
          <a:p>
            <a:pPr algn="just"/>
            <a:endParaRPr lang="pt-BR" sz="2800" b="1" dirty="0">
              <a:solidFill>
                <a:schemeClr val="bg1"/>
              </a:solidFill>
            </a:endParaRPr>
          </a:p>
          <a:p>
            <a:pPr algn="just"/>
            <a:r>
              <a:rPr lang="pt-BR" sz="2800" b="1" dirty="0">
                <a:solidFill>
                  <a:schemeClr val="bg1"/>
                </a:solidFill>
              </a:rPr>
              <a:t>fmelo@cartorioandradelima.com.br</a:t>
            </a:r>
          </a:p>
        </p:txBody>
      </p:sp>
    </p:spTree>
    <p:extLst>
      <p:ext uri="{BB962C8B-B14F-4D97-AF65-F5344CB8AC3E}">
        <p14:creationId xmlns:p14="http://schemas.microsoft.com/office/powerpoint/2010/main" val="1135254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E098C7A-B695-4570-926C-88B480F6EBF1}"/>
              </a:ext>
            </a:extLst>
          </p:cNvPr>
          <p:cNvSpPr/>
          <p:nvPr/>
        </p:nvSpPr>
        <p:spPr>
          <a:xfrm>
            <a:off x="549729" y="805543"/>
            <a:ext cx="7903028" cy="4241610"/>
          </a:xfrm>
          <a:prstGeom prst="rect">
            <a:avLst/>
          </a:prstGeom>
        </p:spPr>
        <p:txBody>
          <a:bodyPr wrap="square">
            <a:spAutoFit/>
          </a:bodyPr>
          <a:lstStyle/>
          <a:p>
            <a:r>
              <a:rPr lang="pt-BR" dirty="0"/>
              <a:t>Art. 10, Lei 9.613/98</a:t>
            </a:r>
          </a:p>
          <a:p>
            <a:endParaRPr lang="fr-CA" dirty="0"/>
          </a:p>
          <a:p>
            <a:pPr marL="285750" indent="-285750">
              <a:spcAft>
                <a:spcPts val="600"/>
              </a:spcAft>
              <a:buFont typeface="Wingdings" panose="05000000000000000000" pitchFamily="2" charset="2"/>
              <a:buChar char="ü"/>
            </a:pPr>
            <a:r>
              <a:rPr lang="pt-BR" dirty="0">
                <a:solidFill>
                  <a:schemeClr val="accent6"/>
                </a:solidFill>
              </a:rPr>
              <a:t> </a:t>
            </a:r>
            <a:r>
              <a:rPr lang="pt-BR" dirty="0"/>
              <a:t>identificar clientes </a:t>
            </a:r>
            <a:r>
              <a:rPr lang="pt-BR" dirty="0">
                <a:solidFill>
                  <a:schemeClr val="bg1"/>
                </a:solidFill>
                <a:highlight>
                  <a:srgbClr val="FF0000"/>
                </a:highlight>
              </a:rPr>
              <a:t>(instruções) </a:t>
            </a:r>
            <a:endParaRPr lang="fr-CA" dirty="0">
              <a:solidFill>
                <a:schemeClr val="bg1"/>
              </a:solidFill>
              <a:highlight>
                <a:srgbClr val="FF0000"/>
              </a:highlight>
            </a:endParaRPr>
          </a:p>
          <a:p>
            <a:pPr marL="285750" indent="-285750">
              <a:spcAft>
                <a:spcPts val="600"/>
              </a:spcAft>
              <a:buFont typeface="Wingdings" panose="05000000000000000000" pitchFamily="2" charset="2"/>
              <a:buChar char="ü"/>
            </a:pPr>
            <a:r>
              <a:rPr lang="pt-BR" dirty="0">
                <a:solidFill>
                  <a:schemeClr val="accent6"/>
                </a:solidFill>
              </a:rPr>
              <a:t> </a:t>
            </a:r>
            <a:r>
              <a:rPr lang="pt-BR" dirty="0"/>
              <a:t>manter o registro de todas as transações </a:t>
            </a:r>
            <a:r>
              <a:rPr lang="pt-BR" dirty="0">
                <a:solidFill>
                  <a:schemeClr val="bg1"/>
                </a:solidFill>
                <a:highlight>
                  <a:srgbClr val="FF0000"/>
                </a:highlight>
              </a:rPr>
              <a:t>(instruções)</a:t>
            </a:r>
            <a:endParaRPr lang="fr-CA" dirty="0"/>
          </a:p>
          <a:p>
            <a:pPr marL="285750" indent="-285750">
              <a:spcAft>
                <a:spcPts val="600"/>
              </a:spcAft>
              <a:buFont typeface="Wingdings" panose="05000000000000000000" pitchFamily="2" charset="2"/>
              <a:buChar char="q"/>
            </a:pPr>
            <a:r>
              <a:rPr lang="pt-BR" dirty="0">
                <a:solidFill>
                  <a:srgbClr val="FF0000"/>
                </a:solidFill>
              </a:rPr>
              <a:t> </a:t>
            </a:r>
            <a:r>
              <a:rPr lang="pt-BR" dirty="0"/>
              <a:t>adotar políticas, procedimentos e controles internos, compatíveis com seu porte e volume de operações para dispensar atuar em colaboração contra a lavagem de dinheiro </a:t>
            </a:r>
            <a:r>
              <a:rPr lang="pt-BR" dirty="0">
                <a:solidFill>
                  <a:schemeClr val="bg1"/>
                </a:solidFill>
                <a:highlight>
                  <a:srgbClr val="FF0000"/>
                </a:highlight>
              </a:rPr>
              <a:t>(instruções)</a:t>
            </a:r>
            <a:endParaRPr lang="fr-CA" dirty="0"/>
          </a:p>
          <a:p>
            <a:pPr marL="285750" indent="-285750">
              <a:spcAft>
                <a:spcPts val="600"/>
              </a:spcAft>
              <a:buFont typeface="Wingdings" panose="05000000000000000000" pitchFamily="2" charset="2"/>
              <a:buChar char="ü"/>
            </a:pPr>
            <a:r>
              <a:rPr lang="pt-BR" dirty="0">
                <a:solidFill>
                  <a:schemeClr val="accent6"/>
                </a:solidFill>
              </a:rPr>
              <a:t> </a:t>
            </a:r>
            <a:r>
              <a:rPr lang="pt-BR" dirty="0"/>
              <a:t>cadastrar-se e manter seu cadastro atualizado no órgão regulador ou fiscalizador </a:t>
            </a:r>
            <a:r>
              <a:rPr lang="pt-BR" dirty="0">
                <a:solidFill>
                  <a:schemeClr val="bg1"/>
                </a:solidFill>
                <a:highlight>
                  <a:srgbClr val="FF0000"/>
                </a:highlight>
              </a:rPr>
              <a:t>(instruções)</a:t>
            </a:r>
            <a:endParaRPr lang="fr-CA" dirty="0"/>
          </a:p>
          <a:p>
            <a:pPr marL="285750" indent="-285750">
              <a:spcAft>
                <a:spcPts val="600"/>
              </a:spcAft>
              <a:buFont typeface="Wingdings" panose="05000000000000000000" pitchFamily="2" charset="2"/>
              <a:buChar char="§"/>
            </a:pPr>
            <a:r>
              <a:rPr lang="pt-BR" dirty="0">
                <a:solidFill>
                  <a:srgbClr val="FFC000"/>
                </a:solidFill>
              </a:rPr>
              <a:t> </a:t>
            </a:r>
            <a:r>
              <a:rPr lang="pt-BR" dirty="0"/>
              <a:t>atender as requisições formuladas pelo Coaf na periodicidade, forma e condições por ele estabelecidas, cabendo-lhe preservar, nos termos da lei, o sigilo das informações prestadas</a:t>
            </a:r>
            <a:endParaRPr lang="fr-CA" dirty="0"/>
          </a:p>
          <a:p>
            <a:pPr>
              <a:lnSpc>
                <a:spcPct val="107000"/>
              </a:lnSpc>
              <a:spcAft>
                <a:spcPts val="800"/>
              </a:spcAft>
            </a:pPr>
            <a:endParaRPr lang="fr-CA"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448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E098C7A-B695-4570-926C-88B480F6EBF1}"/>
              </a:ext>
            </a:extLst>
          </p:cNvPr>
          <p:cNvSpPr/>
          <p:nvPr/>
        </p:nvSpPr>
        <p:spPr>
          <a:xfrm>
            <a:off x="549729" y="805543"/>
            <a:ext cx="7903028" cy="2462213"/>
          </a:xfrm>
          <a:prstGeom prst="rect">
            <a:avLst/>
          </a:prstGeom>
        </p:spPr>
        <p:txBody>
          <a:bodyPr wrap="square">
            <a:spAutoFit/>
          </a:bodyPr>
          <a:lstStyle/>
          <a:p>
            <a:r>
              <a:rPr lang="pt-BR" dirty="0"/>
              <a:t>Art. 11, Lei 9.613/98</a:t>
            </a:r>
          </a:p>
          <a:p>
            <a:endParaRPr lang="fr-CA" dirty="0"/>
          </a:p>
          <a:p>
            <a:pPr marL="285750" indent="-285750">
              <a:spcAft>
                <a:spcPts val="600"/>
              </a:spcAft>
              <a:buFont typeface="Wingdings" panose="05000000000000000000" pitchFamily="2" charset="2"/>
              <a:buChar char="q"/>
            </a:pPr>
            <a:r>
              <a:rPr lang="pt-BR" dirty="0">
                <a:solidFill>
                  <a:srgbClr val="FF0000"/>
                </a:solidFill>
              </a:rPr>
              <a:t> </a:t>
            </a:r>
            <a:r>
              <a:rPr lang="pt-BR" dirty="0"/>
              <a:t>dispensar especial atenção às operações que possam constituir-se em sérios indícios de lavagem </a:t>
            </a:r>
            <a:r>
              <a:rPr lang="pt-BR" dirty="0">
                <a:solidFill>
                  <a:schemeClr val="bg1"/>
                </a:solidFill>
                <a:highlight>
                  <a:srgbClr val="FF0000"/>
                </a:highlight>
              </a:rPr>
              <a:t>(instruções)</a:t>
            </a:r>
            <a:endParaRPr lang="pt-BR" dirty="0"/>
          </a:p>
          <a:p>
            <a:pPr marL="285750" indent="-285750">
              <a:spcAft>
                <a:spcPts val="600"/>
              </a:spcAft>
              <a:buFont typeface="Wingdings" panose="05000000000000000000" pitchFamily="2" charset="2"/>
              <a:buChar char="q"/>
            </a:pPr>
            <a:r>
              <a:rPr lang="pt-BR" dirty="0">
                <a:solidFill>
                  <a:srgbClr val="FF0000"/>
                </a:solidFill>
              </a:rPr>
              <a:t> </a:t>
            </a:r>
            <a:r>
              <a:rPr lang="pt-BR" dirty="0"/>
              <a:t>comunicar todas as propostas ou as operações acima de determinado limite </a:t>
            </a:r>
            <a:r>
              <a:rPr lang="pt-BR" dirty="0">
                <a:solidFill>
                  <a:schemeClr val="bg1"/>
                </a:solidFill>
                <a:highlight>
                  <a:srgbClr val="FF0000"/>
                </a:highlight>
              </a:rPr>
              <a:t>(instruções)</a:t>
            </a:r>
            <a:endParaRPr lang="pt-BR" dirty="0"/>
          </a:p>
          <a:p>
            <a:pPr marL="285750" indent="-285750">
              <a:spcAft>
                <a:spcPts val="600"/>
              </a:spcAft>
              <a:buFont typeface="Wingdings" panose="05000000000000000000" pitchFamily="2" charset="2"/>
              <a:buChar char="q"/>
            </a:pPr>
            <a:r>
              <a:rPr lang="pt-BR" dirty="0">
                <a:solidFill>
                  <a:srgbClr val="FF0000"/>
                </a:solidFill>
              </a:rPr>
              <a:t> </a:t>
            </a:r>
            <a:r>
              <a:rPr lang="pt-BR" dirty="0"/>
              <a:t>comunicar as operações que possam constituir em sérios indícios de lavagem </a:t>
            </a:r>
            <a:r>
              <a:rPr lang="pt-BR" dirty="0">
                <a:solidFill>
                  <a:schemeClr val="bg1"/>
                </a:solidFill>
                <a:highlight>
                  <a:srgbClr val="FF0000"/>
                </a:highlight>
              </a:rPr>
              <a:t>(instruções)</a:t>
            </a:r>
            <a:endParaRPr lang="pt-BR" dirty="0"/>
          </a:p>
        </p:txBody>
      </p:sp>
    </p:spTree>
    <p:extLst>
      <p:ext uri="{BB962C8B-B14F-4D97-AF65-F5344CB8AC3E}">
        <p14:creationId xmlns:p14="http://schemas.microsoft.com/office/powerpoint/2010/main" val="287774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E098C7A-B695-4570-926C-88B480F6EBF1}"/>
              </a:ext>
            </a:extLst>
          </p:cNvPr>
          <p:cNvSpPr/>
          <p:nvPr/>
        </p:nvSpPr>
        <p:spPr>
          <a:xfrm>
            <a:off x="549729" y="805543"/>
            <a:ext cx="7903028" cy="1660134"/>
          </a:xfrm>
          <a:prstGeom prst="rect">
            <a:avLst/>
          </a:prstGeom>
        </p:spPr>
        <p:txBody>
          <a:bodyPr wrap="square">
            <a:spAutoFit/>
          </a:bodyPr>
          <a:lstStyle/>
          <a:p>
            <a:pPr>
              <a:lnSpc>
                <a:spcPct val="107000"/>
              </a:lnSpc>
              <a:spcAft>
                <a:spcPts val="800"/>
              </a:spcAft>
            </a:pPr>
            <a:r>
              <a:rPr lang="pt-BR" sz="2800" dirty="0">
                <a:solidFill>
                  <a:schemeClr val="bg1"/>
                </a:solidFill>
                <a:highlight>
                  <a:srgbClr val="FF0000"/>
                </a:highlight>
                <a:latin typeface="Calibri" panose="020F0502020204030204" pitchFamily="34" charset="0"/>
                <a:ea typeface="Calibri" panose="020F0502020204030204" pitchFamily="34" charset="0"/>
                <a:cs typeface="Times New Roman" panose="02020603050405020304" pitchFamily="18" charset="0"/>
              </a:rPr>
              <a:t>(instruções)</a:t>
            </a:r>
            <a:r>
              <a:rPr lang="pt-BR" sz="2800" dirty="0">
                <a:latin typeface="Calibri" panose="020F0502020204030204" pitchFamily="34" charset="0"/>
                <a:ea typeface="Calibri" panose="020F0502020204030204" pitchFamily="34" charset="0"/>
                <a:cs typeface="Times New Roman" panose="02020603050405020304" pitchFamily="18" charset="0"/>
              </a:rPr>
              <a:t> = Provimento CNJ nº 88/2019</a:t>
            </a:r>
          </a:p>
          <a:p>
            <a:pPr>
              <a:lnSpc>
                <a:spcPct val="107000"/>
              </a:lnSpc>
              <a:spcAft>
                <a:spcPts val="800"/>
              </a:spcAft>
            </a:pPr>
            <a:endParaRPr lang="pt-BR"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2800" dirty="0">
                <a:latin typeface="Calibri" panose="020F0502020204030204" pitchFamily="34" charset="0"/>
                <a:ea typeface="Calibri" panose="020F0502020204030204" pitchFamily="34" charset="0"/>
                <a:cs typeface="Times New Roman" panose="02020603050405020304" pitchFamily="18" charset="0"/>
              </a:rPr>
              <a:t>Entra em vigor em 03/02/2020</a:t>
            </a:r>
            <a:endParaRPr lang="fr-CA"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963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E098C7A-B695-4570-926C-88B480F6EBF1}"/>
              </a:ext>
            </a:extLst>
          </p:cNvPr>
          <p:cNvSpPr/>
          <p:nvPr/>
        </p:nvSpPr>
        <p:spPr>
          <a:xfrm>
            <a:off x="549729" y="805543"/>
            <a:ext cx="7903028" cy="3686266"/>
          </a:xfrm>
          <a:prstGeom prst="rect">
            <a:avLst/>
          </a:prstGeom>
          <a:ln>
            <a:solidFill>
              <a:schemeClr val="accent1"/>
            </a:solidFill>
          </a:ln>
        </p:spPr>
        <p:txBody>
          <a:bodyPr wrap="square">
            <a:spAutoFit/>
          </a:bodyPr>
          <a:lstStyle/>
          <a:p>
            <a:pPr>
              <a:lnSpc>
                <a:spcPct val="107000"/>
              </a:lnSpc>
              <a:spcAft>
                <a:spcPts val="800"/>
              </a:spcAft>
            </a:pPr>
            <a:r>
              <a:rPr lang="pt-BR" sz="2800" dirty="0">
                <a:latin typeface="Calibri" panose="020F0502020204030204" pitchFamily="34" charset="0"/>
                <a:ea typeface="Calibri" panose="020F0502020204030204" pitchFamily="34" charset="0"/>
                <a:cs typeface="Times New Roman" panose="02020603050405020304" pitchFamily="18" charset="0"/>
              </a:rPr>
              <a:t>Conceitos</a:t>
            </a:r>
          </a:p>
          <a:p>
            <a:pPr>
              <a:lnSpc>
                <a:spcPct val="107000"/>
              </a:lnSpc>
              <a:spcAft>
                <a:spcPts val="800"/>
              </a:spcAft>
            </a:pP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2000" dirty="0">
                <a:latin typeface="Calibri" panose="020F0502020204030204" pitchFamily="34" charset="0"/>
                <a:ea typeface="Calibri" panose="020F0502020204030204" pitchFamily="34" charset="0"/>
                <a:cs typeface="Times New Roman" panose="02020603050405020304" pitchFamily="18" charset="0"/>
              </a:rPr>
              <a:t>Art. 4º</a:t>
            </a:r>
          </a:p>
          <a:p>
            <a:pPr>
              <a:lnSpc>
                <a:spcPct val="107000"/>
              </a:lnSpc>
              <a:spcAft>
                <a:spcPts val="800"/>
              </a:spcAft>
            </a:pPr>
            <a:r>
              <a:rPr lang="pt-BR" sz="2000" dirty="0">
                <a:latin typeface="Calibri" panose="020F0502020204030204" pitchFamily="34" charset="0"/>
                <a:ea typeface="Calibri" panose="020F0502020204030204" pitchFamily="34" charset="0"/>
                <a:cs typeface="Times New Roman" panose="02020603050405020304" pitchFamily="18" charset="0"/>
              </a:rPr>
              <a:t>II - </a:t>
            </a:r>
            <a:r>
              <a:rPr lang="pt-BR" sz="2000" b="1" dirty="0">
                <a:latin typeface="Calibri" panose="020F0502020204030204" pitchFamily="34" charset="0"/>
                <a:ea typeface="Calibri" panose="020F0502020204030204" pitchFamily="34" charset="0"/>
                <a:cs typeface="Times New Roman" panose="02020603050405020304" pitchFamily="18" charset="0"/>
              </a:rPr>
              <a:t>cliente</a:t>
            </a:r>
            <a:r>
              <a:rPr lang="pt-BR" sz="2000" dirty="0">
                <a:latin typeface="Calibri" panose="020F0502020204030204" pitchFamily="34" charset="0"/>
                <a:ea typeface="Calibri" panose="020F0502020204030204" pitchFamily="34" charset="0"/>
                <a:cs typeface="Times New Roman" panose="02020603050405020304" pitchFamily="18" charset="0"/>
              </a:rPr>
              <a:t> do registro imobiliário: o titular de direitos sujeitos a registro; </a:t>
            </a:r>
          </a:p>
          <a:p>
            <a:pPr algn="ctr">
              <a:lnSpc>
                <a:spcPct val="107000"/>
              </a:lnSpc>
              <a:spcAft>
                <a:spcPts val="800"/>
              </a:spcAft>
            </a:pPr>
            <a:r>
              <a:rPr lang="pt-BR" sz="2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Sujeitos a averbação? (</a:t>
            </a:r>
            <a:r>
              <a:rPr lang="pt-BR" sz="2000"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Ex</a:t>
            </a:r>
            <a:r>
              <a:rPr lang="pt-BR" sz="2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extinção dos ônus e direitos reais)</a:t>
            </a:r>
          </a:p>
          <a:p>
            <a:pPr>
              <a:lnSpc>
                <a:spcPct val="107000"/>
              </a:lnSpc>
              <a:spcAft>
                <a:spcPts val="800"/>
              </a:spcAft>
            </a:pPr>
            <a:r>
              <a:rPr lang="pt-BR" sz="2000" dirty="0">
                <a:latin typeface="Calibri" panose="020F0502020204030204" pitchFamily="34" charset="0"/>
                <a:ea typeface="Calibri" panose="020F0502020204030204" pitchFamily="34" charset="0"/>
                <a:cs typeface="Times New Roman" panose="02020603050405020304" pitchFamily="18" charset="0"/>
              </a:rPr>
              <a:t>V - </a:t>
            </a:r>
            <a:r>
              <a:rPr lang="pt-BR" sz="2000" b="1" dirty="0">
                <a:latin typeface="Calibri" panose="020F0502020204030204" pitchFamily="34" charset="0"/>
                <a:ea typeface="Calibri" panose="020F0502020204030204" pitchFamily="34" charset="0"/>
                <a:cs typeface="Times New Roman" panose="02020603050405020304" pitchFamily="18" charset="0"/>
              </a:rPr>
              <a:t>beneficiário final</a:t>
            </a:r>
            <a:r>
              <a:rPr lang="pt-BR" sz="2000" dirty="0">
                <a:latin typeface="Calibri" panose="020F0502020204030204" pitchFamily="34" charset="0"/>
                <a:ea typeface="Calibri" panose="020F0502020204030204" pitchFamily="34" charset="0"/>
                <a:cs typeface="Times New Roman" panose="02020603050405020304" pitchFamily="18" charset="0"/>
              </a:rPr>
              <a:t>: a pessoa natural em nome da qual uma transação é conduzida ou que, em última instância, de forma direta ou indireta, possui, controla ou influencia significativamente uma pessoa jurídica, conforme definição da Receita Federal do Brasil (RFB).</a:t>
            </a:r>
          </a:p>
        </p:txBody>
      </p:sp>
    </p:spTree>
    <p:extLst>
      <p:ext uri="{BB962C8B-B14F-4D97-AF65-F5344CB8AC3E}">
        <p14:creationId xmlns:p14="http://schemas.microsoft.com/office/powerpoint/2010/main" val="154940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E098C7A-B695-4570-926C-88B480F6EBF1}"/>
              </a:ext>
            </a:extLst>
          </p:cNvPr>
          <p:cNvSpPr/>
          <p:nvPr/>
        </p:nvSpPr>
        <p:spPr>
          <a:xfrm>
            <a:off x="549729" y="805543"/>
            <a:ext cx="7903028" cy="4813690"/>
          </a:xfrm>
          <a:prstGeom prst="rect">
            <a:avLst/>
          </a:prstGeom>
          <a:ln>
            <a:solidFill>
              <a:schemeClr val="accent1"/>
            </a:solidFill>
          </a:ln>
        </p:spPr>
        <p:txBody>
          <a:bodyPr wrap="square">
            <a:spAutoFit/>
          </a:bodyPr>
          <a:lstStyle/>
          <a:p>
            <a:pPr>
              <a:lnSpc>
                <a:spcPct val="107000"/>
              </a:lnSpc>
              <a:spcAft>
                <a:spcPts val="800"/>
              </a:spcAft>
            </a:pPr>
            <a:r>
              <a:rPr lang="pt-BR" sz="2800" dirty="0">
                <a:latin typeface="Calibri" panose="020F0502020204030204" pitchFamily="34" charset="0"/>
                <a:ea typeface="Calibri" panose="020F0502020204030204" pitchFamily="34" charset="0"/>
                <a:cs typeface="Times New Roman" panose="02020603050405020304" pitchFamily="18" charset="0"/>
              </a:rPr>
              <a:t>Conceitos</a:t>
            </a:r>
          </a:p>
          <a:p>
            <a:pPr>
              <a:lnSpc>
                <a:spcPct val="107000"/>
              </a:lnSpc>
              <a:spcAft>
                <a:spcPts val="800"/>
              </a:spcAft>
            </a:pP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600" dirty="0">
                <a:latin typeface="Calibri" panose="020F0502020204030204" pitchFamily="34" charset="0"/>
                <a:ea typeface="Calibri" panose="020F0502020204030204" pitchFamily="34" charset="0"/>
                <a:cs typeface="Times New Roman" panose="02020603050405020304" pitchFamily="18" charset="0"/>
              </a:rPr>
              <a:t>Instrução Normativa RFB nº 1.863/2018 (art. 8º, §§ 1º e 2º)</a:t>
            </a:r>
          </a:p>
          <a:p>
            <a:pPr>
              <a:lnSpc>
                <a:spcPct val="107000"/>
              </a:lnSpc>
              <a:spcAft>
                <a:spcPts val="800"/>
              </a:spcAft>
            </a:pPr>
            <a:r>
              <a:rPr lang="pt-BR" sz="1600" dirty="0">
                <a:latin typeface="Calibri" panose="020F0502020204030204" pitchFamily="34" charset="0"/>
                <a:ea typeface="Calibri" panose="020F0502020204030204" pitchFamily="34" charset="0"/>
                <a:cs typeface="Times New Roman" panose="02020603050405020304" pitchFamily="18" charset="0"/>
              </a:rPr>
              <a:t>Considera-se beneficiário final:</a:t>
            </a:r>
          </a:p>
          <a:p>
            <a:pPr>
              <a:lnSpc>
                <a:spcPct val="107000"/>
              </a:lnSpc>
              <a:spcAft>
                <a:spcPts val="800"/>
              </a:spcAft>
            </a:pPr>
            <a:r>
              <a:rPr lang="pt-BR" sz="1600" dirty="0">
                <a:latin typeface="Calibri" panose="020F0502020204030204" pitchFamily="34" charset="0"/>
                <a:ea typeface="Calibri" panose="020F0502020204030204" pitchFamily="34" charset="0"/>
                <a:cs typeface="Times New Roman" panose="02020603050405020304" pitchFamily="18" charset="0"/>
              </a:rPr>
              <a:t>I - a </a:t>
            </a:r>
            <a:r>
              <a:rPr lang="pt-BR" sz="1600" b="1" dirty="0">
                <a:latin typeface="Calibri" panose="020F0502020204030204" pitchFamily="34" charset="0"/>
                <a:ea typeface="Calibri" panose="020F0502020204030204" pitchFamily="34" charset="0"/>
                <a:cs typeface="Times New Roman" panose="02020603050405020304" pitchFamily="18" charset="0"/>
              </a:rPr>
              <a:t>pessoa natural</a:t>
            </a:r>
            <a:r>
              <a:rPr lang="pt-BR" sz="1600" dirty="0">
                <a:latin typeface="Calibri" panose="020F0502020204030204" pitchFamily="34" charset="0"/>
                <a:ea typeface="Calibri" panose="020F0502020204030204" pitchFamily="34" charset="0"/>
                <a:cs typeface="Times New Roman" panose="02020603050405020304" pitchFamily="18" charset="0"/>
              </a:rPr>
              <a:t> que, em última instância, de forma direta ou indireta, possui, controla ou influencia significativamente a entidade; ou</a:t>
            </a:r>
            <a:br>
              <a:rPr lang="pt-BR" sz="1600" dirty="0">
                <a:latin typeface="Calibri" panose="020F0502020204030204" pitchFamily="34" charset="0"/>
                <a:ea typeface="Calibri" panose="020F0502020204030204" pitchFamily="34" charset="0"/>
                <a:cs typeface="Times New Roman" panose="02020603050405020304" pitchFamily="18" charset="0"/>
              </a:rPr>
            </a:br>
            <a:r>
              <a:rPr lang="pt-BR" sz="1600" dirty="0">
                <a:latin typeface="Calibri" panose="020F0502020204030204" pitchFamily="34" charset="0"/>
                <a:ea typeface="Calibri" panose="020F0502020204030204" pitchFamily="34" charset="0"/>
                <a:cs typeface="Times New Roman" panose="02020603050405020304" pitchFamily="18" charset="0"/>
              </a:rPr>
              <a:t>II - a </a:t>
            </a:r>
            <a:r>
              <a:rPr lang="pt-BR" sz="1600" b="1" dirty="0">
                <a:latin typeface="Calibri" panose="020F0502020204030204" pitchFamily="34" charset="0"/>
                <a:ea typeface="Calibri" panose="020F0502020204030204" pitchFamily="34" charset="0"/>
                <a:cs typeface="Times New Roman" panose="02020603050405020304" pitchFamily="18" charset="0"/>
              </a:rPr>
              <a:t>pessoa natural</a:t>
            </a:r>
            <a:r>
              <a:rPr lang="pt-BR" sz="1600" dirty="0">
                <a:latin typeface="Calibri" panose="020F0502020204030204" pitchFamily="34" charset="0"/>
                <a:ea typeface="Calibri" panose="020F0502020204030204" pitchFamily="34" charset="0"/>
                <a:cs typeface="Times New Roman" panose="02020603050405020304" pitchFamily="18" charset="0"/>
              </a:rPr>
              <a:t> em nome da qual uma transação é conduzida.</a:t>
            </a:r>
          </a:p>
          <a:p>
            <a:pPr>
              <a:lnSpc>
                <a:spcPct val="107000"/>
              </a:lnSpc>
              <a:spcAft>
                <a:spcPts val="800"/>
              </a:spcAft>
            </a:pPr>
            <a:r>
              <a:rPr lang="pt-BR" sz="1600" dirty="0">
                <a:latin typeface="Calibri" panose="020F0502020204030204" pitchFamily="34" charset="0"/>
                <a:ea typeface="Calibri" panose="020F0502020204030204" pitchFamily="34" charset="0"/>
                <a:cs typeface="Times New Roman" panose="02020603050405020304" pitchFamily="18" charset="0"/>
              </a:rPr>
              <a:t>Presume-se influência significativa, a que se refere o § 1º, quando a pessoa natural:</a:t>
            </a:r>
            <a:br>
              <a:rPr lang="pt-BR" sz="1600" dirty="0">
                <a:latin typeface="Calibri" panose="020F0502020204030204" pitchFamily="34" charset="0"/>
                <a:ea typeface="Calibri" panose="020F0502020204030204" pitchFamily="34" charset="0"/>
                <a:cs typeface="Times New Roman" panose="02020603050405020304" pitchFamily="18" charset="0"/>
              </a:rPr>
            </a:br>
            <a:r>
              <a:rPr lang="pt-BR" sz="1600" dirty="0">
                <a:latin typeface="Calibri" panose="020F0502020204030204" pitchFamily="34" charset="0"/>
                <a:ea typeface="Calibri" panose="020F0502020204030204" pitchFamily="34" charset="0"/>
                <a:cs typeface="Times New Roman" panose="02020603050405020304" pitchFamily="18" charset="0"/>
              </a:rPr>
              <a:t>I - possui mais de 25% (vinte e cinco por cento) do capital da entidade, direta ou indiretamente; ou</a:t>
            </a:r>
            <a:br>
              <a:rPr lang="pt-BR" sz="1600" dirty="0">
                <a:latin typeface="Calibri" panose="020F0502020204030204" pitchFamily="34" charset="0"/>
                <a:ea typeface="Calibri" panose="020F0502020204030204" pitchFamily="34" charset="0"/>
                <a:cs typeface="Times New Roman" panose="02020603050405020304" pitchFamily="18" charset="0"/>
              </a:rPr>
            </a:br>
            <a:r>
              <a:rPr lang="pt-BR" sz="1600" dirty="0">
                <a:latin typeface="Calibri" panose="020F0502020204030204" pitchFamily="34" charset="0"/>
                <a:ea typeface="Calibri" panose="020F0502020204030204" pitchFamily="34" charset="0"/>
                <a:cs typeface="Times New Roman" panose="02020603050405020304" pitchFamily="18" charset="0"/>
              </a:rPr>
              <a:t>II - direta ou indiretamente, detém ou exerce a preponderância nas deliberações sociais e o poder de eleger a maioria dos administradores da entidade, ainda que sem controlá-la.</a:t>
            </a:r>
            <a:br>
              <a:rPr lang="pt-BR" sz="1600" dirty="0">
                <a:latin typeface="Calibri" panose="020F0502020204030204" pitchFamily="34" charset="0"/>
                <a:ea typeface="Calibri" panose="020F0502020204030204" pitchFamily="34" charset="0"/>
                <a:cs typeface="Times New Roman" panose="02020603050405020304" pitchFamily="18" charset="0"/>
              </a:rPr>
            </a:br>
            <a:r>
              <a:rPr lang="pt-BR" sz="1400" dirty="0">
                <a:latin typeface="Calibri" panose="020F0502020204030204" pitchFamily="34" charset="0"/>
                <a:ea typeface="Calibri" panose="020F0502020204030204" pitchFamily="34" charset="0"/>
                <a:cs typeface="Times New Roman" panose="02020603050405020304" pitchFamily="18" charset="0"/>
              </a:rPr>
              <a:t>(</a:t>
            </a:r>
            <a:r>
              <a:rPr lang="pt-BR" sz="1400" dirty="0" err="1">
                <a:latin typeface="Calibri" panose="020F0502020204030204" pitchFamily="34" charset="0"/>
                <a:ea typeface="Calibri" panose="020F0502020204030204" pitchFamily="34" charset="0"/>
                <a:cs typeface="Times New Roman" panose="02020603050405020304" pitchFamily="18" charset="0"/>
              </a:rPr>
              <a:t>Ex</a:t>
            </a:r>
            <a:r>
              <a:rPr lang="pt-BR" sz="1400" dirty="0">
                <a:latin typeface="Calibri" panose="020F0502020204030204" pitchFamily="34" charset="0"/>
                <a:ea typeface="Calibri" panose="020F0502020204030204" pitchFamily="34" charset="0"/>
                <a:cs typeface="Times New Roman" panose="02020603050405020304" pitchFamily="18" charset="0"/>
              </a:rPr>
              <a:t>: procurador dos demais)</a:t>
            </a:r>
          </a:p>
          <a:p>
            <a:pPr>
              <a:lnSpc>
                <a:spcPct val="107000"/>
              </a:lnSpc>
              <a:spcAft>
                <a:spcPts val="800"/>
              </a:spcAft>
            </a:pPr>
            <a:endParaRPr lang="pt-B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458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E098C7A-B695-4570-926C-88B480F6EBF1}"/>
              </a:ext>
            </a:extLst>
          </p:cNvPr>
          <p:cNvSpPr/>
          <p:nvPr/>
        </p:nvSpPr>
        <p:spPr>
          <a:xfrm>
            <a:off x="549729" y="805543"/>
            <a:ext cx="7903028" cy="3631379"/>
          </a:xfrm>
          <a:prstGeom prst="rect">
            <a:avLst/>
          </a:prstGeom>
        </p:spPr>
        <p:txBody>
          <a:bodyPr wrap="square">
            <a:spAutoFit/>
          </a:bodyPr>
          <a:lstStyle/>
          <a:p>
            <a:pPr>
              <a:lnSpc>
                <a:spcPct val="107000"/>
              </a:lnSpc>
              <a:spcAft>
                <a:spcPts val="800"/>
              </a:spcAft>
            </a:pPr>
            <a:r>
              <a:rPr lang="pt-BR" sz="2400" dirty="0">
                <a:latin typeface="Calibri" panose="020F0502020204030204" pitchFamily="34" charset="0"/>
                <a:ea typeface="Calibri" panose="020F0502020204030204" pitchFamily="34" charset="0"/>
                <a:cs typeface="Times New Roman" panose="02020603050405020304" pitchFamily="18" charset="0"/>
              </a:rPr>
              <a:t>Art. 5º Os notários e registradores devem avaliar a existência de suspeição nas </a:t>
            </a:r>
            <a:r>
              <a:rPr lang="pt-BR" sz="2400" b="1" dirty="0">
                <a:latin typeface="Calibri" panose="020F0502020204030204" pitchFamily="34" charset="0"/>
                <a:ea typeface="Calibri" panose="020F0502020204030204" pitchFamily="34" charset="0"/>
                <a:cs typeface="Times New Roman" panose="02020603050405020304" pitchFamily="18" charset="0"/>
              </a:rPr>
              <a:t>operações</a:t>
            </a:r>
            <a:r>
              <a:rPr lang="pt-BR" sz="2400" dirty="0">
                <a:latin typeface="Calibri" panose="020F0502020204030204" pitchFamily="34" charset="0"/>
                <a:ea typeface="Calibri" panose="020F0502020204030204" pitchFamily="34" charset="0"/>
                <a:cs typeface="Times New Roman" panose="02020603050405020304" pitchFamily="18" charset="0"/>
              </a:rPr>
              <a:t> ou </a:t>
            </a:r>
            <a:r>
              <a:rPr lang="pt-BR" sz="2400" b="1" dirty="0">
                <a:latin typeface="Calibri" panose="020F0502020204030204" pitchFamily="34" charset="0"/>
                <a:ea typeface="Calibri" panose="020F0502020204030204" pitchFamily="34" charset="0"/>
                <a:cs typeface="Times New Roman" panose="02020603050405020304" pitchFamily="18" charset="0"/>
              </a:rPr>
              <a:t>propostas de operações</a:t>
            </a:r>
            <a:r>
              <a:rPr lang="pt-BR" sz="2400" dirty="0">
                <a:latin typeface="Calibri" panose="020F0502020204030204" pitchFamily="34" charset="0"/>
                <a:ea typeface="Calibri" panose="020F0502020204030204" pitchFamily="34" charset="0"/>
                <a:cs typeface="Times New Roman" panose="02020603050405020304" pitchFamily="18" charset="0"/>
              </a:rPr>
              <a:t> de seus clientes, dispensando </a:t>
            </a:r>
            <a:r>
              <a:rPr lang="pt-BR" sz="2400" b="1" dirty="0">
                <a:latin typeface="Calibri" panose="020F0502020204030204" pitchFamily="34" charset="0"/>
                <a:ea typeface="Calibri" panose="020F0502020204030204" pitchFamily="34" charset="0"/>
                <a:cs typeface="Times New Roman" panose="02020603050405020304" pitchFamily="18" charset="0"/>
              </a:rPr>
              <a:t>especial atenção</a:t>
            </a:r>
            <a:r>
              <a:rPr lang="pt-BR" sz="2400" dirty="0">
                <a:latin typeface="Calibri" panose="020F0502020204030204" pitchFamily="34" charset="0"/>
                <a:ea typeface="Calibri" panose="020F0502020204030204" pitchFamily="34" charset="0"/>
                <a:cs typeface="Times New Roman" panose="02020603050405020304" pitchFamily="18" charset="0"/>
              </a:rPr>
              <a:t> àquelas </a:t>
            </a:r>
            <a:r>
              <a:rPr lang="pt-BR" sz="2400" b="1" dirty="0">
                <a:latin typeface="Calibri" panose="020F0502020204030204" pitchFamily="34" charset="0"/>
                <a:ea typeface="Calibri" panose="020F0502020204030204" pitchFamily="34" charset="0"/>
                <a:cs typeface="Times New Roman" panose="02020603050405020304" pitchFamily="18" charset="0"/>
              </a:rPr>
              <a:t>incomuns </a:t>
            </a:r>
            <a:r>
              <a:rPr lang="pt-BR" sz="2400" dirty="0">
                <a:latin typeface="Calibri" panose="020F0502020204030204" pitchFamily="34" charset="0"/>
                <a:ea typeface="Calibri" panose="020F0502020204030204" pitchFamily="34" charset="0"/>
                <a:cs typeface="Times New Roman" panose="02020603050405020304" pitchFamily="18" charset="0"/>
              </a:rPr>
              <a:t>ou que, por suas características, no que se refere a partes envolvidas, valores, forma de realização, finalidade, complexidade, instrumentos utilizados ou pela falta de fundamento econômico ou legal, possam configurar indícios dos crimes de lavagem de dinheiro ou de financiamento do terrorismo, ou com eles relacionar-se.</a:t>
            </a:r>
            <a:endParaRPr lang="fr-CA"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081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E098C7A-B695-4570-926C-88B480F6EBF1}"/>
              </a:ext>
            </a:extLst>
          </p:cNvPr>
          <p:cNvSpPr/>
          <p:nvPr/>
        </p:nvSpPr>
        <p:spPr>
          <a:xfrm>
            <a:off x="549729" y="805543"/>
            <a:ext cx="7903028" cy="2445862"/>
          </a:xfrm>
          <a:prstGeom prst="rect">
            <a:avLst/>
          </a:prstGeom>
        </p:spPr>
        <p:txBody>
          <a:bodyPr wrap="square">
            <a:spAutoFit/>
          </a:bodyPr>
          <a:lstStyle/>
          <a:p>
            <a:pPr>
              <a:lnSpc>
                <a:spcPct val="107000"/>
              </a:lnSpc>
              <a:spcAft>
                <a:spcPts val="800"/>
              </a:spcAft>
            </a:pPr>
            <a:r>
              <a:rPr lang="pt-BR" sz="2400" dirty="0">
                <a:latin typeface="Calibri" panose="020F0502020204030204" pitchFamily="34" charset="0"/>
                <a:ea typeface="Calibri" panose="020F0502020204030204" pitchFamily="34" charset="0"/>
                <a:cs typeface="Times New Roman" panose="02020603050405020304" pitchFamily="18" charset="0"/>
              </a:rPr>
              <a:t>Art. 6º Os notários e registradores comunicarão à Unidade de Inteligência Financeira – UIF, por intermédio do Sistema de Controle de Atividades Financeiras – </a:t>
            </a:r>
            <a:r>
              <a:rPr lang="pt-BR" sz="2400" dirty="0" err="1">
                <a:latin typeface="Calibri" panose="020F0502020204030204" pitchFamily="34" charset="0"/>
                <a:ea typeface="Calibri" panose="020F0502020204030204" pitchFamily="34" charset="0"/>
                <a:cs typeface="Times New Roman" panose="02020603050405020304" pitchFamily="18" charset="0"/>
              </a:rPr>
              <a:t>Siscoaf</a:t>
            </a:r>
            <a:r>
              <a:rPr lang="pt-BR" sz="2400" dirty="0">
                <a:latin typeface="Calibri" panose="020F0502020204030204" pitchFamily="34" charset="0"/>
                <a:ea typeface="Calibri" panose="020F0502020204030204" pitchFamily="34" charset="0"/>
                <a:cs typeface="Times New Roman" panose="02020603050405020304" pitchFamily="18" charset="0"/>
              </a:rPr>
              <a:t>, quaisquer operações que, por seus </a:t>
            </a:r>
            <a:r>
              <a:rPr lang="pt-BR" sz="2400" b="1" dirty="0">
                <a:latin typeface="Calibri" panose="020F0502020204030204" pitchFamily="34" charset="0"/>
                <a:ea typeface="Calibri" panose="020F0502020204030204" pitchFamily="34" charset="0"/>
                <a:cs typeface="Times New Roman" panose="02020603050405020304" pitchFamily="18" charset="0"/>
              </a:rPr>
              <a:t>elementos objetivos e subjetivos</a:t>
            </a:r>
            <a:r>
              <a:rPr lang="pt-BR" sz="2400" dirty="0">
                <a:latin typeface="Calibri" panose="020F0502020204030204" pitchFamily="34" charset="0"/>
                <a:ea typeface="Calibri" panose="020F0502020204030204" pitchFamily="34" charset="0"/>
                <a:cs typeface="Times New Roman" panose="02020603050405020304" pitchFamily="18" charset="0"/>
              </a:rPr>
              <a:t>, possam ser consideradas </a:t>
            </a:r>
            <a:r>
              <a:rPr lang="pt-BR" sz="2400" b="1" dirty="0">
                <a:latin typeface="Calibri" panose="020F0502020204030204" pitchFamily="34" charset="0"/>
                <a:ea typeface="Calibri" panose="020F0502020204030204" pitchFamily="34" charset="0"/>
                <a:cs typeface="Times New Roman" panose="02020603050405020304" pitchFamily="18" charset="0"/>
              </a:rPr>
              <a:t>suspeitas</a:t>
            </a:r>
            <a:r>
              <a:rPr lang="pt-BR" sz="2400" dirty="0">
                <a:latin typeface="Calibri" panose="020F0502020204030204" pitchFamily="34" charset="0"/>
                <a:ea typeface="Calibri" panose="020F0502020204030204" pitchFamily="34" charset="0"/>
                <a:cs typeface="Times New Roman" panose="02020603050405020304" pitchFamily="18" charset="0"/>
              </a:rPr>
              <a:t> de lavagem de dinheiro ou financiamento do terrorismo.</a:t>
            </a:r>
            <a:endParaRPr lang="fr-CA"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951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1559</TotalTime>
  <Words>1662</Words>
  <Application>Microsoft Office PowerPoint</Application>
  <PresentationFormat>Apresentação na tela (16:9)</PresentationFormat>
  <Paragraphs>124</Paragraphs>
  <Slides>26</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26</vt:i4>
      </vt:variant>
    </vt:vector>
  </HeadingPairs>
  <TitlesOfParts>
    <vt:vector size="31" baseType="lpstr">
      <vt:lpstr>Arial</vt:lpstr>
      <vt:lpstr>Calibri</vt:lpstr>
      <vt:lpstr>Calibri Light</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Delta</dc:creator>
  <cp:lastModifiedBy>Filipe Andrade Lima Sá de Melo</cp:lastModifiedBy>
  <cp:revision>69</cp:revision>
  <dcterms:created xsi:type="dcterms:W3CDTF">2018-05-16T04:11:43Z</dcterms:created>
  <dcterms:modified xsi:type="dcterms:W3CDTF">2019-11-14T17:25:46Z</dcterms:modified>
</cp:coreProperties>
</file>