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72" r:id="rId10"/>
    <p:sldId id="267" r:id="rId11"/>
    <p:sldId id="268" r:id="rId12"/>
    <p:sldId id="266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4"/>
  </p:normalViewPr>
  <p:slideViewPr>
    <p:cSldViewPr snapToGrid="0" snapToObjects="1">
      <p:cViewPr varScale="1">
        <p:scale>
          <a:sx n="78" d="100"/>
          <a:sy n="78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89D3F-9ACA-4AD2-BA07-7FDF55F720B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D5FB6D-039A-4E7F-B55F-871430F9BD51}">
      <dgm:prSet custT="1"/>
      <dgm:spPr/>
      <dgm:t>
        <a:bodyPr/>
        <a:lstStyle/>
        <a:p>
          <a:r>
            <a:rPr lang="pt-BR" sz="2200" b="1" dirty="0">
              <a:latin typeface="Arial" panose="020B0604020202020204" pitchFamily="34" charset="0"/>
              <a:cs typeface="Arial" panose="020B0604020202020204" pitchFamily="34" charset="0"/>
            </a:rPr>
            <a:t>Não afetará somente as grandes empresas de tecnologia. 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D1AB4-855E-4CBC-AC3C-323C2B048D8E}" type="parTrans" cxnId="{4FDFCD6A-9DFA-4BA2-8717-016B99EA4271}">
      <dgm:prSet/>
      <dgm:spPr/>
      <dgm:t>
        <a:bodyPr/>
        <a:lstStyle/>
        <a:p>
          <a:endParaRPr lang="en-US"/>
        </a:p>
      </dgm:t>
    </dgm:pt>
    <dgm:pt modelId="{E41DD6D0-97F6-4A7B-B94C-EA37F4ED9E50}" type="sibTrans" cxnId="{4FDFCD6A-9DFA-4BA2-8717-016B99EA4271}">
      <dgm:prSet/>
      <dgm:spPr/>
      <dgm:t>
        <a:bodyPr/>
        <a:lstStyle/>
        <a:p>
          <a:endParaRPr lang="en-US"/>
        </a:p>
      </dgm:t>
    </dgm:pt>
    <dgm:pt modelId="{EDF1DF61-A2DF-4FBA-9B5F-DD57CFE68A75}">
      <dgm:prSet custT="1"/>
      <dgm:spPr/>
      <dgm:t>
        <a:bodyPr/>
        <a:lstStyle/>
        <a:p>
          <a:r>
            <a:rPr lang="pt-BR" sz="2200" b="1" dirty="0">
              <a:latin typeface="Arial" panose="020B0604020202020204" pitchFamily="34" charset="0"/>
              <a:cs typeface="Arial" panose="020B0604020202020204" pitchFamily="34" charset="0"/>
            </a:rPr>
            <a:t>Impactará todos os setores da economia nacional. 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B5343-5FF4-4EC2-8087-0D14EA2BD068}" type="parTrans" cxnId="{92367A10-5D79-44E1-A389-E169FEF3F0C9}">
      <dgm:prSet/>
      <dgm:spPr/>
      <dgm:t>
        <a:bodyPr/>
        <a:lstStyle/>
        <a:p>
          <a:endParaRPr lang="en-US"/>
        </a:p>
      </dgm:t>
    </dgm:pt>
    <dgm:pt modelId="{196F798C-5A0E-4F5A-97BB-513C87EFDA26}" type="sibTrans" cxnId="{92367A10-5D79-44E1-A389-E169FEF3F0C9}">
      <dgm:prSet/>
      <dgm:spPr/>
      <dgm:t>
        <a:bodyPr/>
        <a:lstStyle/>
        <a:p>
          <a:endParaRPr lang="en-US"/>
        </a:p>
      </dgm:t>
    </dgm:pt>
    <dgm:pt modelId="{18FDFF8E-6270-4F9D-B7A3-7ED4A303E604}">
      <dgm:prSet custT="1"/>
      <dgm:spPr/>
      <dgm:t>
        <a:bodyPr/>
        <a:lstStyle/>
        <a:p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Envolve o tratamento de dados pessoais, por pessoa física ou por pessoa jurídica, inclusive pelo Poder Público.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14CEB-0556-43B7-9D58-7F9EDD97F135}" type="parTrans" cxnId="{5ECED86C-6619-4E27-8153-4D414D446761}">
      <dgm:prSet/>
      <dgm:spPr/>
      <dgm:t>
        <a:bodyPr/>
        <a:lstStyle/>
        <a:p>
          <a:endParaRPr lang="en-US"/>
        </a:p>
      </dgm:t>
    </dgm:pt>
    <dgm:pt modelId="{C419A90D-E351-4C81-A623-0F79D9E7623C}" type="sibTrans" cxnId="{5ECED86C-6619-4E27-8153-4D414D446761}">
      <dgm:prSet/>
      <dgm:spPr/>
      <dgm:t>
        <a:bodyPr/>
        <a:lstStyle/>
        <a:p>
          <a:endParaRPr lang="en-US"/>
        </a:p>
      </dgm:t>
    </dgm:pt>
    <dgm:pt modelId="{186F3452-519C-48A0-8C1A-C7EEC039CD7B}">
      <dgm:prSet custT="1"/>
      <dgm:spPr/>
      <dgm:t>
        <a:bodyPr/>
        <a:lstStyle/>
        <a:p>
          <a:r>
            <a:rPr lang="pt-BR" sz="2100" b="1" dirty="0">
              <a:latin typeface="Arial" panose="020B0604020202020204" pitchFamily="34" charset="0"/>
              <a:cs typeface="Arial" panose="020B0604020202020204" pitchFamily="34" charset="0"/>
            </a:rPr>
            <a:t>Os serviços notariais e de registro terão o mesmo tratamento dispensado pela Lei às pessoas jurídicas de direito público</a:t>
          </a:r>
          <a:r>
            <a:rPr lang="pt-BR" sz="2100" b="1" dirty="0"/>
            <a:t>.</a:t>
          </a:r>
          <a:endParaRPr lang="en-US" sz="2100" b="1" dirty="0"/>
        </a:p>
      </dgm:t>
    </dgm:pt>
    <dgm:pt modelId="{300271EF-EE3D-457B-8156-96D49AAF82DE}" type="parTrans" cxnId="{CD78CDB1-75B1-491D-BF66-23490CADDA4D}">
      <dgm:prSet/>
      <dgm:spPr/>
      <dgm:t>
        <a:bodyPr/>
        <a:lstStyle/>
        <a:p>
          <a:endParaRPr lang="en-US"/>
        </a:p>
      </dgm:t>
    </dgm:pt>
    <dgm:pt modelId="{88BDD4F7-2AA5-47DA-9F7B-2046A73B2074}" type="sibTrans" cxnId="{CD78CDB1-75B1-491D-BF66-23490CADDA4D}">
      <dgm:prSet/>
      <dgm:spPr/>
      <dgm:t>
        <a:bodyPr/>
        <a:lstStyle/>
        <a:p>
          <a:endParaRPr lang="en-US"/>
        </a:p>
      </dgm:t>
    </dgm:pt>
    <dgm:pt modelId="{B66EEEBD-456D-4DD0-8076-0AC815887DF9}" type="pres">
      <dgm:prSet presAssocID="{8FE89D3F-9ACA-4AD2-BA07-7FDF55F720B3}" presName="root" presStyleCnt="0">
        <dgm:presLayoutVars>
          <dgm:dir/>
          <dgm:resizeHandles val="exact"/>
        </dgm:presLayoutVars>
      </dgm:prSet>
      <dgm:spPr/>
    </dgm:pt>
    <dgm:pt modelId="{75F9C4CE-54BA-42CF-8B39-34787FE0BD38}" type="pres">
      <dgm:prSet presAssocID="{69D5FB6D-039A-4E7F-B55F-871430F9BD51}" presName="compNode" presStyleCnt="0"/>
      <dgm:spPr/>
    </dgm:pt>
    <dgm:pt modelId="{88C450E0-CA40-4229-8AD8-078913AB36C0}" type="pres">
      <dgm:prSet presAssocID="{69D5FB6D-039A-4E7F-B55F-871430F9BD51}" presName="iconRect" presStyleLbl="node1" presStyleIdx="0" presStyleCnt="4" custLinFactX="-9350" custLinFactNeighborX="-100000" custLinFactNeighborY="-270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B73923D-C868-42CC-BF6C-31E229894E76}" type="pres">
      <dgm:prSet presAssocID="{69D5FB6D-039A-4E7F-B55F-871430F9BD51}" presName="spaceRect" presStyleCnt="0"/>
      <dgm:spPr/>
    </dgm:pt>
    <dgm:pt modelId="{FC72DB0F-5851-4E89-B705-D707C33DD31D}" type="pres">
      <dgm:prSet presAssocID="{69D5FB6D-039A-4E7F-B55F-871430F9BD51}" presName="textRect" presStyleLbl="revTx" presStyleIdx="0" presStyleCnt="4" custScaleX="117822" custScaleY="128377" custLinFactNeighborX="-38587">
        <dgm:presLayoutVars>
          <dgm:chMax val="1"/>
          <dgm:chPref val="1"/>
        </dgm:presLayoutVars>
      </dgm:prSet>
      <dgm:spPr/>
    </dgm:pt>
    <dgm:pt modelId="{361BCD88-C467-4515-B529-34B810B47A98}" type="pres">
      <dgm:prSet presAssocID="{E41DD6D0-97F6-4A7B-B94C-EA37F4ED9E50}" presName="sibTrans" presStyleCnt="0"/>
      <dgm:spPr/>
    </dgm:pt>
    <dgm:pt modelId="{1DD3C98B-9D64-4B06-BCA3-3EEDF06CE1A9}" type="pres">
      <dgm:prSet presAssocID="{EDF1DF61-A2DF-4FBA-9B5F-DD57CFE68A75}" presName="compNode" presStyleCnt="0"/>
      <dgm:spPr/>
    </dgm:pt>
    <dgm:pt modelId="{5F107798-0316-49C4-B0CD-2E9391051B8D}" type="pres">
      <dgm:prSet presAssocID="{EDF1DF61-A2DF-4FBA-9B5F-DD57CFE68A75}" presName="iconRect" presStyleLbl="node1" presStyleIdx="1" presStyleCnt="4" custLinFactNeighborX="-91776" custLinFactNeighborY="-158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95AA8808-1EE1-4953-9355-F1272F6E8588}" type="pres">
      <dgm:prSet presAssocID="{EDF1DF61-A2DF-4FBA-9B5F-DD57CFE68A75}" presName="spaceRect" presStyleCnt="0"/>
      <dgm:spPr/>
    </dgm:pt>
    <dgm:pt modelId="{E10493CA-ACDD-4286-BF14-A353CD92C9B0}" type="pres">
      <dgm:prSet presAssocID="{EDF1DF61-A2DF-4FBA-9B5F-DD57CFE68A75}" presName="textRect" presStyleLbl="revTx" presStyleIdx="1" presStyleCnt="4" custScaleX="106717" custScaleY="125692" custLinFactNeighborX="-28997" custLinFactNeighborY="-3005">
        <dgm:presLayoutVars>
          <dgm:chMax val="1"/>
          <dgm:chPref val="1"/>
        </dgm:presLayoutVars>
      </dgm:prSet>
      <dgm:spPr/>
    </dgm:pt>
    <dgm:pt modelId="{7619EE8F-2225-4576-B443-FEB2C32AD15C}" type="pres">
      <dgm:prSet presAssocID="{196F798C-5A0E-4F5A-97BB-513C87EFDA26}" presName="sibTrans" presStyleCnt="0"/>
      <dgm:spPr/>
    </dgm:pt>
    <dgm:pt modelId="{FBC44C18-143A-4078-8976-36ECBC6B0CEC}" type="pres">
      <dgm:prSet presAssocID="{18FDFF8E-6270-4F9D-B7A3-7ED4A303E604}" presName="compNode" presStyleCnt="0"/>
      <dgm:spPr/>
    </dgm:pt>
    <dgm:pt modelId="{28AC2F5F-36C9-4555-AE52-BA011F0DD91C}" type="pres">
      <dgm:prSet presAssocID="{18FDFF8E-6270-4F9D-B7A3-7ED4A303E604}" presName="iconRect" presStyleLbl="node1" presStyleIdx="2" presStyleCnt="4" custLinFactNeighborX="-5832" custLinFactNeighborY="-1566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375B61F-93C6-4996-ACCA-C8195A2DC941}" type="pres">
      <dgm:prSet presAssocID="{18FDFF8E-6270-4F9D-B7A3-7ED4A303E604}" presName="spaceRect" presStyleCnt="0"/>
      <dgm:spPr/>
    </dgm:pt>
    <dgm:pt modelId="{649CA527-F9DC-496B-81B0-45AA61B427AB}" type="pres">
      <dgm:prSet presAssocID="{18FDFF8E-6270-4F9D-B7A3-7ED4A303E604}" presName="textRect" presStyleLbl="revTx" presStyleIdx="2" presStyleCnt="4" custScaleX="133686" custScaleY="139119">
        <dgm:presLayoutVars>
          <dgm:chMax val="1"/>
          <dgm:chPref val="1"/>
        </dgm:presLayoutVars>
      </dgm:prSet>
      <dgm:spPr/>
    </dgm:pt>
    <dgm:pt modelId="{4CB7A6D1-D071-41F7-B485-EABA241AE88B}" type="pres">
      <dgm:prSet presAssocID="{C419A90D-E351-4C81-A623-0F79D9E7623C}" presName="sibTrans" presStyleCnt="0"/>
      <dgm:spPr/>
    </dgm:pt>
    <dgm:pt modelId="{380BF9F1-1F6A-4D49-9461-A065A5CF727C}" type="pres">
      <dgm:prSet presAssocID="{186F3452-519C-48A0-8C1A-C7EEC039CD7B}" presName="compNode" presStyleCnt="0"/>
      <dgm:spPr/>
    </dgm:pt>
    <dgm:pt modelId="{8871E049-8A33-401D-9CB4-18413000BA4B}" type="pres">
      <dgm:prSet presAssocID="{186F3452-519C-48A0-8C1A-C7EEC039CD7B}" presName="iconRect" presStyleLbl="node1" presStyleIdx="3" presStyleCnt="4" custLinFactNeighborX="3158" custLinFactNeighborY="-122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D2C672D-D66A-45B1-9D6B-069685894DCD}" type="pres">
      <dgm:prSet presAssocID="{186F3452-519C-48A0-8C1A-C7EEC039CD7B}" presName="spaceRect" presStyleCnt="0"/>
      <dgm:spPr/>
    </dgm:pt>
    <dgm:pt modelId="{C2E61575-8063-4A4B-8205-BB770B08B69D}" type="pres">
      <dgm:prSet presAssocID="{186F3452-519C-48A0-8C1A-C7EEC039CD7B}" presName="textRect" presStyleLbl="revTx" presStyleIdx="3" presStyleCnt="4" custScaleX="162755" custScaleY="127615">
        <dgm:presLayoutVars>
          <dgm:chMax val="1"/>
          <dgm:chPref val="1"/>
        </dgm:presLayoutVars>
      </dgm:prSet>
      <dgm:spPr/>
    </dgm:pt>
  </dgm:ptLst>
  <dgm:cxnLst>
    <dgm:cxn modelId="{32630904-1708-4D29-9D4D-70A96840CE3D}" type="presOf" srcId="{EDF1DF61-A2DF-4FBA-9B5F-DD57CFE68A75}" destId="{E10493CA-ACDD-4286-BF14-A353CD92C9B0}" srcOrd="0" destOrd="0" presId="urn:microsoft.com/office/officeart/2018/2/layout/IconLabelList"/>
    <dgm:cxn modelId="{92367A10-5D79-44E1-A389-E169FEF3F0C9}" srcId="{8FE89D3F-9ACA-4AD2-BA07-7FDF55F720B3}" destId="{EDF1DF61-A2DF-4FBA-9B5F-DD57CFE68A75}" srcOrd="1" destOrd="0" parTransId="{0CCB5343-5FF4-4EC2-8087-0D14EA2BD068}" sibTransId="{196F798C-5A0E-4F5A-97BB-513C87EFDA26}"/>
    <dgm:cxn modelId="{4FDFCD6A-9DFA-4BA2-8717-016B99EA4271}" srcId="{8FE89D3F-9ACA-4AD2-BA07-7FDF55F720B3}" destId="{69D5FB6D-039A-4E7F-B55F-871430F9BD51}" srcOrd="0" destOrd="0" parTransId="{840D1AB4-855E-4CBC-AC3C-323C2B048D8E}" sibTransId="{E41DD6D0-97F6-4A7B-B94C-EA37F4ED9E50}"/>
    <dgm:cxn modelId="{5ECED86C-6619-4E27-8153-4D414D446761}" srcId="{8FE89D3F-9ACA-4AD2-BA07-7FDF55F720B3}" destId="{18FDFF8E-6270-4F9D-B7A3-7ED4A303E604}" srcOrd="2" destOrd="0" parTransId="{DE214CEB-0556-43B7-9D58-7F9EDD97F135}" sibTransId="{C419A90D-E351-4C81-A623-0F79D9E7623C}"/>
    <dgm:cxn modelId="{F51BDC90-D7BF-476C-9E1A-6264CB7CC00D}" type="presOf" srcId="{8FE89D3F-9ACA-4AD2-BA07-7FDF55F720B3}" destId="{B66EEEBD-456D-4DD0-8076-0AC815887DF9}" srcOrd="0" destOrd="0" presId="urn:microsoft.com/office/officeart/2018/2/layout/IconLabelList"/>
    <dgm:cxn modelId="{CD78CDB1-75B1-491D-BF66-23490CADDA4D}" srcId="{8FE89D3F-9ACA-4AD2-BA07-7FDF55F720B3}" destId="{186F3452-519C-48A0-8C1A-C7EEC039CD7B}" srcOrd="3" destOrd="0" parTransId="{300271EF-EE3D-457B-8156-96D49AAF82DE}" sibTransId="{88BDD4F7-2AA5-47DA-9F7B-2046A73B2074}"/>
    <dgm:cxn modelId="{E3CCC4B5-BB90-48D5-AB51-16AE352EE714}" type="presOf" srcId="{186F3452-519C-48A0-8C1A-C7EEC039CD7B}" destId="{C2E61575-8063-4A4B-8205-BB770B08B69D}" srcOrd="0" destOrd="0" presId="urn:microsoft.com/office/officeart/2018/2/layout/IconLabelList"/>
    <dgm:cxn modelId="{64BAC7C8-B5BE-45DD-9DAE-179A1B28EF82}" type="presOf" srcId="{18FDFF8E-6270-4F9D-B7A3-7ED4A303E604}" destId="{649CA527-F9DC-496B-81B0-45AA61B427AB}" srcOrd="0" destOrd="0" presId="urn:microsoft.com/office/officeart/2018/2/layout/IconLabelList"/>
    <dgm:cxn modelId="{567542FA-FF3B-4D32-B6C9-22EE526083DE}" type="presOf" srcId="{69D5FB6D-039A-4E7F-B55F-871430F9BD51}" destId="{FC72DB0F-5851-4E89-B705-D707C33DD31D}" srcOrd="0" destOrd="0" presId="urn:microsoft.com/office/officeart/2018/2/layout/IconLabelList"/>
    <dgm:cxn modelId="{416A2EFE-2E2E-47B2-B6CC-3B626E490ED9}" type="presParOf" srcId="{B66EEEBD-456D-4DD0-8076-0AC815887DF9}" destId="{75F9C4CE-54BA-42CF-8B39-34787FE0BD38}" srcOrd="0" destOrd="0" presId="urn:microsoft.com/office/officeart/2018/2/layout/IconLabelList"/>
    <dgm:cxn modelId="{C376B31F-624D-4200-B8CA-CA324524DA85}" type="presParOf" srcId="{75F9C4CE-54BA-42CF-8B39-34787FE0BD38}" destId="{88C450E0-CA40-4229-8AD8-078913AB36C0}" srcOrd="0" destOrd="0" presId="urn:microsoft.com/office/officeart/2018/2/layout/IconLabelList"/>
    <dgm:cxn modelId="{7ED6F5C3-6A9C-4A85-A9E4-05E8F55364B1}" type="presParOf" srcId="{75F9C4CE-54BA-42CF-8B39-34787FE0BD38}" destId="{CB73923D-C868-42CC-BF6C-31E229894E76}" srcOrd="1" destOrd="0" presId="urn:microsoft.com/office/officeart/2018/2/layout/IconLabelList"/>
    <dgm:cxn modelId="{30A9D193-71FD-4B30-8DCB-CDAE63433F85}" type="presParOf" srcId="{75F9C4CE-54BA-42CF-8B39-34787FE0BD38}" destId="{FC72DB0F-5851-4E89-B705-D707C33DD31D}" srcOrd="2" destOrd="0" presId="urn:microsoft.com/office/officeart/2018/2/layout/IconLabelList"/>
    <dgm:cxn modelId="{610DC663-9DC4-4753-B2F3-FD280A44BA3B}" type="presParOf" srcId="{B66EEEBD-456D-4DD0-8076-0AC815887DF9}" destId="{361BCD88-C467-4515-B529-34B810B47A98}" srcOrd="1" destOrd="0" presId="urn:microsoft.com/office/officeart/2018/2/layout/IconLabelList"/>
    <dgm:cxn modelId="{87EC1750-24A0-4D2B-9490-97773FC9C362}" type="presParOf" srcId="{B66EEEBD-456D-4DD0-8076-0AC815887DF9}" destId="{1DD3C98B-9D64-4B06-BCA3-3EEDF06CE1A9}" srcOrd="2" destOrd="0" presId="urn:microsoft.com/office/officeart/2018/2/layout/IconLabelList"/>
    <dgm:cxn modelId="{E37B54F3-6334-47C1-A65D-9FD48294B6B7}" type="presParOf" srcId="{1DD3C98B-9D64-4B06-BCA3-3EEDF06CE1A9}" destId="{5F107798-0316-49C4-B0CD-2E9391051B8D}" srcOrd="0" destOrd="0" presId="urn:microsoft.com/office/officeart/2018/2/layout/IconLabelList"/>
    <dgm:cxn modelId="{0381E456-769B-449D-84D1-98D8460044F6}" type="presParOf" srcId="{1DD3C98B-9D64-4B06-BCA3-3EEDF06CE1A9}" destId="{95AA8808-1EE1-4953-9355-F1272F6E8588}" srcOrd="1" destOrd="0" presId="urn:microsoft.com/office/officeart/2018/2/layout/IconLabelList"/>
    <dgm:cxn modelId="{653A79AE-E219-4AA6-811B-AB3BDFFF12F7}" type="presParOf" srcId="{1DD3C98B-9D64-4B06-BCA3-3EEDF06CE1A9}" destId="{E10493CA-ACDD-4286-BF14-A353CD92C9B0}" srcOrd="2" destOrd="0" presId="urn:microsoft.com/office/officeart/2018/2/layout/IconLabelList"/>
    <dgm:cxn modelId="{E6463D1D-53F0-4B8D-9FAA-4908C8EBF443}" type="presParOf" srcId="{B66EEEBD-456D-4DD0-8076-0AC815887DF9}" destId="{7619EE8F-2225-4576-B443-FEB2C32AD15C}" srcOrd="3" destOrd="0" presId="urn:microsoft.com/office/officeart/2018/2/layout/IconLabelList"/>
    <dgm:cxn modelId="{6EDD97BC-87BA-494B-AC2B-FB0CC07E2D86}" type="presParOf" srcId="{B66EEEBD-456D-4DD0-8076-0AC815887DF9}" destId="{FBC44C18-143A-4078-8976-36ECBC6B0CEC}" srcOrd="4" destOrd="0" presId="urn:microsoft.com/office/officeart/2018/2/layout/IconLabelList"/>
    <dgm:cxn modelId="{A643F79F-218F-47D9-96BE-3B5830F672C2}" type="presParOf" srcId="{FBC44C18-143A-4078-8976-36ECBC6B0CEC}" destId="{28AC2F5F-36C9-4555-AE52-BA011F0DD91C}" srcOrd="0" destOrd="0" presId="urn:microsoft.com/office/officeart/2018/2/layout/IconLabelList"/>
    <dgm:cxn modelId="{CF1BEC2E-B6D0-44CC-BD02-9C85E313F460}" type="presParOf" srcId="{FBC44C18-143A-4078-8976-36ECBC6B0CEC}" destId="{3375B61F-93C6-4996-ACCA-C8195A2DC941}" srcOrd="1" destOrd="0" presId="urn:microsoft.com/office/officeart/2018/2/layout/IconLabelList"/>
    <dgm:cxn modelId="{5AAE2E24-3337-41CD-9498-AB6B675A113D}" type="presParOf" srcId="{FBC44C18-143A-4078-8976-36ECBC6B0CEC}" destId="{649CA527-F9DC-496B-81B0-45AA61B427AB}" srcOrd="2" destOrd="0" presId="urn:microsoft.com/office/officeart/2018/2/layout/IconLabelList"/>
    <dgm:cxn modelId="{78E26868-9812-43E8-AD91-C6FF314FAA51}" type="presParOf" srcId="{B66EEEBD-456D-4DD0-8076-0AC815887DF9}" destId="{4CB7A6D1-D071-41F7-B485-EABA241AE88B}" srcOrd="5" destOrd="0" presId="urn:microsoft.com/office/officeart/2018/2/layout/IconLabelList"/>
    <dgm:cxn modelId="{41E50522-7AB3-4623-8965-B8105F7436A2}" type="presParOf" srcId="{B66EEEBD-456D-4DD0-8076-0AC815887DF9}" destId="{380BF9F1-1F6A-4D49-9461-A065A5CF727C}" srcOrd="6" destOrd="0" presId="urn:microsoft.com/office/officeart/2018/2/layout/IconLabelList"/>
    <dgm:cxn modelId="{BCBA5B43-9019-45CE-8F6F-5BC1CE1C4224}" type="presParOf" srcId="{380BF9F1-1F6A-4D49-9461-A065A5CF727C}" destId="{8871E049-8A33-401D-9CB4-18413000BA4B}" srcOrd="0" destOrd="0" presId="urn:microsoft.com/office/officeart/2018/2/layout/IconLabelList"/>
    <dgm:cxn modelId="{1F2071B9-8E6C-4DE4-9A93-5D5CAC8BA18D}" type="presParOf" srcId="{380BF9F1-1F6A-4D49-9461-A065A5CF727C}" destId="{ED2C672D-D66A-45B1-9D6B-069685894DCD}" srcOrd="1" destOrd="0" presId="urn:microsoft.com/office/officeart/2018/2/layout/IconLabelList"/>
    <dgm:cxn modelId="{564776A3-545F-4C97-AD00-4340FD834BFC}" type="presParOf" srcId="{380BF9F1-1F6A-4D49-9461-A065A5CF727C}" destId="{C2E61575-8063-4A4B-8205-BB770B08B69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50E0-CA40-4229-8AD8-078913AB36C0}">
      <dsp:nvSpPr>
        <dsp:cNvPr id="0" name=""/>
        <dsp:cNvSpPr/>
      </dsp:nvSpPr>
      <dsp:spPr>
        <a:xfrm>
          <a:off x="596058" y="141212"/>
          <a:ext cx="772822" cy="772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2DB0F-5851-4E89-B705-D707C33DD31D}">
      <dsp:nvSpPr>
        <dsp:cNvPr id="0" name=""/>
        <dsp:cNvSpPr/>
      </dsp:nvSpPr>
      <dsp:spPr>
        <a:xfrm>
          <a:off x="153137" y="1322959"/>
          <a:ext cx="2023454" cy="23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Arial" panose="020B0604020202020204" pitchFamily="34" charset="0"/>
              <a:cs typeface="Arial" panose="020B0604020202020204" pitchFamily="34" charset="0"/>
            </a:rPr>
            <a:t>Não afetará somente as grandes empresas de tecnologia. 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137" y="1322959"/>
        <a:ext cx="2023454" cy="2344672"/>
      </dsp:txXfrm>
    </dsp:sp>
    <dsp:sp modelId="{5F107798-0316-49C4-B0CD-2E9391051B8D}">
      <dsp:nvSpPr>
        <dsp:cNvPr id="0" name=""/>
        <dsp:cNvSpPr/>
      </dsp:nvSpPr>
      <dsp:spPr>
        <a:xfrm>
          <a:off x="2960513" y="240314"/>
          <a:ext cx="772822" cy="772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493CA-ACDD-4286-BF14-A353CD92C9B0}">
      <dsp:nvSpPr>
        <dsp:cNvPr id="0" name=""/>
        <dsp:cNvSpPr/>
      </dsp:nvSpPr>
      <dsp:spPr>
        <a:xfrm>
          <a:off x="2641830" y="1304855"/>
          <a:ext cx="1832739" cy="2295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Arial" panose="020B0604020202020204" pitchFamily="34" charset="0"/>
              <a:cs typeface="Arial" panose="020B0604020202020204" pitchFamily="34" charset="0"/>
            </a:rPr>
            <a:t>Impactará todos os setores da economia nacional. 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1830" y="1304855"/>
        <a:ext cx="1832739" cy="2295634"/>
      </dsp:txXfrm>
    </dsp:sp>
    <dsp:sp modelId="{28AC2F5F-36C9-4555-AE52-BA011F0DD91C}">
      <dsp:nvSpPr>
        <dsp:cNvPr id="0" name=""/>
        <dsp:cNvSpPr/>
      </dsp:nvSpPr>
      <dsp:spPr>
        <a:xfrm>
          <a:off x="5989569" y="180506"/>
          <a:ext cx="772822" cy="772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CA527-F9DC-496B-81B0-45AA61B427AB}">
      <dsp:nvSpPr>
        <dsp:cNvPr id="0" name=""/>
        <dsp:cNvSpPr/>
      </dsp:nvSpPr>
      <dsp:spPr>
        <a:xfrm>
          <a:off x="5273101" y="1175815"/>
          <a:ext cx="2295900" cy="254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Envolve o tratamento de dados pessoais, por pessoa física ou por pessoa jurídica, inclusive pelo Poder Público.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3101" y="1175815"/>
        <a:ext cx="2295900" cy="2540864"/>
      </dsp:txXfrm>
    </dsp:sp>
    <dsp:sp modelId="{8871E049-8A33-401D-9CB4-18413000BA4B}">
      <dsp:nvSpPr>
        <dsp:cNvPr id="0" name=""/>
        <dsp:cNvSpPr/>
      </dsp:nvSpPr>
      <dsp:spPr>
        <a:xfrm>
          <a:off x="8905101" y="344597"/>
          <a:ext cx="772822" cy="7728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61575-8063-4A4B-8205-BB770B08B69D}">
      <dsp:nvSpPr>
        <dsp:cNvPr id="0" name=""/>
        <dsp:cNvSpPr/>
      </dsp:nvSpPr>
      <dsp:spPr>
        <a:xfrm>
          <a:off x="7869544" y="1333397"/>
          <a:ext cx="2795126" cy="233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Arial" panose="020B0604020202020204" pitchFamily="34" charset="0"/>
              <a:cs typeface="Arial" panose="020B0604020202020204" pitchFamily="34" charset="0"/>
            </a:rPr>
            <a:t>Os serviços notariais e de registro terão o mesmo tratamento dispensado pela Lei às pessoas jurídicas de direito público</a:t>
          </a:r>
          <a:r>
            <a:rPr lang="pt-BR" sz="2100" b="1" kern="1200" dirty="0"/>
            <a:t>.</a:t>
          </a:r>
          <a:endParaRPr lang="en-US" sz="2100" b="1" kern="1200" dirty="0"/>
        </a:p>
      </dsp:txBody>
      <dsp:txXfrm>
        <a:off x="7869544" y="1333397"/>
        <a:ext cx="2795126" cy="2330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8F92-6A19-8E48-B764-A8A8E6143399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26B1-8DE2-F445-83F4-1EA8FCA98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37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6DA09-89EC-AD41-9FA2-D446BD714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60D899-F201-5248-9C46-A9231E27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94EDD-F0E7-4641-9680-38E5BA0B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2A4C-B8C0-3B43-BE41-25790606117E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23DA8-DAB5-A240-8073-47AB4822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14A74-97FB-3C4F-BE30-B2D5E392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2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C305-7929-7143-86EB-EB410056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4378E4-C572-2140-A639-55554F86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160D0E-DEBC-9041-8035-122711F7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C1E-69A0-274F-9DBF-8FB6FD4F4E77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D4993-7002-B84D-B3C1-CE11930F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B6FD21-6774-FC46-85A8-B82691F1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F2875B-8A75-F04E-807E-A029748E3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A70048-9208-7945-9D7B-761D2F44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CC30E2-CCA9-7344-842A-CB03CCD7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309-4DD0-7247-9A8E-B6E82980A6F0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7424EA-5BE3-C044-A6AF-D0D4E18B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540E7A-DD7E-7646-ADCA-B60CB8D9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33EAA-1695-C34C-BC70-4ECCF786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7E2350-C596-1C4A-AAE0-FB81883D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F66C9D-3EA6-2741-98D5-377258E8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F936-3856-4D41-AD8D-9ED15109C10F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B4B242-5BB7-344D-8CB7-0AB0FD85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9A1A26-93C1-C841-8076-AEF57FBF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28233-C436-A24C-9618-277C0B9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AB9391-0327-DD41-8D98-C0AA03E0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91725-F818-224E-86F4-4D897AB1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EBB4-9269-FC46-923B-4339BD08F122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C1FCBB-64DE-F245-9675-CD5F5125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3439A-E0E2-DF4C-922C-674FCDB6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A35B5-3204-1747-8D4D-012EE8D3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957A3F-503F-A747-B575-A4DB01922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4D1E6E-7693-7E48-9A0E-1F745F85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863818-0C9B-A344-BB25-6989E645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BB8D-AF77-F344-952B-C34D082E0B9C}" type="datetime1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82856-A6BB-FE4D-970A-ED43F0A9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968D1B-F8A0-B549-AFAB-5676538E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8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7C71D-5156-6F43-A5FC-4C3CC620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092579-E021-4943-A606-15283483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F8132A-8505-DE4B-AC1C-4EA31CA5A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C4DA12-1AC8-2E46-AC99-FC1761F78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BA03B6-E5DF-A34B-B192-E19B6E94D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8B7B86-D614-5443-834A-33FA57C3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895F-3959-9E40-91A2-031DCE75EA5C}" type="datetime1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3D197A-AF82-964E-A5AD-B2C1DAE7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96CBC9-0584-554E-932E-F2132E42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246E6-9038-904D-A517-E518E1C6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D2CED5-2C8F-A94C-97FE-0B7DBB9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91B6-83F9-C046-AF31-B9ECA9D8655A}" type="datetime1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95A493-C397-324F-BFFD-DE133786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AF5B6FB-FF3F-8F40-B382-2D577EDD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FBC4FB-0D9A-454C-B38D-C126F6A7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0CA4-A352-AB43-83B8-374F264C921A}" type="datetime1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43AC33-65A2-3849-84E6-D8E7E06F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371854-75CD-064C-9409-3D3EE5C7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F4225-E747-074F-940D-51B61864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BBC119-C399-4F48-A0CD-0734D1D7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948AEF-F9D3-3842-96E2-C888E539E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802D93-9242-2845-851F-D01E82E9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6C7-DC54-9C40-AE6A-59F1EEF33DFF}" type="datetime1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36AFB3-8C91-704E-BF67-85DEB4FE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9B0A50-B666-084B-AAA7-36699A0A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8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11F73-E627-6F4C-BE8F-960F01E0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C29833-591B-3B42-8470-778738678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033B55-BBFC-714D-8F73-7D0EEA0CB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FB68A-C156-CF42-9192-67EBC723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4EF-AE70-BC44-8454-AB0BC9E1145A}" type="datetime1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D8168B-4382-994F-A6D6-A6BA8AA2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2D2A5C-B606-124F-8204-B5CF954B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7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0A2819-9863-7C46-BD62-93E88D70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B5EBF3-FE62-064E-B9DD-242DF0BF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96EFEE-DE47-184A-BED2-B2110568E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9ECB-15C3-114C-ACF6-70A97CD8381B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ED5D2-0C7F-3B4B-9C1B-586BB5702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2707B-CBAF-D64E-975A-C955A2363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2241-B075-C544-822B-C8E79AA27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CB39-28C5-5D46-90B5-438458BD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19" y="1028701"/>
            <a:ext cx="11815762" cy="2743993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sz="5300" b="1" dirty="0"/>
            </a:b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A Lei Geral de Proteção de Dados (LGPD)</a:t>
            </a:r>
            <a:br>
              <a:rPr lang="pt-BR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300" b="1" dirty="0">
                <a:latin typeface="Arial" panose="020B0604020202020204" pitchFamily="34" charset="0"/>
                <a:cs typeface="Arial" panose="020B0604020202020204" pitchFamily="34" charset="0"/>
              </a:rPr>
              <a:t>Desafios e Perspectivas da Publicidade Registral Imobiliária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9D6AE8-F480-EE40-8B52-B75504F9E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13" y="5001418"/>
            <a:ext cx="9144000" cy="1655762"/>
          </a:xfrm>
        </p:spPr>
        <p:txBody>
          <a:bodyPr/>
          <a:lstStyle/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Moacyr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Petrocelli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de Ávila Ribeiro</a:t>
            </a:r>
          </a:p>
          <a:p>
            <a:pPr algn="l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Registrador de Imóveis em Pedreira/SP</a:t>
            </a:r>
          </a:p>
        </p:txBody>
      </p:sp>
    </p:spTree>
    <p:extLst>
      <p:ext uri="{BB962C8B-B14F-4D97-AF65-F5344CB8AC3E}">
        <p14:creationId xmlns:p14="http://schemas.microsoft.com/office/powerpoint/2010/main" val="12189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129F5A-614F-4144-ADF3-456CC7DD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 </a:t>
            </a:r>
            <a:b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Comparado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96E107-4E9E-9D4D-A9B3-D03F2020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1264321"/>
            <a:ext cx="5461347" cy="5230634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ESPANHA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exige a identificação e até mesmo a declinação do real motivo da solicitação. O Registrador se não se convencer dos motivos poderá denegar o acesso à informação </a:t>
            </a:r>
            <a:r>
              <a:rPr lang="pt-B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222  da </a:t>
            </a:r>
            <a:r>
              <a:rPr lang="pt-B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pt-B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Hipotecaria)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Código de Registo Predial, artigo 112: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Conteúdo da certidão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As certidões de registo devem conter: “A reprodução das descrições e dos atos de registo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 VIGOR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respeitantes aos prédios em causa,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salvo se tiverem sido pedidas com referência a todos os atos de registo”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</a:endParaRP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9391E1-D923-2C45-9EAA-92F82587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29B22F-1442-BB42-AF39-49671110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06" y="826680"/>
            <a:ext cx="10328856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 para o Sistema Registral Brasileiro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087C8-ABBE-AC49-9413-17E53A2F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2638097"/>
            <a:ext cx="10579772" cy="372066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expedição de </a:t>
            </a: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certidão em resumo 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Oficial com os dados essenciais (descrição atual do imóvel;  quem  é o proprietário ou titular de direito real; se há ônus reais vigentes). Aqui a publicidade seria </a:t>
            </a:r>
            <a:r>
              <a:rPr lang="pt-BR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irrestrita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Exceção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expedição de </a:t>
            </a: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certidão em inteiro teor de matrícula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para matrículas encerradas/ certidão </a:t>
            </a:r>
            <a:r>
              <a:rPr lang="pt-BR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vintenária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acesso irrestrito ao titular  tabular devidamente identificado (ou procurador com poderes especiais); </a:t>
            </a:r>
            <a:r>
              <a:rPr lang="pt-BR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publicidade mediante pedido escrito e fundamentado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negativa ou dúvida do Oficial quanto ao pedido o Juiz Corregedor Permanente decide.  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3AF65B-B5E4-7F43-81B3-E9323794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8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75B9AF-F3D7-FD42-86A7-6E303E32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Benefícios: publicidade qualificada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2260F0-5DCD-F942-8B89-6DAB8449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588579"/>
            <a:ext cx="6186152" cy="5749159"/>
          </a:xfrm>
        </p:spPr>
        <p:txBody>
          <a:bodyPr anchor="ctr">
            <a:norm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 o trabalho do registrador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intérprete e curador da propriedade.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(eficaz)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interesse da grande maioria dos usuários. 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econômica (AED)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reduz a assimetria de informações e diminui os custos de transação, fomentando o desenvolvimento da economia.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CA52D-7202-FE46-9AC8-C8071C9F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7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7100" b="1" dirty="0"/>
              <a:t>Obrigado!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2º Simpósio Nacional de Direito Registral Imobiliário </a:t>
            </a:r>
          </a:p>
          <a:p>
            <a:pPr marL="0" indent="0" algn="ctr">
              <a:buNone/>
            </a:pPr>
            <a:r>
              <a:rPr lang="pt-BR" b="1" dirty="0"/>
              <a:t>“Nicolau Balbino Filho”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Lei Geral de Proteção de Dados (LGPD) </a:t>
            </a: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Desafios e Perspectivas da Publicidade Registral Imobiliária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83256D-477B-304E-B093-CD72962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82A690-2BFC-8844-AA38-20F78BC4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7" y="2053641"/>
            <a:ext cx="4095482" cy="2760098"/>
          </a:xfrm>
        </p:spPr>
        <p:txBody>
          <a:bodyPr>
            <a:normAutofit/>
          </a:bodyPr>
          <a:lstStyle/>
          <a:p>
            <a:pPr algn="ctr"/>
            <a:r>
              <a:rPr lang="pt-BR" sz="4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Parametrização da LGPD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78B78-24D0-014A-A1E1-657C334A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279" y="571501"/>
            <a:ext cx="6259333" cy="6029324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13.709/2018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entrará em vigor em agosto de 2020.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europeia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Espelhou-se no regramento consolidado de proteção de dados pessoais da União Europeia, mormente no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Regulamento Geral de Proteção de Dados Pessoais</a:t>
            </a:r>
            <a:r>
              <a:rPr lang="pt-BR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2016/619 (GDPR)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criar um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“sistema protetivo de dados pessoais”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consolidando diretrizes da tutela jurídica que, em verdade, já se encontra em vigor no direito nacional mas espraiada nos mais diversos textos normativos (Constituição Federal, Lei de Acesso à Informação, Código de Defesa do Consumidor, Marco Civil da Internet, etc.). </a:t>
            </a:r>
          </a:p>
          <a:p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C4A6D6-E186-9B4B-8AAF-53DE141D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A0B88D-E63F-7142-AA87-AD86A787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80"/>
            <a:ext cx="4514850" cy="320683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dados pessoais são tão importantes na atualidade?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E9B089-1A1F-A343-B44A-9EBA0D2E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69" y="476518"/>
            <a:ext cx="6808630" cy="6516710"/>
          </a:xfrm>
        </p:spPr>
        <p:txBody>
          <a:bodyPr anchor="ctr"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 econômica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Cadastros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multifinalitários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pessoais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considerados como 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“novo petróleo” da sociedade de informação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suporte de um gigantesco e atraente mercado.</a:t>
            </a: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perfis de consumo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enquadramento de interesses, potencialidade de mercados, além de outros nichos altamente lucrativos.</a:t>
            </a: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 de São Paulo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(de 07/11/19): </a:t>
            </a:r>
          </a:p>
          <a:p>
            <a:pPr marL="0" indent="0" algn="ctr">
              <a:buNone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do Fórum Econômico Mundial defende remuneração por dado pessoal -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Murat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Sönmez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lidera discussões sobre Indústria 4.0, equipara dado a commodity””</a:t>
            </a:r>
          </a:p>
          <a:p>
            <a:endParaRPr lang="pt-BR" sz="1900" dirty="0">
              <a:solidFill>
                <a:srgbClr val="000000"/>
              </a:solidFill>
            </a:endParaRPr>
          </a:p>
          <a:p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AD739B-91D2-E648-8AEA-38DE825C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3871CD-D655-2146-A1C1-B99315E4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quem se aplica a LGPD?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BAA6AF0-8367-4687-9834-CC954879F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18000"/>
              </p:ext>
            </p:extLst>
          </p:nvPr>
        </p:nvGraphicFramePr>
        <p:xfrm>
          <a:off x="355601" y="2627289"/>
          <a:ext cx="11480494" cy="401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AF089E-3EC3-6749-A5A3-BD0B50B1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590" y="851978"/>
            <a:ext cx="10588434" cy="1062644"/>
          </a:xfrm>
        </p:spPr>
        <p:txBody>
          <a:bodyPr anchor="b">
            <a:normAutofit/>
          </a:bodyPr>
          <a:lstStyle/>
          <a:p>
            <a:pPr algn="ctr"/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Os Princípios Fundamentais da Proteção de Dados  e o tratamento nos Registros Públicos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1B7A5AD4-FB7C-487C-8605-803A8D2E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543" y="3090042"/>
            <a:ext cx="2441802" cy="254350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9531" y="2406870"/>
            <a:ext cx="8807669" cy="42987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Oportunidade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repensar a publicidade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nas mais diversas especialidades: Tabelionato de Notas (escrituras de separação, divórcio, inventário e partilha); RTD (registro conservatório); no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RI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realização do tratamento para propósitos legítimos, específicos, explícitos e informados ao titular, sem possibilidade de tratamento posterior de forma incompatível com essas finalidades;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compatibilidade do tratamento com as finalidades informadas ao titular, de acordo com o contexto do tratamento;</a:t>
            </a:r>
          </a:p>
          <a:p>
            <a:pPr algn="just"/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limitação do tratamento ao mínimo necessário para a realização de suas finalidades, com abrangência dos dados pertinentes, proporcionais e não excessivos em relação às finalidades do tratamento de dados;</a:t>
            </a:r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C5D5C4-5E68-2345-A97F-ECF84CE4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2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96AC3B-201D-374F-915C-DB66C943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691" y="246763"/>
            <a:ext cx="6136628" cy="145405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Publicidade Registral: o que é?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F30FEC-881F-4DDA-B318-DF04486F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A206A6-0C08-9749-AD6F-8D57E148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786" y="1702677"/>
            <a:ext cx="6168685" cy="4942824"/>
          </a:xfrm>
        </p:spPr>
        <p:txBody>
          <a:bodyPr anchor="ctr">
            <a:noAutofit/>
          </a:bodyPr>
          <a:lstStyle/>
          <a:p>
            <a:pPr algn="just"/>
            <a:r>
              <a:rPr lang="pt-BR" sz="2200" dirty="0">
                <a:solidFill>
                  <a:srgbClr val="000000"/>
                </a:solidFill>
              </a:rPr>
              <a:t>Não se resume à </a:t>
            </a:r>
            <a:r>
              <a:rPr lang="pt-BR" sz="2200" b="1" dirty="0">
                <a:solidFill>
                  <a:srgbClr val="000000"/>
                </a:solidFill>
              </a:rPr>
              <a:t>compreensão mais direta</a:t>
            </a:r>
            <a:r>
              <a:rPr lang="pt-BR" sz="2200" dirty="0">
                <a:solidFill>
                  <a:srgbClr val="000000"/>
                </a:solidFill>
              </a:rPr>
              <a:t> e comumente difundida de possibilitar o amplo conhecimento das inscrições. </a:t>
            </a:r>
          </a:p>
          <a:p>
            <a:pPr algn="just"/>
            <a:endParaRPr lang="pt-BR" sz="2200" dirty="0">
              <a:solidFill>
                <a:srgbClr val="000000"/>
              </a:solidFill>
            </a:endParaRPr>
          </a:p>
          <a:p>
            <a:pPr algn="just"/>
            <a:r>
              <a:rPr lang="pt-BR" sz="2200" dirty="0">
                <a:solidFill>
                  <a:srgbClr val="000000"/>
                </a:solidFill>
              </a:rPr>
              <a:t>Também se destina o </a:t>
            </a:r>
            <a:r>
              <a:rPr lang="pt-BR" sz="2200" b="1" dirty="0">
                <a:solidFill>
                  <a:srgbClr val="000000"/>
                </a:solidFill>
              </a:rPr>
              <a:t>princípio à satisfação da </a:t>
            </a:r>
            <a:r>
              <a:rPr lang="pt-BR" sz="2200" b="1" i="1" dirty="0">
                <a:solidFill>
                  <a:srgbClr val="000000"/>
                </a:solidFill>
              </a:rPr>
              <a:t>res publica</a:t>
            </a:r>
            <a:r>
              <a:rPr lang="pt-BR" sz="2200" dirty="0">
                <a:solidFill>
                  <a:srgbClr val="000000"/>
                </a:solidFill>
              </a:rPr>
              <a:t> (</a:t>
            </a:r>
            <a:r>
              <a:rPr lang="pt-BR" sz="2200" i="1" dirty="0" err="1">
                <a:solidFill>
                  <a:srgbClr val="000000"/>
                </a:solidFill>
              </a:rPr>
              <a:t>rectius</a:t>
            </a:r>
            <a:r>
              <a:rPr lang="pt-BR" sz="2200" dirty="0">
                <a:solidFill>
                  <a:srgbClr val="000000"/>
                </a:solidFill>
              </a:rPr>
              <a:t>: ao bem comum – não o do Estado, mas o da comunidade). </a:t>
            </a:r>
          </a:p>
          <a:p>
            <a:pPr algn="just"/>
            <a:endParaRPr lang="pt-BR" sz="2200" dirty="0">
              <a:solidFill>
                <a:srgbClr val="000000"/>
              </a:solidFill>
            </a:endParaRPr>
          </a:p>
          <a:p>
            <a:pPr algn="just"/>
            <a:r>
              <a:rPr lang="pt-BR" sz="2200" dirty="0">
                <a:solidFill>
                  <a:srgbClr val="000000"/>
                </a:solidFill>
              </a:rPr>
              <a:t>Não parece viável, nesse matiz, deixar a publicidade registral exclusivamente ao talante daquele que </a:t>
            </a:r>
            <a:r>
              <a:rPr lang="pt-BR" sz="2200" dirty="0" err="1">
                <a:solidFill>
                  <a:srgbClr val="000000"/>
                </a:solidFill>
              </a:rPr>
              <a:t>titulariza</a:t>
            </a:r>
            <a:r>
              <a:rPr lang="pt-BR" sz="2200" dirty="0">
                <a:solidFill>
                  <a:srgbClr val="000000"/>
                </a:solidFill>
              </a:rPr>
              <a:t> direito ou interesse jurídico </a:t>
            </a:r>
            <a:r>
              <a:rPr lang="pt-BR" sz="2200" b="1" dirty="0">
                <a:solidFill>
                  <a:srgbClr val="000000"/>
                </a:solidFill>
              </a:rPr>
              <a:t>(autodeterminação informativa vs. interesse público)</a:t>
            </a:r>
            <a:r>
              <a:rPr lang="pt-BR" sz="2200" dirty="0">
                <a:solidFill>
                  <a:srgbClr val="000000"/>
                </a:solidFill>
              </a:rPr>
              <a:t>: necessário criar </a:t>
            </a:r>
            <a:r>
              <a:rPr lang="pt-BR" sz="2200" b="1" dirty="0">
                <a:solidFill>
                  <a:srgbClr val="000000"/>
                </a:solidFill>
              </a:rPr>
              <a:t>“regras de publicidade”.</a:t>
            </a:r>
            <a:r>
              <a:rPr lang="pt-BR" sz="2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F80B83-0094-0F45-9AD7-DC1309CF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E5C791-9064-F446-864B-22F51AE7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2" y="2053641"/>
            <a:ext cx="4186965" cy="2760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objeto da publicidade registral imobiliária?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02FBB1-14A7-204B-A747-51D43174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421" y="557048"/>
            <a:ext cx="6484881" cy="5475452"/>
          </a:xfrm>
        </p:spPr>
        <p:txBody>
          <a:bodyPr anchor="ctr">
            <a:normAutofit/>
          </a:bodyPr>
          <a:lstStyle/>
          <a:p>
            <a:pPr algn="just"/>
            <a:r>
              <a:rPr lang="pt-BR" sz="3000" dirty="0">
                <a:solidFill>
                  <a:srgbClr val="000000"/>
                </a:solidFill>
              </a:rPr>
              <a:t>É uma </a:t>
            </a:r>
            <a:r>
              <a:rPr lang="pt-BR" sz="3000" b="1" dirty="0">
                <a:solidFill>
                  <a:srgbClr val="000000"/>
                </a:solidFill>
              </a:rPr>
              <a:t>situação jurídica</a:t>
            </a:r>
            <a:r>
              <a:rPr lang="pt-BR" sz="3000" dirty="0">
                <a:solidFill>
                  <a:srgbClr val="000000"/>
                </a:solidFill>
              </a:rPr>
              <a:t> (ou, com </a:t>
            </a:r>
            <a:r>
              <a:rPr lang="pt-BR" sz="3000" i="1" dirty="0" err="1">
                <a:solidFill>
                  <a:srgbClr val="000000"/>
                </a:solidFill>
              </a:rPr>
              <a:t>Carnelutti</a:t>
            </a:r>
            <a:r>
              <a:rPr lang="pt-BR" sz="3000" dirty="0">
                <a:solidFill>
                  <a:srgbClr val="000000"/>
                </a:solidFill>
              </a:rPr>
              <a:t>, um </a:t>
            </a:r>
            <a:r>
              <a:rPr lang="pt-BR" sz="3000" i="1" dirty="0">
                <a:solidFill>
                  <a:srgbClr val="000000"/>
                </a:solidFill>
              </a:rPr>
              <a:t>status jurídico</a:t>
            </a:r>
            <a:r>
              <a:rPr lang="pt-BR" sz="3000" dirty="0">
                <a:solidFill>
                  <a:srgbClr val="000000"/>
                </a:solidFill>
              </a:rPr>
              <a:t>). </a:t>
            </a:r>
          </a:p>
          <a:p>
            <a:pPr marL="0" indent="0" algn="just">
              <a:buNone/>
            </a:pPr>
            <a:endParaRPr lang="pt-BR" sz="3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BR" sz="3000" b="1" dirty="0">
                <a:solidFill>
                  <a:srgbClr val="000000"/>
                </a:solidFill>
              </a:rPr>
              <a:t>Complexo conteúdo: </a:t>
            </a:r>
          </a:p>
          <a:p>
            <a:pPr algn="just"/>
            <a:r>
              <a:rPr lang="pt-BR" sz="3000" dirty="0">
                <a:solidFill>
                  <a:srgbClr val="000000"/>
                </a:solidFill>
              </a:rPr>
              <a:t>Elementos físicos (pessoas e coisas); </a:t>
            </a:r>
          </a:p>
          <a:p>
            <a:pPr algn="just"/>
            <a:r>
              <a:rPr lang="pt-BR" sz="3000" dirty="0">
                <a:solidFill>
                  <a:srgbClr val="000000"/>
                </a:solidFill>
              </a:rPr>
              <a:t>Elemento econômico (a relação de interesses); e </a:t>
            </a:r>
          </a:p>
          <a:p>
            <a:pPr algn="just"/>
            <a:r>
              <a:rPr lang="pt-BR" sz="3000" dirty="0">
                <a:solidFill>
                  <a:srgbClr val="000000"/>
                </a:solidFill>
              </a:rPr>
              <a:t>Elemento psicológico (poderes e deveres). </a:t>
            </a: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E1E917-8C04-0440-B884-D2B396F5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98D73-3A0B-5948-8D23-B73FFFEE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9" y="383628"/>
            <a:ext cx="74741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Quem pode acessar os dados do Registro de Imóveis?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08880-C7FD-0342-825B-16020780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953127"/>
            <a:ext cx="8316309" cy="463685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Atualmente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publicidade (indireta) irrestrita.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17, LRP.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Qualquer pessoa pode requerer certidão do registro sem informar ao oficial ou ao funcionário o motivo ou interesse do pedido.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19, LRP.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certidão será lavrada em inteiro teor,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resumo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ou em relatório, conforme quesitos, e devidamente autenticada pelo oficial ou seus substitutos legais, não podendo ser retardada por mais de 5 (cinco) dias.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Novidade?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Lei 9.051/1995 editada para disciplinar a expedição de certidões para a defesa de direitos e esclarecimentos de situações, exige (art. 2º) que os interessados façam constar os motivos e finalidade do pedido.</a:t>
            </a:r>
          </a:p>
          <a:p>
            <a:endParaRPr lang="pt-BR" sz="15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42A4F0A-03C6-481A-83FD-6A5B1555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78E6DD-EFD1-814B-A7AA-8512BC68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2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ECD204-8EF1-1149-82B0-50E3DF1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Publicidade desejada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0A4AB4-F047-3742-9D12-19D6E2CAD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imóvel?</a:t>
            </a:r>
          </a:p>
          <a:p>
            <a:pPr algn="just"/>
            <a:endParaRPr lang="pt-BR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é o seu atual titular?</a:t>
            </a:r>
          </a:p>
          <a:p>
            <a:pPr algn="just"/>
            <a:endParaRPr lang="pt-BR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ônus reais em vigor?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3F8002-038B-4541-80F2-FD7DBE026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083" y="1784657"/>
            <a:ext cx="5767814" cy="4911695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Publicizar isso respeita a LGPD, afinal a propriedade é</a:t>
            </a:r>
            <a:r>
              <a:rPr lang="pt-BR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“consentimento organizado”</a:t>
            </a:r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(Benito </a:t>
            </a:r>
            <a:r>
              <a:rPr lang="pt-BR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Arruñada</a:t>
            </a:r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Aquele que leva o seu título a registro </a:t>
            </a:r>
            <a:r>
              <a:rPr lang="pt-BR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 um sistema constitutivo e de registro de direitos)</a:t>
            </a:r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consente</a:t>
            </a:r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(ainda que implicitamente) para a divulgação de seus dados como instrumento de garantia da titularidade do seu direito real.   </a:t>
            </a:r>
          </a:p>
          <a:p>
            <a:pPr algn="just"/>
            <a:endParaRPr lang="pt-BR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 os dados pessoais daquele que figurou como  titular tabular há 40 anos? </a:t>
            </a:r>
            <a:r>
              <a:rPr lang="pt-BR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(direito ao esquecimento)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7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pt-BR" sz="1700" dirty="0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40BE28-1117-5644-949A-8BA6E20F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241-B075-C544-822B-C8E79AA278A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20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1099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               A Lei Geral de Proteção de Dados (LGPD)  Desafios e Perspectivas da Publicidade Registral Imobiliária</vt:lpstr>
      <vt:lpstr>Parametrização da LGPD</vt:lpstr>
      <vt:lpstr>Por que os dados pessoais são tão importantes na atualidade?</vt:lpstr>
      <vt:lpstr>A quem se aplica a LGPD?</vt:lpstr>
      <vt:lpstr>Os Princípios Fundamentais da Proteção de Dados  e o tratamento nos Registros Públicos</vt:lpstr>
      <vt:lpstr>Publicidade Registral: o que é? </vt:lpstr>
      <vt:lpstr>Qual o objeto da publicidade registral imobiliária?</vt:lpstr>
      <vt:lpstr>Quem pode acessar os dados do Registro de Imóveis?</vt:lpstr>
      <vt:lpstr>Publicidade desejada</vt:lpstr>
      <vt:lpstr>Experiências  Direito Comparado</vt:lpstr>
      <vt:lpstr>Sugestões para o Sistema Registral Brasileiro</vt:lpstr>
      <vt:lpstr>Benefícios: publicidade qualificada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Lei Geral de Proteção de Dados (LGPD)  Desafios e Perspectivas da Publicidade Registral Imobiliária</dc:title>
  <dc:creator>Moacyr Petrocelli de Ávila Ribeiro</dc:creator>
  <cp:lastModifiedBy>Ivan Jacopetti do Lago</cp:lastModifiedBy>
  <cp:revision>10</cp:revision>
  <dcterms:created xsi:type="dcterms:W3CDTF">2019-11-11T15:44:01Z</dcterms:created>
  <dcterms:modified xsi:type="dcterms:W3CDTF">2019-11-12T13:44:18Z</dcterms:modified>
</cp:coreProperties>
</file>